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6"/>
  </p:notesMasterIdLst>
  <p:sldIdLst>
    <p:sldId id="256" r:id="rId3"/>
    <p:sldId id="279" r:id="rId4"/>
    <p:sldId id="260" r:id="rId5"/>
    <p:sldId id="280" r:id="rId6"/>
    <p:sldId id="257" r:id="rId7"/>
    <p:sldId id="261" r:id="rId8"/>
    <p:sldId id="262" r:id="rId9"/>
    <p:sldId id="266" r:id="rId10"/>
    <p:sldId id="265" r:id="rId11"/>
    <p:sldId id="263" r:id="rId12"/>
    <p:sldId id="267" r:id="rId13"/>
    <p:sldId id="268" r:id="rId14"/>
    <p:sldId id="272" r:id="rId15"/>
    <p:sldId id="273" r:id="rId16"/>
    <p:sldId id="276" r:id="rId17"/>
    <p:sldId id="274" r:id="rId18"/>
    <p:sldId id="277" r:id="rId19"/>
    <p:sldId id="278" r:id="rId20"/>
    <p:sldId id="275" r:id="rId21"/>
    <p:sldId id="269" r:id="rId22"/>
    <p:sldId id="270" r:id="rId23"/>
    <p:sldId id="271" r:id="rId24"/>
    <p:sldId id="259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8" autoAdjust="0"/>
  </p:normalViewPr>
  <p:slideViewPr>
    <p:cSldViewPr>
      <p:cViewPr varScale="1">
        <p:scale>
          <a:sx n="116" d="100"/>
          <a:sy n="116" d="100"/>
        </p:scale>
        <p:origin x="-252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76330049349356E-2"/>
          <c:y val="4.7597004567453811E-2"/>
          <c:w val="0.91983719998853175"/>
          <c:h val="0.5842017270403079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Серия 1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50800" dir="5400000" algn="ctr" rotWithShape="0">
                <a:srgbClr val="000000">
                  <a:alpha val="44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C00000"/>
                    </a:solidFill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Габрово</c:v>
                </c:pt>
                <c:pt idx="1">
                  <c:v>Врана</c:v>
                </c:pt>
                <c:pt idx="2">
                  <c:v>В.Търново</c:v>
                </c:pt>
                <c:pt idx="3">
                  <c:v>Шумен</c:v>
                </c:pt>
                <c:pt idx="4">
                  <c:v>Враца</c:v>
                </c:pt>
                <c:pt idx="5">
                  <c:v>Търговище</c:v>
                </c:pt>
                <c:pt idx="6">
                  <c:v>Плевен</c:v>
                </c:pt>
                <c:pt idx="7">
                  <c:v>Ловеч</c:v>
                </c:pt>
                <c:pt idx="8">
                  <c:v>Добрич</c:v>
                </c:pt>
                <c:pt idx="9">
                  <c:v>Русе</c:v>
                </c:pt>
                <c:pt idx="10">
                  <c:v>Разград</c:v>
                </c:pt>
                <c:pt idx="11">
                  <c:v>Силистра</c:v>
                </c:pt>
                <c:pt idx="12">
                  <c:v>Видин</c:v>
                </c:pt>
                <c:pt idx="13">
                  <c:v>Монтана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46</c:v>
                </c:pt>
                <c:pt idx="1">
                  <c:v>39</c:v>
                </c:pt>
                <c:pt idx="2">
                  <c:v>38</c:v>
                </c:pt>
                <c:pt idx="3">
                  <c:v>37</c:v>
                </c:pt>
                <c:pt idx="4">
                  <c:v>36</c:v>
                </c:pt>
                <c:pt idx="5">
                  <c:v>30</c:v>
                </c:pt>
                <c:pt idx="6">
                  <c:v>19</c:v>
                </c:pt>
                <c:pt idx="7">
                  <c:v>18</c:v>
                </c:pt>
                <c:pt idx="8">
                  <c:v>18</c:v>
                </c:pt>
                <c:pt idx="9">
                  <c:v>17</c:v>
                </c:pt>
                <c:pt idx="10">
                  <c:v>16</c:v>
                </c:pt>
                <c:pt idx="11">
                  <c:v>15</c:v>
                </c:pt>
                <c:pt idx="12">
                  <c:v>13</c:v>
                </c:pt>
                <c:pt idx="13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A7-4E15-B7ED-E29C17B6D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8317952"/>
        <c:axId val="68319488"/>
        <c:axId val="61723520"/>
      </c:bar3DChart>
      <c:catAx>
        <c:axId val="68317952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crossAx val="68319488"/>
        <c:crosses val="autoZero"/>
        <c:auto val="1"/>
        <c:lblAlgn val="ctr"/>
        <c:lblOffset val="100"/>
        <c:noMultiLvlLbl val="0"/>
      </c:catAx>
      <c:valAx>
        <c:axId val="68319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317952"/>
        <c:crosses val="autoZero"/>
        <c:crossBetween val="between"/>
      </c:valAx>
      <c:serAx>
        <c:axId val="61723520"/>
        <c:scaling>
          <c:orientation val="minMax"/>
        </c:scaling>
        <c:delete val="1"/>
        <c:axPos val="b"/>
        <c:majorTickMark val="out"/>
        <c:minorTickMark val="none"/>
        <c:tickLblPos val="nextTo"/>
        <c:crossAx val="68319488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Серия 1</c:v>
                </c:pt>
              </c:strCache>
            </c:strRef>
          </c:tx>
          <c:explosion val="8"/>
          <c:dLbls>
            <c:dLbl>
              <c:idx val="0"/>
              <c:layout>
                <c:manualLayout>
                  <c:x val="7.9987870355092222E-2"/>
                  <c:y val="0.1093009867590469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="1" u="sng" dirty="0" smtClean="0">
                        <a:solidFill>
                          <a:schemeClr val="tx2">
                            <a:lumMod val="75000"/>
                          </a:schemeClr>
                        </a:solidFill>
                      </a:rPr>
                      <a:t>4 201 904,56</a:t>
                    </a:r>
                    <a:endParaRPr lang="en-US" b="1" u="sng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c:rich>
              </c:tx>
              <c:numFmt formatCode="General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58B-4C2D-B5B4-F4AA5F236E83}"/>
                </c:ext>
              </c:extLst>
            </c:dLbl>
            <c:dLbl>
              <c:idx val="1"/>
              <c:layout>
                <c:manualLayout>
                  <c:x val="8.7999021100112901E-3"/>
                  <c:y val="-1.2931350881648072E-2"/>
                </c:manualLayout>
              </c:layout>
              <c:tx>
                <c:rich>
                  <a:bodyPr/>
                  <a:lstStyle/>
                  <a:p>
                    <a:r>
                      <a:rPr lang="en-US" b="1" u="sng" dirty="0" smtClean="0">
                        <a:solidFill>
                          <a:schemeClr val="accent2"/>
                        </a:solidFill>
                      </a:rPr>
                      <a:t>10 887 602,73</a:t>
                    </a:r>
                    <a:endParaRPr lang="en-US" b="1" u="sng" dirty="0">
                      <a:solidFill>
                        <a:schemeClr val="accent2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8B-4C2D-B5B4-F4AA5F236E83}"/>
                </c:ext>
              </c:extLst>
            </c:dLbl>
            <c:dLbl>
              <c:idx val="2"/>
              <c:layout>
                <c:manualLayout>
                  <c:x val="-1.9111606637979462E-3"/>
                  <c:y val="6.8459565098827405E-3"/>
                </c:manualLayout>
              </c:layout>
              <c:tx>
                <c:rich>
                  <a:bodyPr/>
                  <a:lstStyle/>
                  <a:p>
                    <a:r>
                      <a:rPr lang="en-US" b="1" u="sng" dirty="0" smtClean="0">
                        <a:solidFill>
                          <a:schemeClr val="accent3"/>
                        </a:solidFill>
                      </a:rPr>
                      <a:t>2 671 008,75</a:t>
                    </a:r>
                    <a:endParaRPr lang="en-US" b="1" u="sng" dirty="0">
                      <a:solidFill>
                        <a:schemeClr val="accent3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58B-4C2D-B5B4-F4AA5F236E83}"/>
                </c:ext>
              </c:extLst>
            </c:dLbl>
            <c:dLbl>
              <c:idx val="3"/>
              <c:layout>
                <c:manualLayout>
                  <c:x val="-1.5554172282672174E-2"/>
                  <c:y val="4.6053910676591486E-3"/>
                </c:manualLayout>
              </c:layout>
              <c:tx>
                <c:rich>
                  <a:bodyPr/>
                  <a:lstStyle/>
                  <a:p>
                    <a:r>
                      <a:rPr lang="en-US" b="1" u="sng" dirty="0" smtClean="0">
                        <a:solidFill>
                          <a:schemeClr val="accent4"/>
                        </a:solidFill>
                      </a:rPr>
                      <a:t>4 459 096,77</a:t>
                    </a:r>
                    <a:endParaRPr lang="en-US" b="1" u="sng" dirty="0">
                      <a:solidFill>
                        <a:schemeClr val="accent4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58B-4C2D-B5B4-F4AA5F236E83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u="sng" dirty="0" smtClean="0">
                        <a:solidFill>
                          <a:schemeClr val="accent5"/>
                        </a:solidFill>
                      </a:rPr>
                      <a:t>975 039,498</a:t>
                    </a:r>
                    <a:endParaRPr lang="en-US" b="1" u="sng" dirty="0">
                      <a:solidFill>
                        <a:schemeClr val="accent5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58B-4C2D-B5B4-F4AA5F236E83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b="1" u="sng" dirty="0" smtClean="0">
                        <a:solidFill>
                          <a:schemeClr val="accent6"/>
                        </a:solidFill>
                      </a:rPr>
                      <a:t>478 595,99</a:t>
                    </a:r>
                    <a:endParaRPr lang="en-US" b="1" u="sng" dirty="0">
                      <a:solidFill>
                        <a:schemeClr val="accent6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58B-4C2D-B5B4-F4AA5F236E8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Бяла Слатина</c:v>
                </c:pt>
                <c:pt idx="1">
                  <c:v>Враца</c:v>
                </c:pt>
                <c:pt idx="2">
                  <c:v>Козлодуй</c:v>
                </c:pt>
                <c:pt idx="3">
                  <c:v>Мездра</c:v>
                </c:pt>
                <c:pt idx="4">
                  <c:v>Мизия</c:v>
                </c:pt>
                <c:pt idx="5">
                  <c:v>Оряхово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4201904.5600000005</c:v>
                </c:pt>
                <c:pt idx="1">
                  <c:v>10887602.728000002</c:v>
                </c:pt>
                <c:pt idx="2">
                  <c:v>2671008.7500000005</c:v>
                </c:pt>
                <c:pt idx="3">
                  <c:v>4459096.7699999996</c:v>
                </c:pt>
                <c:pt idx="4">
                  <c:v>975039.49800000002</c:v>
                </c:pt>
                <c:pt idx="5">
                  <c:v>478595.99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58B-4C2D-B5B4-F4AA5F236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7416450523841218"/>
          <c:y val="3.7567006443728478E-2"/>
          <c:w val="0.21098054447229972"/>
          <c:h val="0.8754755288735657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795FB-FB73-4CA8-AEE4-0FCD65580151}" type="datetimeFigureOut">
              <a:rPr lang="bg-BG" smtClean="0"/>
              <a:t>20.12.2018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13158-D7B8-4824-8E3B-B0C5055EF8F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2099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13158-D7B8-4824-8E3B-B0C5055EF8F6}" type="slidenum">
              <a:rPr lang="bg-BG" smtClean="0"/>
              <a:t>21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3893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07904" y="123478"/>
            <a:ext cx="486003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altLang="ko-KR" sz="3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ОБЛАСТЕН СЪВЕТ ЗА ЕНЕРГИЙНА ЕФЕКТИВНОСТ 2018 Г.</a:t>
            </a:r>
            <a:endParaRPr lang="en-US" altLang="ko-KR" sz="38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Текстово поле 1"/>
          <p:cNvSpPr txBox="1"/>
          <p:nvPr/>
        </p:nvSpPr>
        <p:spPr>
          <a:xfrm>
            <a:off x="3707904" y="2499742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ОТЧЕТ ЗА ИЗПЪЛНЕНИЕТО НА НАЦИОНАЛНА ПРОГРАМА ЗА ЕНЕРГИЙНА ЕФЕКТИВНОСТ НА МНОГОФАМИЛНИ ЖИЛИЩНИ СГРАДИ </a:t>
            </a:r>
          </a:p>
          <a:p>
            <a:pPr algn="ctr"/>
            <a:r>
              <a:rPr lang="bg-BG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 ОБЛАСТ ВРАЦА</a:t>
            </a:r>
            <a:endParaRPr lang="bg-BG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Бяла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Слатина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ж.к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Калоян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бл.3</a:t>
            </a:r>
            <a:endParaRPr lang="bg-BG" sz="1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35008" y="843558"/>
            <a:ext cx="8928992" cy="4320479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2050" name="Picture 2" descr="C:\Users\niknikolov\Desktop\Калоян 3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43558"/>
            <a:ext cx="446400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iknikolov\Desktop\калоян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43558"/>
            <a:ext cx="43204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0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СЕГА“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гр.Бяла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Слатина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Крайбрежна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№ 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8»б»,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  <a:r>
              <a:rPr lang="ru-RU" sz="180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Подем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bg-BG" sz="1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107504" y="771550"/>
            <a:ext cx="8928992" cy="4320479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3074" name="Picture 2" descr="C:\Users\niknikolov\Desktop\подем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43558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niknikolov\Desktop\Подем 3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23" y="843558"/>
            <a:ext cx="457200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Козлодуй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ж.к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и 2</a:t>
            </a:r>
            <a:endParaRPr lang="bg-BG" sz="1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niknikolov\Desktop\IMG_0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898204"/>
            <a:ext cx="439248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iknikolov\Desktop\19179535_10207407956112121_584084032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312" y="884466"/>
            <a:ext cx="442793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3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Козлодуй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ж.к.2,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56</a:t>
            </a:r>
            <a:endParaRPr lang="bg-BG" sz="1800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107504" y="843558"/>
            <a:ext cx="8928992" cy="4248471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2050" name="Picture 2" descr="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43558"/>
            <a:ext cx="360040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niknikolov\Desktop\IMG_92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43558"/>
            <a:ext cx="493196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47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Мездра, ул. 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Христо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Ботев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№ 80-84,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"Леденик-2"</a:t>
            </a:r>
            <a:endParaRPr lang="bg-BG" sz="1800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35496" y="843558"/>
            <a:ext cx="9073008" cy="4248471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3" name="Picture 2" descr="C:\Users\niknikolov\Desktop\mezdra blok ledenik 4 ool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43558"/>
            <a:ext cx="453650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niknikolov\Desktop\IMG_33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53340"/>
            <a:ext cx="4475072" cy="423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9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Мездра, ул. 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Индустриална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№ 17 и 21,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Леденик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bg-BG" sz="1800" dirty="0">
              <a:ln/>
              <a:solidFill>
                <a:schemeClr val="accent3"/>
              </a:solidFill>
            </a:endParaRPr>
          </a:p>
        </p:txBody>
      </p:sp>
      <p:pic>
        <p:nvPicPr>
          <p:cNvPr id="2052" name="Picture 4" descr="C:\Users\niknikolov\Desktop\ledenik 2 old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15566"/>
            <a:ext cx="4176464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niknikolov\Desktop\IMG-32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19267"/>
            <a:ext cx="4680520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46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Мизия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"Георги Димитров" № 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bg-BG" sz="1800" dirty="0">
              <a:ln/>
              <a:solidFill>
                <a:schemeClr val="accent3"/>
              </a:solidFill>
            </a:endParaRPr>
          </a:p>
        </p:txBody>
      </p:sp>
      <p:pic>
        <p:nvPicPr>
          <p:cNvPr id="3074" name="Picture 2" descr="C:\Users\niknikolov\Desktop\miziq ol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15566"/>
            <a:ext cx="4176464" cy="420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iknikolov\Desktop\miziq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15566"/>
            <a:ext cx="4644000" cy="420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66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Мизия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"Георги Димитров" № 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бл.3</a:t>
            </a:r>
            <a:endParaRPr lang="bg-BG" sz="1800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Контейнер за съдържание 2"/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35496" y="913708"/>
            <a:ext cx="4536504" cy="4249737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 rotWithShape="1">
          <a:blip r:embed="rId3"/>
          <a:srcRect l="11789"/>
          <a:stretch/>
        </p:blipFill>
        <p:spPr>
          <a:xfrm>
            <a:off x="4603649" y="927137"/>
            <a:ext cx="4490544" cy="424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6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Мизия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"Георги Димитров" № 52,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</a:t>
            </a:r>
            <a:endParaRPr lang="bg-BG" sz="1800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107504" y="884466"/>
            <a:ext cx="4392488" cy="4207564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84466"/>
            <a:ext cx="4392488" cy="420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Оряхово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Христо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Смирненски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№ 6,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10-А</a:t>
            </a:r>
            <a:endParaRPr lang="bg-BG" sz="1800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107504" y="771550"/>
            <a:ext cx="8928992" cy="4320479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43558"/>
            <a:ext cx="4441827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Контейнер за съдържание 10" descr="Z:\Nikolay Nikolov\Снимки ЕЕ\снимки Оряхово\IMG_2847.jpg"/>
          <p:cNvPicPr>
            <a:picLocks noGr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43558"/>
            <a:ext cx="4320480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14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19672" y="267494"/>
            <a:ext cx="7524328" cy="884466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2000" dirty="0">
                <a:ln/>
                <a:solidFill>
                  <a:schemeClr val="accent3"/>
                </a:solidFill>
              </a:rPr>
              <a:t>НАЦИОНАЛНА ПРОГРАМА ЗА ЕНЕРГИЙНА </a:t>
            </a:r>
            <a:r>
              <a:rPr lang="bg-BG" sz="2000" dirty="0" smtClean="0">
                <a:ln/>
                <a:solidFill>
                  <a:schemeClr val="accent3"/>
                </a:solidFill>
              </a:rPr>
              <a:t/>
            </a:r>
            <a:br>
              <a:rPr lang="bg-BG" sz="2000" dirty="0" smtClean="0">
                <a:ln/>
                <a:solidFill>
                  <a:schemeClr val="accent3"/>
                </a:solidFill>
              </a:rPr>
            </a:br>
            <a:r>
              <a:rPr lang="bg-BG" sz="2000" dirty="0" smtClean="0">
                <a:ln/>
                <a:solidFill>
                  <a:schemeClr val="accent3"/>
                </a:solidFill>
              </a:rPr>
              <a:t>ЕФЕКТИВНОСТ </a:t>
            </a:r>
            <a:r>
              <a:rPr lang="bg-BG" sz="2000" dirty="0">
                <a:ln/>
                <a:solidFill>
                  <a:schemeClr val="accent3"/>
                </a:solidFill>
              </a:rPr>
              <a:t>НА МНОГОФАМИЛНИ ЖИЛИЩНИ СГРАДИ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1619672" y="1491630"/>
            <a:ext cx="7283152" cy="2995737"/>
          </a:xfrm>
        </p:spPr>
        <p:txBody>
          <a:bodyPr/>
          <a:lstStyle/>
          <a:p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1544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многофамилни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жилищни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сгради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в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страната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са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endParaRPr lang="ru-RU" sz="20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обновени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по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Националната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програма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за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енергийна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endParaRPr lang="ru-RU" sz="20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ефективност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endParaRPr lang="ru-RU" sz="20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По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други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220 от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общо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2022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сгради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със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endParaRPr lang="ru-RU" sz="20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сключени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договори за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целево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финансиране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с </a:t>
            </a:r>
            <a:endParaRPr lang="ru-RU" sz="20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Българската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банка за развитие се </a:t>
            </a:r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изпълняват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  <a:p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строително-монтажни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работи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endParaRPr lang="ru-RU" sz="20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Още</a:t>
            </a:r>
            <a:r>
              <a:rPr lang="ru-RU" sz="2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224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са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на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етап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обследване</a:t>
            </a:r>
            <a:r>
              <a:rPr lang="ru-RU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bg-BG" sz="2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0662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dirty="0">
                <a:ln/>
                <a:solidFill>
                  <a:schemeClr val="accent3"/>
                </a:solidFill>
              </a:rPr>
              <a:t>Р</a:t>
            </a:r>
            <a:r>
              <a:rPr lang="bg-BG" dirty="0" smtClean="0">
                <a:ln/>
                <a:solidFill>
                  <a:schemeClr val="accent3"/>
                </a:solidFill>
              </a:rPr>
              <a:t>езултати </a:t>
            </a:r>
            <a:r>
              <a:rPr lang="bg-BG" dirty="0">
                <a:ln/>
                <a:solidFill>
                  <a:schemeClr val="accent3"/>
                </a:solidFill>
              </a:rPr>
              <a:t>и ефекти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23054" y="771550"/>
            <a:ext cx="8460432" cy="4248471"/>
          </a:xfrm>
        </p:spPr>
        <p:txBody>
          <a:bodyPr/>
          <a:lstStyle/>
          <a:p>
            <a:pPr algn="just" fontAlgn="base"/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Намалени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разходи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отопление за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домакинствата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Подобрена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инфраструктура и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промяна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облика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градовете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По-чиста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околна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 -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спестени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емисии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парникови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газове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Подобрени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експлоатационните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за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удължаване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жизнения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цикъл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сградите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цената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жилищата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Подобрено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качеството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околната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среда, вследствие на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спестените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емисии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парникови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газове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1200" b="1" i="1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Икономически</a:t>
            </a:r>
            <a:r>
              <a:rPr lang="ru-RU" sz="1200" b="1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Предоставяне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повече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възможности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бизнеса за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икономическа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проектанти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строителен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бранш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фирми</a:t>
            </a:r>
            <a:endParaRPr lang="ru-RU" sz="1200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технически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обследвания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обследвания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производители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Участие 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изпълнението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малки и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цялата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страна.</a:t>
            </a:r>
          </a:p>
          <a:p>
            <a:pPr algn="just"/>
            <a:r>
              <a:rPr lang="ru-RU" sz="1200" b="1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Социален </a:t>
            </a:r>
            <a:r>
              <a:rPr lang="ru-RU" sz="1200" b="1" i="1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Осигуряване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допълнителна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заетост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Установяване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традиции 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управлението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многофамилни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сгради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ru-RU" sz="1200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Повишаване</a:t>
            </a:r>
            <a:r>
              <a:rPr lang="ru-RU" sz="12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обществената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осведоменост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начините за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повишаване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енергийната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1200" b="1" i="1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Фискален</a:t>
            </a:r>
            <a:r>
              <a:rPr lang="ru-RU" sz="1200" b="1" i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endParaRPr lang="ru-RU" sz="1200" dirty="0" smtClean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Увеличените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приходи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стопански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субекти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участващи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от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пряко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ангажираните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външни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изпълнители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подизпълнители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съпътстващи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обслужващи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водят до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увеличаване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</a:p>
          <a:p>
            <a:pPr algn="just"/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данъчните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постъпления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държавния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под формата,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както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данъци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корпоративен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данък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данък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печалба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algn="just"/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данък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 доход (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заплащан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наети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работници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служители),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под формата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данъци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данък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добавена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стойност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за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постъпленията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държавния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под формата 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здравни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осигуровки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наетите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съответните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фирми</a:t>
            </a:r>
            <a:r>
              <a:rPr lang="ru-RU" sz="12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7213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2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Добри практики, изводи и въпроси при </a:t>
            </a:r>
            <a:br>
              <a:rPr lang="bg-BG" sz="2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продължаване на Програмата</a:t>
            </a:r>
            <a:endParaRPr lang="bg-BG" sz="2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179512" y="915566"/>
            <a:ext cx="8856984" cy="403244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Анкетните карти, въведени от областния управител на област </a:t>
            </a:r>
          </a:p>
          <a:p>
            <a:pPr algn="just"/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Враца, бяха първите в  страната, в които се допитваме до гражданите, </a:t>
            </a:r>
          </a:p>
          <a:p>
            <a:pPr algn="just"/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участници в Програмата, за удовлетвореността им от изпълнението. </a:t>
            </a:r>
          </a:p>
          <a:p>
            <a:pPr algn="just"/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Средната   оценка, дадена от живущите в гореспоменатите анкетни </a:t>
            </a:r>
          </a:p>
          <a:p>
            <a:pPr algn="just"/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 е </a:t>
            </a:r>
            <a:r>
              <a:rPr lang="bg-BG" sz="2000" b="1" u="sng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9.1</a:t>
            </a:r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 десетобалната система за оценяване.</a:t>
            </a:r>
          </a:p>
          <a:p>
            <a:pPr algn="just"/>
            <a:r>
              <a:rPr lang="ru-RU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Натрупаният опит и доказаните фирми в процеса на строително-</a:t>
            </a:r>
          </a:p>
          <a:p>
            <a:pPr algn="just"/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монтажните работи по НПЕЕМЖС.</a:t>
            </a:r>
          </a:p>
          <a:p>
            <a:pPr algn="just"/>
            <a:r>
              <a:rPr lang="ru-RU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По-чести проверки от отговорните институции!</a:t>
            </a:r>
          </a:p>
          <a:p>
            <a:pPr algn="just"/>
            <a:r>
              <a:rPr lang="ru-RU" sz="20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▲ </a:t>
            </a:r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отпускане на допълнителен финансов ресурс по Програмата </a:t>
            </a:r>
          </a:p>
          <a:p>
            <a:pPr algn="just"/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енергийна ефективност, трябва ли да има </a:t>
            </a:r>
            <a:r>
              <a:rPr lang="bg-BG" sz="2000" dirty="0" err="1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самоучастие</a:t>
            </a:r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</a:p>
          <a:p>
            <a:pPr algn="just"/>
            <a:r>
              <a:rPr lang="bg-BG" sz="20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собствениците на самостоятелни обекти?</a:t>
            </a:r>
          </a:p>
          <a:p>
            <a:pPr marL="342900" indent="-342900" algn="just">
              <a:buAutoNum type="arabicPeriod"/>
            </a:pPr>
            <a:endParaRPr lang="bg-BG" dirty="0" smtClean="0"/>
          </a:p>
          <a:p>
            <a:pPr marL="342900" indent="-342900">
              <a:buAutoNum type="arabicPeriod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9590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2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за дейностите, извършени по НПЕЕМЖС в         периода 2016 – 2018 г.</a:t>
            </a:r>
            <a:endParaRPr lang="bg-BG" sz="2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ово поле 11"/>
          <p:cNvSpPr txBox="1"/>
          <p:nvPr/>
        </p:nvSpPr>
        <p:spPr>
          <a:xfrm>
            <a:off x="7528917" y="312163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600" b="1" dirty="0" smtClean="0">
                <a:solidFill>
                  <a:srgbClr val="003366"/>
                </a:solidFill>
              </a:rPr>
              <a:t>Седмични </a:t>
            </a:r>
          </a:p>
          <a:p>
            <a:pPr algn="ctr"/>
            <a:r>
              <a:rPr lang="bg-BG" sz="1600" b="1" dirty="0" smtClean="0">
                <a:solidFill>
                  <a:srgbClr val="003366"/>
                </a:solidFill>
              </a:rPr>
              <a:t>справки </a:t>
            </a:r>
          </a:p>
        </p:txBody>
      </p:sp>
      <p:sp>
        <p:nvSpPr>
          <p:cNvPr id="13" name="Текстово поле 12"/>
          <p:cNvSpPr txBox="1"/>
          <p:nvPr/>
        </p:nvSpPr>
        <p:spPr>
          <a:xfrm>
            <a:off x="513252" y="1722074"/>
            <a:ext cx="12601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600" dirty="0" smtClean="0">
                <a:solidFill>
                  <a:srgbClr val="00B050"/>
                </a:solidFill>
              </a:rPr>
              <a:t>35</a:t>
            </a:r>
            <a:endParaRPr lang="bg-BG" sz="6600" dirty="0">
              <a:solidFill>
                <a:srgbClr val="00B050"/>
              </a:solidFill>
            </a:endParaRPr>
          </a:p>
        </p:txBody>
      </p:sp>
      <p:sp>
        <p:nvSpPr>
          <p:cNvPr id="14" name="Текстово поле 13"/>
          <p:cNvSpPr txBox="1"/>
          <p:nvPr/>
        </p:nvSpPr>
        <p:spPr>
          <a:xfrm>
            <a:off x="-8806" y="3121632"/>
            <a:ext cx="23042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60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Въведени сгради в </a:t>
            </a:r>
          </a:p>
          <a:p>
            <a:pPr algn="ctr"/>
            <a:r>
              <a:rPr lang="bg-BG" sz="160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експлоатация за </a:t>
            </a:r>
          </a:p>
          <a:p>
            <a:pPr algn="ctr"/>
            <a:r>
              <a:rPr lang="bg-BG" sz="160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години</a:t>
            </a:r>
            <a:endParaRPr lang="bg-BG" sz="16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ово поле 14"/>
          <p:cNvSpPr txBox="1"/>
          <p:nvPr/>
        </p:nvSpPr>
        <p:spPr>
          <a:xfrm>
            <a:off x="2907010" y="1722074"/>
            <a:ext cx="1728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600" dirty="0" smtClean="0">
                <a:solidFill>
                  <a:srgbClr val="00B050"/>
                </a:solidFill>
              </a:rPr>
              <a:t>252</a:t>
            </a:r>
            <a:endParaRPr lang="bg-BG" sz="6600" dirty="0">
              <a:solidFill>
                <a:srgbClr val="00B050"/>
              </a:solidFill>
            </a:endParaRPr>
          </a:p>
        </p:txBody>
      </p:sp>
      <p:sp>
        <p:nvSpPr>
          <p:cNvPr id="16" name="Текстово поле 15"/>
          <p:cNvSpPr txBox="1"/>
          <p:nvPr/>
        </p:nvSpPr>
        <p:spPr>
          <a:xfrm>
            <a:off x="2402954" y="3121632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6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на сградите по </a:t>
            </a:r>
            <a:r>
              <a:rPr lang="en-US" sz="160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1600" b="1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Програмата</a:t>
            </a:r>
            <a:endParaRPr lang="bg-BG" sz="1600" b="1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екстово поле 16"/>
          <p:cNvSpPr txBox="1"/>
          <p:nvPr/>
        </p:nvSpPr>
        <p:spPr>
          <a:xfrm>
            <a:off x="5671002" y="1722074"/>
            <a:ext cx="12281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600" dirty="0" smtClean="0">
                <a:solidFill>
                  <a:srgbClr val="00B050"/>
                </a:solidFill>
              </a:rPr>
              <a:t>24</a:t>
            </a:r>
            <a:endParaRPr lang="bg-BG" sz="6600" dirty="0">
              <a:solidFill>
                <a:srgbClr val="00B050"/>
              </a:solidFill>
            </a:endParaRPr>
          </a:p>
        </p:txBody>
      </p:sp>
      <p:sp>
        <p:nvSpPr>
          <p:cNvPr id="18" name="Текстово поле 17"/>
          <p:cNvSpPr txBox="1"/>
          <p:nvPr/>
        </p:nvSpPr>
        <p:spPr>
          <a:xfrm>
            <a:off x="5112940" y="3121632"/>
            <a:ext cx="23442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600" b="1" dirty="0" smtClean="0">
                <a:solidFill>
                  <a:srgbClr val="003366"/>
                </a:solidFill>
              </a:rPr>
              <a:t>Месечни регистри, </a:t>
            </a:r>
          </a:p>
          <a:p>
            <a:pPr algn="ctr"/>
            <a:r>
              <a:rPr lang="bg-BG" sz="1600" b="1" dirty="0" smtClean="0">
                <a:solidFill>
                  <a:srgbClr val="003366"/>
                </a:solidFill>
              </a:rPr>
              <a:t>подадени към </a:t>
            </a:r>
          </a:p>
          <a:p>
            <a:pPr algn="ctr"/>
            <a:r>
              <a:rPr lang="bg-BG" sz="1600" b="1" dirty="0" smtClean="0">
                <a:solidFill>
                  <a:srgbClr val="003366"/>
                </a:solidFill>
              </a:rPr>
              <a:t>МРРБ</a:t>
            </a:r>
            <a:endParaRPr lang="bg-BG" sz="1600" b="1" dirty="0">
              <a:solidFill>
                <a:srgbClr val="003366"/>
              </a:solidFill>
            </a:endParaRPr>
          </a:p>
        </p:txBody>
      </p:sp>
      <p:sp>
        <p:nvSpPr>
          <p:cNvPr id="19" name="Текстово поле 18"/>
          <p:cNvSpPr txBox="1"/>
          <p:nvPr/>
        </p:nvSpPr>
        <p:spPr>
          <a:xfrm>
            <a:off x="7724700" y="1722074"/>
            <a:ext cx="1181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6600" dirty="0" smtClean="0">
                <a:solidFill>
                  <a:srgbClr val="00B050"/>
                </a:solidFill>
              </a:rPr>
              <a:t>52</a:t>
            </a:r>
            <a:endParaRPr lang="bg-BG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3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altLang="ko-KR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ЗА ВНИМАНИЕТО!</a:t>
            </a:r>
            <a:endParaRPr lang="ko-KR" altLang="en-US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771550"/>
            <a:ext cx="6192688" cy="4248472"/>
          </a:xfrm>
        </p:spPr>
      </p:pic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9947" y="51470"/>
            <a:ext cx="9144000" cy="720080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26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Брой сгради, въведени в експлоатация по области в </a:t>
            </a:r>
            <a:r>
              <a:rPr lang="en-US" sz="26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bg-BG" sz="26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Северна България</a:t>
            </a:r>
            <a:endParaRPr lang="en-US" sz="26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Контейнер за съдържание 7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154581722"/>
              </p:ext>
            </p:extLst>
          </p:nvPr>
        </p:nvGraphicFramePr>
        <p:xfrm>
          <a:off x="107504" y="1025675"/>
          <a:ext cx="8928992" cy="3994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680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19671" y="195486"/>
            <a:ext cx="7524328" cy="884466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 smtClean="0">
                <a:ln/>
                <a:solidFill>
                  <a:schemeClr val="accent3"/>
                </a:solidFill>
              </a:rPr>
              <a:t>УЧАСТИЕ НА ОБЛАСТ ВРАЦА В </a:t>
            </a:r>
            <a:br>
              <a:rPr lang="bg-BG" sz="3200" dirty="0" smtClean="0">
                <a:ln/>
                <a:solidFill>
                  <a:schemeClr val="accent3"/>
                </a:solidFill>
              </a:rPr>
            </a:br>
            <a:r>
              <a:rPr lang="bg-BG" sz="3200" dirty="0" smtClean="0">
                <a:ln/>
                <a:solidFill>
                  <a:schemeClr val="accent3"/>
                </a:solidFill>
              </a:rPr>
              <a:t>НАЦИОНАЛНАТА ПРОГРАМА</a:t>
            </a:r>
            <a:endParaRPr lang="bg-BG" sz="3200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5" name="Контейнер за съдържание 4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136415759"/>
              </p:ext>
            </p:extLst>
          </p:nvPr>
        </p:nvGraphicFramePr>
        <p:xfrm>
          <a:off x="1619671" y="1470286"/>
          <a:ext cx="7416826" cy="3117688"/>
        </p:xfrm>
        <a:graphic>
          <a:graphicData uri="http://schemas.openxmlformats.org/drawingml/2006/table">
            <a:tbl>
              <a:tblPr>
                <a:solidFill>
                  <a:srgbClr val="008080"/>
                </a:solidFill>
              </a:tblPr>
              <a:tblGrid>
                <a:gridCol w="1017994">
                  <a:extLst>
                    <a:ext uri="{9D8B030D-6E8A-4147-A177-3AD203B41FA5}">
                      <a16:colId xmlns:a16="http://schemas.microsoft.com/office/drawing/2014/main" xmlns="" val="3207144323"/>
                    </a:ext>
                  </a:extLst>
                </a:gridCol>
                <a:gridCol w="782207">
                  <a:extLst>
                    <a:ext uri="{9D8B030D-6E8A-4147-A177-3AD203B41FA5}">
                      <a16:colId xmlns:a16="http://schemas.microsoft.com/office/drawing/2014/main" xmlns="" val="39447764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15402693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10888745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47243719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57040975"/>
                    </a:ext>
                  </a:extLst>
                </a:gridCol>
                <a:gridCol w="784945">
                  <a:extLst>
                    <a:ext uri="{9D8B030D-6E8A-4147-A177-3AD203B41FA5}">
                      <a16:colId xmlns:a16="http://schemas.microsoft.com/office/drawing/2014/main" xmlns="" val="2988875116"/>
                    </a:ext>
                  </a:extLst>
                </a:gridCol>
                <a:gridCol w="727223">
                  <a:extLst>
                    <a:ext uri="{9D8B030D-6E8A-4147-A177-3AD203B41FA5}">
                      <a16:colId xmlns:a16="http://schemas.microsoft.com/office/drawing/2014/main" xmlns="" val="65208986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3699610528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xmlns="" val="2371756995"/>
                    </a:ext>
                  </a:extLst>
                </a:gridCol>
              </a:tblGrid>
              <a:tr h="1708025"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Териториална</a:t>
                      </a:r>
                      <a:r>
                        <a:rPr lang="bg-BG" sz="10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bg-BG" sz="10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единица</a:t>
                      </a:r>
                      <a:endParaRPr lang="bg-BG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 </a:t>
                      </a:r>
                      <a:endParaRPr lang="bg-BG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bg-BG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регистрирани </a:t>
                      </a:r>
                      <a:r>
                        <a:rPr lang="bg-BG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СС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 </a:t>
                      </a:r>
                      <a:endParaRPr lang="bg-BG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bg-BG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подадени </a:t>
                      </a:r>
                    </a:p>
                    <a:p>
                      <a:pPr algn="ctr" fontAlgn="ctr"/>
                      <a:r>
                        <a:rPr lang="bg-BG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ЗИФП</a:t>
                      </a:r>
                      <a:endParaRPr lang="bg-BG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 </a:t>
                      </a:r>
                      <a:endParaRPr lang="bg-BG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bg-BG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одобрени </a:t>
                      </a:r>
                      <a:r>
                        <a:rPr lang="bg-BG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ЗИФП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сключени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договори 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община 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 СС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искания 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за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сключване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на 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договори 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за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целево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финансиране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към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ББР</a:t>
                      </a: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сключени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договори 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за </a:t>
                      </a: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целево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финансиране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сгради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със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стартирали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дейности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сгради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със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стартирали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СМР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Брой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сгради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въведени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в </a:t>
                      </a:r>
                      <a:endParaRPr lang="ru-RU" sz="10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експлоат</a:t>
                      </a:r>
                      <a:r>
                        <a:rPr lang="ru-RU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9" marR="8759" marT="87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235240"/>
                  </a:ext>
                </a:extLst>
              </a:tr>
              <a:tr h="183941">
                <a:tc>
                  <a:txBody>
                    <a:bodyPr/>
                    <a:lstStyle/>
                    <a:p>
                      <a:pPr algn="l" fontAlgn="b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Област Враца</a:t>
                      </a:r>
                    </a:p>
                  </a:txBody>
                  <a:tcPr marL="8759" marR="8759" marT="87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8759" marR="8759" marT="87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8759" marR="8759" marT="87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8759" marR="8759" marT="87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1868984"/>
                  </a:ext>
                </a:extLst>
              </a:tr>
              <a:tr h="183941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Община Бяла </a:t>
                      </a:r>
                      <a:endParaRPr lang="bg-BG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bg-BG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Слатина</a:t>
                      </a:r>
                      <a:endParaRPr lang="bg-BG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9" marR="8759" marT="87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6850729"/>
                  </a:ext>
                </a:extLst>
              </a:tr>
              <a:tr h="183941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Община Враца</a:t>
                      </a:r>
                    </a:p>
                  </a:txBody>
                  <a:tcPr marL="8759" marR="8759" marT="87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759" marR="8759" marT="87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759" marR="8759" marT="87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5135463"/>
                  </a:ext>
                </a:extLst>
              </a:tr>
              <a:tr h="183941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Обшина</a:t>
                      </a:r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Козлодуй</a:t>
                      </a:r>
                    </a:p>
                  </a:txBody>
                  <a:tcPr marL="8759" marR="8759" marT="87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520069"/>
                  </a:ext>
                </a:extLst>
              </a:tr>
              <a:tr h="183941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Община Мездра</a:t>
                      </a:r>
                    </a:p>
                  </a:txBody>
                  <a:tcPr marL="8759" marR="8759" marT="87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0007966"/>
                  </a:ext>
                </a:extLst>
              </a:tr>
              <a:tr h="183941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Община Мизия</a:t>
                      </a:r>
                    </a:p>
                  </a:txBody>
                  <a:tcPr marL="8759" marR="8759" marT="87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1195750"/>
                  </a:ext>
                </a:extLst>
              </a:tr>
              <a:tr h="155055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Община Оряхово</a:t>
                      </a:r>
                    </a:p>
                  </a:txBody>
                  <a:tcPr marL="8759" marR="8759" marT="87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bg-BG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759" marR="8759" marT="875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7338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409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РЕАЛИЗИРАНИ СРЕДСТВА ПО ОБЩИНИ </a:t>
            </a:r>
            <a:br>
              <a:rPr lang="bg-BG" sz="2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 ВРАЦА</a:t>
            </a:r>
            <a:endParaRPr lang="en-US" sz="2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Контейнер за съдържание 6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53057321"/>
              </p:ext>
            </p:extLst>
          </p:nvPr>
        </p:nvGraphicFramePr>
        <p:xfrm>
          <a:off x="323528" y="1059582"/>
          <a:ext cx="86300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„СЕГА“ 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Враца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ж. к."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Сениче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54</a:t>
            </a:r>
            <a:endParaRPr lang="en-US" sz="1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Контейнер за съдържание 6"/>
          <p:cNvSpPr>
            <a:spLocks noGrp="1"/>
          </p:cNvSpPr>
          <p:nvPr>
            <p:ph idx="10"/>
          </p:nvPr>
        </p:nvSpPr>
        <p:spPr>
          <a:xfrm>
            <a:off x="405880" y="987574"/>
            <a:ext cx="8496944" cy="4104455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1027" name="Picture 3" descr="C:\Users\niknikolov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27955"/>
            <a:ext cx="892899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80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„ПРЕДИ“ И „СЕГА“</a:t>
            </a:r>
            <a:r>
              <a:rPr lang="bg-B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Враца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Вежен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№7,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ru-RU" sz="180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Чавдар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bg-BG" sz="1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107504" y="771550"/>
            <a:ext cx="8928992" cy="4248471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2050" name="Picture 2" descr="C:\Users\niknikolov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43558"/>
            <a:ext cx="892899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72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</a:t>
            </a:r>
            <a:r>
              <a:rPr lang="bg-BG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И „СЕГА</a:t>
            </a:r>
            <a:r>
              <a:rPr lang="bg-BG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Враца</a:t>
            </a: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бул. "</a:t>
            </a:r>
            <a:r>
              <a:rPr lang="ru-RU" sz="1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</a:t>
            </a: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юни</a:t>
            </a: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№ 70</a:t>
            </a:r>
            <a:endParaRPr lang="bg-BG" sz="1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idx="10"/>
          </p:nvPr>
        </p:nvSpPr>
        <p:spPr>
          <a:xfrm>
            <a:off x="107504" y="771550"/>
            <a:ext cx="8928992" cy="4320479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3074" name="Picture 2" descr="C:\Users\niknikolov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43558"/>
            <a:ext cx="892899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80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„ПРЕДИ</a:t>
            </a:r>
            <a:r>
              <a:rPr lang="bg-BG" sz="32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И „СЕГА</a:t>
            </a:r>
            <a: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bg-BG" sz="32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Бяла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Слатина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"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Търнавска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№ 41, </a:t>
            </a:r>
            <a:r>
              <a:rPr lang="ru-RU" sz="1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«Пионер»</a:t>
            </a:r>
            <a:endParaRPr lang="bg-BG" sz="1800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niknikolov\Desktop\пион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43557"/>
            <a:ext cx="3240360" cy="428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iknikolov\Desktop\Пионер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43557"/>
            <a:ext cx="3203932" cy="428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10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733</Words>
  <Application>Microsoft Office PowerPoint</Application>
  <PresentationFormat>Презентация на цял екран (16:9)</PresentationFormat>
  <Paragraphs>190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Заглавия на слайдовете</vt:lpstr>
      </vt:variant>
      <vt:variant>
        <vt:i4>23</vt:i4>
      </vt:variant>
    </vt:vector>
  </HeadingPairs>
  <TitlesOfParts>
    <vt:vector size="25" baseType="lpstr">
      <vt:lpstr>Office Theme</vt:lpstr>
      <vt:lpstr>Custom Design</vt:lpstr>
      <vt:lpstr>Презентация на PowerPoint</vt:lpstr>
      <vt:lpstr>НАЦИОНАЛНА ПРОГРАМА ЗА ЕНЕРГИЙНА  ЕФЕКТИВНОСТ НА МНОГОФАМИЛНИ ЖИЛИЩНИ СГРАДИ</vt:lpstr>
      <vt:lpstr>Брой сгради, въведени в експлоатация по области в             Северна България</vt:lpstr>
      <vt:lpstr>УЧАСТИЕ НА ОБЛАСТ ВРАЦА В  НАЦИОНАЛНАТА ПРОГРАМА</vt:lpstr>
      <vt:lpstr> РЕАЛИЗИРАНИ СРЕДСТВА ПО ОБЩИНИ  В ОБЛАСТ ВРАЦА</vt:lpstr>
      <vt:lpstr>„ПРЕДИ“ И „СЕГА“  гр. Враца, ж. к."Сениче", бл. 54</vt:lpstr>
      <vt:lpstr>„ПРЕДИ“ И „СЕГА“ гр. Враца, ул."Вежен" №7, бл. "Чавдар", 7</vt:lpstr>
      <vt:lpstr>„ПРЕДИ“ И „СЕГА“ гр. Враца, бул. "Втори юни" № 70</vt:lpstr>
      <vt:lpstr>„ПРЕДИ“ И „СЕГА“ гр. Бяла Слатина, ул. "Търнавска" № 41, бл. «Пионер»</vt:lpstr>
      <vt:lpstr>„ПРЕДИ“ И „СЕГА“ гр. Бяла Слатина, ж.к.  "Калоян", бл.3</vt:lpstr>
      <vt:lpstr>„ПРЕДИ“ И „СЕГА“ гр.Бяла Слатина, ул. "Крайбрежна" № 8»б», бл.»Подем», 3</vt:lpstr>
      <vt:lpstr>„ПРЕДИ“ И „СЕГА“ гр. Козлодуй, ж.к. 1, бл. 1 и 2</vt:lpstr>
      <vt:lpstr>„ПРЕДИ“ И „СЕГА“ гр. Козлодуй, ж.к.2, бл. 56</vt:lpstr>
      <vt:lpstr>„ПРЕДИ“ И „СЕГА“ гр. Мездра, ул. "Христо Ботев" № 80-84, бл. "Леденик-2"</vt:lpstr>
      <vt:lpstr>„ПРЕДИ“ И „СЕГА“ гр. Мездра, ул. "Индустриална" № 17 и 21, бл. "Леденик - 4"</vt:lpstr>
      <vt:lpstr>„ПРЕДИ“ И „СЕГА“ гр. Мизия, ул. "Георги Димитров" № 42, бл. 3</vt:lpstr>
      <vt:lpstr>„ПРЕДИ“ И „СЕГА“ гр. Мизия, ул. "Георги Димитров" № 42, бл.3</vt:lpstr>
      <vt:lpstr>„ПРЕДИ“ И „СЕГА“ гр. Мизия, ул. "Георги Димитров" № 52, бл. 2</vt:lpstr>
      <vt:lpstr>„ПРЕДИ“ И „СЕГА“ гр. Оряхово, ул. "Христо Смирненски" № 6, бл. 10-А</vt:lpstr>
      <vt:lpstr>Резултати и ефекти</vt:lpstr>
      <vt:lpstr>Добри практики, изводи и въпроси при  продължаване на Програмата</vt:lpstr>
      <vt:lpstr>Отчет за дейностите, извършени по НПЕЕМЖС в         периода 2016 – 2018 г.</vt:lpstr>
      <vt:lpstr>БЛАГОДАРЯ ЗА ВНИМАНИЕТО!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niknikolov</cp:lastModifiedBy>
  <cp:revision>160</cp:revision>
  <dcterms:created xsi:type="dcterms:W3CDTF">2014-04-01T16:27:38Z</dcterms:created>
  <dcterms:modified xsi:type="dcterms:W3CDTF">2018-12-20T07:19:54Z</dcterms:modified>
</cp:coreProperties>
</file>