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1" r:id="rId4"/>
    <p:sldId id="273" r:id="rId5"/>
    <p:sldId id="275" r:id="rId6"/>
  </p:sldIdLst>
  <p:sldSz cx="9144000" cy="6858000" type="screen4x3"/>
  <p:notesSz cx="6797675" cy="9926638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245" autoAdjust="0"/>
    <p:restoredTop sz="94660"/>
  </p:normalViewPr>
  <p:slideViewPr>
    <p:cSldViewPr>
      <p:cViewPr>
        <p:scale>
          <a:sx n="80" d="100"/>
          <a:sy n="80" d="100"/>
        </p:scale>
        <p:origin x="222" y="7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40C69-CE94-40E6-B5AA-8ED3894AA431}" type="datetimeFigureOut">
              <a:rPr lang="bg-BG" smtClean="0"/>
              <a:pPr/>
              <a:t>22.4.2015 г.</a:t>
            </a:fld>
            <a:endParaRPr lang="bg-BG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143F81-A90C-4CFA-A6B5-5800C70EAC6A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  <p:transition spd="med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40C69-CE94-40E6-B5AA-8ED3894AA431}" type="datetimeFigureOut">
              <a:rPr lang="bg-BG" smtClean="0"/>
              <a:pPr/>
              <a:t>22.4.2015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43F81-A90C-4CFA-A6B5-5800C70EAC6A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  <p:transition spd="med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40C69-CE94-40E6-B5AA-8ED3894AA431}" type="datetimeFigureOut">
              <a:rPr lang="bg-BG" smtClean="0"/>
              <a:pPr/>
              <a:t>22.4.2015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43F81-A90C-4CFA-A6B5-5800C70EAC6A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  <p:transition spd="med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C840C69-CE94-40E6-B5AA-8ED3894AA431}" type="datetimeFigureOut">
              <a:rPr lang="bg-BG" smtClean="0"/>
              <a:pPr/>
              <a:t>22.4.2015 г.</a:t>
            </a:fld>
            <a:endParaRPr lang="bg-BG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14143F81-A90C-4CFA-A6B5-5800C70EAC6A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 spd="med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40C69-CE94-40E6-B5AA-8ED3894AA431}" type="datetimeFigureOut">
              <a:rPr lang="bg-BG" smtClean="0"/>
              <a:pPr/>
              <a:t>22.4.2015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43F81-A90C-4CFA-A6B5-5800C70EAC6A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40C69-CE94-40E6-B5AA-8ED3894AA431}" type="datetimeFigureOut">
              <a:rPr lang="bg-BG" smtClean="0"/>
              <a:pPr/>
              <a:t>22.4.2015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43F81-A90C-4CFA-A6B5-5800C70EAC6A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med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43F81-A90C-4CFA-A6B5-5800C70EAC6A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40C69-CE94-40E6-B5AA-8ED3894AA431}" type="datetimeFigureOut">
              <a:rPr lang="bg-BG" smtClean="0"/>
              <a:pPr/>
              <a:t>22.4.2015 г.</a:t>
            </a:fld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40C69-CE94-40E6-B5AA-8ED3894AA431}" type="datetimeFigureOut">
              <a:rPr lang="bg-BG" smtClean="0"/>
              <a:pPr/>
              <a:t>22.4.2015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43F81-A90C-4CFA-A6B5-5800C70EAC6A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 spd="med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40C69-CE94-40E6-B5AA-8ED3894AA431}" type="datetimeFigureOut">
              <a:rPr lang="bg-BG" smtClean="0"/>
              <a:pPr/>
              <a:t>22.4.2015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43F81-A90C-4CFA-A6B5-5800C70EAC6A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  <p:transition spd="med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C840C69-CE94-40E6-B5AA-8ED3894AA431}" type="datetimeFigureOut">
              <a:rPr lang="bg-BG" smtClean="0"/>
              <a:pPr/>
              <a:t>22.4.2015 г.</a:t>
            </a:fld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4143F81-A90C-4CFA-A6B5-5800C70EAC6A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  <p:transition spd="med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40C69-CE94-40E6-B5AA-8ED3894AA431}" type="datetimeFigureOut">
              <a:rPr lang="bg-BG" smtClean="0"/>
              <a:pPr/>
              <a:t>22.4.2015 г.</a:t>
            </a:fld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143F81-A90C-4CFA-A6B5-5800C70EAC6A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bg-BG"/>
          </a:p>
        </p:txBody>
      </p:sp>
    </p:spTree>
  </p:cSld>
  <p:clrMapOvr>
    <a:masterClrMapping/>
  </p:clrMapOvr>
  <p:transition spd="med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C840C69-CE94-40E6-B5AA-8ED3894AA431}" type="datetimeFigureOut">
              <a:rPr lang="bg-BG" smtClean="0"/>
              <a:pPr/>
              <a:t>22.4.2015 г.</a:t>
            </a:fld>
            <a:endParaRPr lang="bg-BG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14143F81-A90C-4CFA-A6B5-5800C70EAC6A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wipe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85852" y="3571876"/>
            <a:ext cx="67151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g-BG" sz="5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bg-BG" sz="5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5720" y="2357430"/>
            <a:ext cx="528641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200" dirty="0" smtClean="0">
                <a:solidFill>
                  <a:schemeClr val="bg1"/>
                </a:solidFill>
              </a:rPr>
              <a:t> </a:t>
            </a:r>
          </a:p>
          <a:p>
            <a:r>
              <a:rPr lang="ru-RU" sz="20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Археологически комлекс „Калето” </a:t>
            </a:r>
          </a:p>
          <a:p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е изграден в рамките на 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проекта </a:t>
            </a:r>
          </a:p>
          <a:p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„Историята, културата и природата - туристическите атракции на община </a:t>
            </a:r>
          </a:p>
          <a:p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Мездра”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</a:t>
            </a:r>
            <a:r>
              <a:rPr lang="bg-BG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реализиран 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от Община Мездра </a:t>
            </a:r>
          </a:p>
          <a:p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по 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Оперативна програма „Регионално </a:t>
            </a:r>
          </a:p>
          <a:p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развитие”</a:t>
            </a:r>
            <a:r>
              <a:rPr lang="en-U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2007-3013, 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bg-BG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периода  </a:t>
            </a:r>
          </a:p>
          <a:p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юли 2011- юли 2013 г.</a:t>
            </a:r>
          </a:p>
          <a:p>
            <a:r>
              <a:rPr lang="bg-BG" dirty="0" smtClean="0">
                <a:solidFill>
                  <a:schemeClr val="bg1"/>
                </a:solidFill>
              </a:rPr>
              <a:t>Намира на входа на Северозападна България,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bg-BG" dirty="0" smtClean="0">
                <a:solidFill>
                  <a:schemeClr val="bg1"/>
                </a:solidFill>
              </a:rPr>
              <a:t>в гр. Мездра, област Враца. </a:t>
            </a:r>
          </a:p>
          <a:p>
            <a:r>
              <a:rPr lang="bg-BG" dirty="0" smtClean="0">
                <a:solidFill>
                  <a:schemeClr val="bg1"/>
                </a:solidFill>
              </a:rPr>
              <a:t>Разположен е върху скалист рид,</a:t>
            </a:r>
          </a:p>
          <a:p>
            <a:r>
              <a:rPr lang="bg-BG" dirty="0" smtClean="0">
                <a:solidFill>
                  <a:schemeClr val="bg1"/>
                </a:solidFill>
              </a:rPr>
              <a:t> надвесен над левия бряг на </a:t>
            </a:r>
          </a:p>
          <a:p>
            <a:r>
              <a:rPr lang="bg-BG" dirty="0" smtClean="0">
                <a:solidFill>
                  <a:schemeClr val="bg1"/>
                </a:solidFill>
              </a:rPr>
              <a:t>р. Искър. </a:t>
            </a:r>
            <a:endParaRPr lang="bg-BG" dirty="0"/>
          </a:p>
        </p:txBody>
      </p:sp>
      <p:pic>
        <p:nvPicPr>
          <p:cNvPr id="1033" name="Picture 9" descr="C:\Documents and Settings\TEMP.MEZDRA.009\Desktop\Miro\Mezdra_Borovat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2214554"/>
            <a:ext cx="3429024" cy="2736339"/>
          </a:xfrm>
          <a:prstGeom prst="rect">
            <a:avLst/>
          </a:prstGeom>
          <a:noFill/>
        </p:spPr>
      </p:pic>
      <p:pic>
        <p:nvPicPr>
          <p:cNvPr id="1034" name="Picture 10" descr="C:\Documents and Settings\TEMP.MEZDRA.009\Desktop\Miro\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4357694"/>
            <a:ext cx="3214710" cy="2286843"/>
          </a:xfrm>
          <a:prstGeom prst="rect">
            <a:avLst/>
          </a:prstGeom>
          <a:noFill/>
        </p:spPr>
      </p:pic>
      <p:pic>
        <p:nvPicPr>
          <p:cNvPr id="14" name="Picture 2" descr="C:\Users\03\Desktop\kaleto\photos\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357166"/>
            <a:ext cx="6715172" cy="219692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4282" y="285728"/>
            <a:ext cx="4714908" cy="192882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bg-BG" sz="2800" spc="50" dirty="0" smtClean="0">
                <a:ln w="11430"/>
                <a:solidFill>
                  <a:schemeClr val="bg1"/>
                </a:solidFill>
              </a:rPr>
              <a:t>   </a:t>
            </a:r>
            <a:r>
              <a:rPr lang="bg-BG" sz="1800" spc="50" dirty="0" smtClean="0">
                <a:ln w="11430"/>
                <a:solidFill>
                  <a:schemeClr val="bg1"/>
                </a:solidFill>
              </a:rPr>
              <a:t>Археологически комплекс „Калето” се състои от 4 нива. Първото обхваща паркинг с 30 места, парк с алпинеуми и фонтан, посетителски информационен център.</a:t>
            </a:r>
            <a:endParaRPr lang="bg-BG" sz="1800" dirty="0">
              <a:solidFill>
                <a:schemeClr val="bg1"/>
              </a:solidFill>
            </a:endParaRPr>
          </a:p>
        </p:txBody>
      </p:sp>
      <p:pic>
        <p:nvPicPr>
          <p:cNvPr id="3074" name="Picture 2" descr="C:\Users\03\Desktop\kaleto\photos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61374" y="214289"/>
            <a:ext cx="3904531" cy="2782661"/>
          </a:xfrm>
          <a:prstGeom prst="rect">
            <a:avLst/>
          </a:prstGeom>
          <a:noFill/>
        </p:spPr>
      </p:pic>
      <p:pic>
        <p:nvPicPr>
          <p:cNvPr id="6" name="Picture 2" descr="C:\Users\03\Desktop\snimki\Kaleto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0892" y="3642469"/>
            <a:ext cx="3333773" cy="2500329"/>
          </a:xfrm>
          <a:prstGeom prst="rect">
            <a:avLst/>
          </a:prstGeom>
          <a:noFill/>
        </p:spPr>
      </p:pic>
      <p:pic>
        <p:nvPicPr>
          <p:cNvPr id="7" name="Picture 3" descr="C:\Users\03\Desktop\kaleto\photos\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1432" y="2358853"/>
            <a:ext cx="5292654" cy="2008813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428596" y="4857760"/>
            <a:ext cx="4857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pc="50" dirty="0" smtClean="0">
                <a:ln w="11430"/>
                <a:solidFill>
                  <a:schemeClr val="bg1"/>
                </a:solidFill>
                <a:latin typeface="+mj-lt"/>
              </a:rPr>
              <a:t> На второто ниво е разположена новоизградена амфитеатрална сцена </a:t>
            </a:r>
          </a:p>
          <a:p>
            <a:r>
              <a:rPr lang="bg-BG" spc="50" dirty="0" smtClean="0">
                <a:ln w="11430"/>
                <a:solidFill>
                  <a:schemeClr val="bg1"/>
                </a:solidFill>
                <a:latin typeface="+mj-lt"/>
              </a:rPr>
              <a:t>с 90 седящи места и декоративна колонада.</a:t>
            </a:r>
            <a:endParaRPr lang="bg-BG" dirty="0">
              <a:latin typeface="+mj-lt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214942" y="142852"/>
            <a:ext cx="3929058" cy="321471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bg-BG" sz="1800" dirty="0" smtClean="0">
                <a:solidFill>
                  <a:schemeClr val="bg1"/>
                </a:solidFill>
              </a:rPr>
              <a:t>     На третото ниво се намира климатизирана експозиционна зала, представяща историята на крепостта през вековете. Изложен е макет на римска крепост от </a:t>
            </a:r>
            <a:r>
              <a:rPr lang="en-US" sz="1800" dirty="0" smtClean="0">
                <a:solidFill>
                  <a:schemeClr val="bg1"/>
                </a:solidFill>
              </a:rPr>
              <a:t>II </a:t>
            </a:r>
            <a:r>
              <a:rPr lang="bg-BG" sz="1800" dirty="0" smtClean="0">
                <a:solidFill>
                  <a:schemeClr val="bg1"/>
                </a:solidFill>
              </a:rPr>
              <a:t>век, показващ разположението на сградите в нея. </a:t>
            </a:r>
            <a:endParaRPr lang="bg-BG" sz="1800" dirty="0">
              <a:solidFill>
                <a:schemeClr val="bg1"/>
              </a:solidFill>
            </a:endParaRPr>
          </a:p>
        </p:txBody>
      </p:sp>
      <p:pic>
        <p:nvPicPr>
          <p:cNvPr id="5" name="Picture 4" descr="zal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85728"/>
            <a:ext cx="4797014" cy="2428868"/>
          </a:xfrm>
          <a:prstGeom prst="rect">
            <a:avLst/>
          </a:prstGeom>
        </p:spPr>
      </p:pic>
      <p:pic>
        <p:nvPicPr>
          <p:cNvPr id="7" name="Picture 5" descr="C:\Users\03\Desktop\kaleto\photos\20130413_1239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3929066"/>
            <a:ext cx="3429023" cy="2645098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0" y="4000504"/>
            <a:ext cx="4286248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000" dirty="0" smtClean="0">
                <a:solidFill>
                  <a:schemeClr val="bg1"/>
                </a:solidFill>
              </a:rPr>
              <a:t> </a:t>
            </a:r>
          </a:p>
          <a:p>
            <a:endParaRPr lang="bg-BG" sz="2000" dirty="0" smtClean="0">
              <a:solidFill>
                <a:schemeClr val="bg1"/>
              </a:solidFill>
            </a:endParaRPr>
          </a:p>
          <a:p>
            <a:r>
              <a:rPr lang="bg-BG" dirty="0" smtClean="0">
                <a:solidFill>
                  <a:schemeClr val="bg1"/>
                </a:solidFill>
              </a:rPr>
              <a:t>На последното ниво са крепостните останки, консервирани и експонирани</a:t>
            </a:r>
          </a:p>
          <a:p>
            <a:r>
              <a:rPr lang="bg-BG" dirty="0" smtClean="0">
                <a:solidFill>
                  <a:schemeClr val="bg1"/>
                </a:solidFill>
              </a:rPr>
              <a:t>за посетители. Предвидени са два маршрута - единият обхваща вътрешността на крепостта, а другият</a:t>
            </a:r>
          </a:p>
          <a:p>
            <a:r>
              <a:rPr lang="bg-BG" dirty="0" smtClean="0">
                <a:solidFill>
                  <a:schemeClr val="bg1"/>
                </a:solidFill>
              </a:rPr>
              <a:t> е обходен и минава покрай основите</a:t>
            </a:r>
          </a:p>
          <a:p>
            <a:r>
              <a:rPr lang="bg-BG" dirty="0" smtClean="0">
                <a:solidFill>
                  <a:schemeClr val="bg1"/>
                </a:solidFill>
              </a:rPr>
              <a:t> на крепостната стена. </a:t>
            </a:r>
            <a:endParaRPr lang="bg-BG" dirty="0"/>
          </a:p>
        </p:txBody>
      </p:sp>
      <p:pic>
        <p:nvPicPr>
          <p:cNvPr id="2050" name="Picture 2" descr="C:\Documents and Settings\TEMP.MEZDRA.009\Desktop\Miro\Kaleto 0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2071678"/>
            <a:ext cx="3044581" cy="2286016"/>
          </a:xfrm>
          <a:prstGeom prst="rect">
            <a:avLst/>
          </a:prstGeom>
          <a:noFill/>
        </p:spPr>
      </p:pic>
      <p:pic>
        <p:nvPicPr>
          <p:cNvPr id="10" name="Picture 9" descr="DSCF6954ves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15206" y="2714620"/>
            <a:ext cx="1520996" cy="3857652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8596" y="642918"/>
            <a:ext cx="8229600" cy="27860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/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bg-BG" sz="2400" dirty="0" smtClean="0">
                <a:solidFill>
                  <a:schemeClr val="bg1"/>
                </a:solidFill>
              </a:rPr>
              <a:t>  </a:t>
            </a:r>
            <a:endParaRPr lang="bg-BG" sz="2400" dirty="0">
              <a:solidFill>
                <a:schemeClr val="bg1"/>
              </a:solidFill>
            </a:endParaRPr>
          </a:p>
        </p:txBody>
      </p:sp>
      <p:pic>
        <p:nvPicPr>
          <p:cNvPr id="10242" name="Picture 2" descr="D:\Picture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2788" y="357166"/>
            <a:ext cx="4575491" cy="2500330"/>
          </a:xfrm>
          <a:prstGeom prst="rect">
            <a:avLst/>
          </a:prstGeom>
          <a:noFill/>
        </p:spPr>
      </p:pic>
      <p:pic>
        <p:nvPicPr>
          <p:cNvPr id="5" name="Picture 2" descr="C:\Users\03\Desktop\IMG_20131030_1120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1402" y="2285992"/>
            <a:ext cx="1906878" cy="3000396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85720" y="785794"/>
            <a:ext cx="35719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bg-BG" dirty="0" smtClean="0">
                <a:solidFill>
                  <a:schemeClr val="bg1"/>
                </a:solidFill>
              </a:rPr>
              <a:t>В </a:t>
            </a:r>
            <a:r>
              <a:rPr lang="bg-BG" dirty="0">
                <a:solidFill>
                  <a:schemeClr val="bg1"/>
                </a:solidFill>
              </a:rPr>
              <a:t>Археологически комплекс </a:t>
            </a:r>
            <a:r>
              <a:rPr lang="bg-BG" spc="50" dirty="0">
                <a:ln w="11430"/>
                <a:solidFill>
                  <a:schemeClr val="bg1"/>
                </a:solidFill>
              </a:rPr>
              <a:t>„Калето” е съхранена </a:t>
            </a:r>
            <a:endParaRPr lang="bg-BG" spc="50" dirty="0" smtClean="0">
              <a:ln w="11430"/>
              <a:solidFill>
                <a:schemeClr val="bg1"/>
              </a:solidFill>
            </a:endParaRPr>
          </a:p>
          <a:p>
            <a:pPr>
              <a:buNone/>
            </a:pPr>
            <a:r>
              <a:rPr lang="bg-BG" spc="50" dirty="0" smtClean="0">
                <a:ln w="11430"/>
                <a:solidFill>
                  <a:schemeClr val="bg1"/>
                </a:solidFill>
              </a:rPr>
              <a:t>70-вековна </a:t>
            </a:r>
            <a:r>
              <a:rPr lang="bg-BG" spc="50" dirty="0">
                <a:ln w="11430"/>
                <a:solidFill>
                  <a:schemeClr val="bg1"/>
                </a:solidFill>
              </a:rPr>
              <a:t>история. </a:t>
            </a:r>
            <a:endParaRPr lang="en-US" spc="50" dirty="0" smtClean="0">
              <a:ln w="11430"/>
              <a:solidFill>
                <a:schemeClr val="bg1"/>
              </a:solidFill>
            </a:endParaRPr>
          </a:p>
          <a:p>
            <a:pPr>
              <a:buNone/>
            </a:pPr>
            <a:r>
              <a:rPr lang="bg-BG" spc="50" dirty="0" smtClean="0">
                <a:ln w="11430"/>
                <a:solidFill>
                  <a:schemeClr val="bg1"/>
                </a:solidFill>
              </a:rPr>
              <a:t>Регистрирано </a:t>
            </a:r>
            <a:r>
              <a:rPr lang="bg-BG" spc="50" dirty="0">
                <a:ln w="11430"/>
                <a:solidFill>
                  <a:schemeClr val="bg1"/>
                </a:solidFill>
              </a:rPr>
              <a:t>е присъствието </a:t>
            </a:r>
            <a:endParaRPr lang="en-US" spc="50" dirty="0" smtClean="0">
              <a:ln w="11430"/>
              <a:solidFill>
                <a:schemeClr val="bg1"/>
              </a:solidFill>
            </a:endParaRPr>
          </a:p>
          <a:p>
            <a:pPr>
              <a:buNone/>
            </a:pPr>
            <a:r>
              <a:rPr lang="bg-BG" spc="50" dirty="0" smtClean="0">
                <a:ln w="11430"/>
                <a:solidFill>
                  <a:schemeClr val="bg1"/>
                </a:solidFill>
              </a:rPr>
              <a:t>на </a:t>
            </a:r>
            <a:r>
              <a:rPr lang="bg-BG" spc="50" dirty="0">
                <a:ln w="11430"/>
                <a:solidFill>
                  <a:schemeClr val="bg1"/>
                </a:solidFill>
              </a:rPr>
              <a:t>всички цивилизации, населявали българските </a:t>
            </a:r>
            <a:endParaRPr lang="bg-BG" spc="50" dirty="0" smtClean="0">
              <a:ln w="11430"/>
              <a:solidFill>
                <a:schemeClr val="bg1"/>
              </a:solidFill>
            </a:endParaRPr>
          </a:p>
          <a:p>
            <a:pPr>
              <a:buNone/>
            </a:pPr>
            <a:r>
              <a:rPr lang="bg-BG" spc="50" dirty="0" smtClean="0">
                <a:ln w="11430"/>
                <a:solidFill>
                  <a:schemeClr val="bg1"/>
                </a:solidFill>
              </a:rPr>
              <a:t>земи от каменно-медната </a:t>
            </a:r>
            <a:r>
              <a:rPr lang="bg-BG" spc="50" dirty="0">
                <a:ln w="11430"/>
                <a:solidFill>
                  <a:schemeClr val="bg1"/>
                </a:solidFill>
              </a:rPr>
              <a:t>епоха до Средновековието. Това се дължи на стратегическото местоположение на крепостта. Хълмът </a:t>
            </a:r>
            <a:r>
              <a:rPr lang="bg-BG" spc="50" dirty="0" smtClean="0">
                <a:ln w="11430"/>
                <a:solidFill>
                  <a:schemeClr val="bg1"/>
                </a:solidFill>
              </a:rPr>
              <a:t>край р. Искър </a:t>
            </a:r>
            <a:r>
              <a:rPr lang="bg-BG" spc="50" dirty="0">
                <a:ln w="11430"/>
                <a:solidFill>
                  <a:schemeClr val="bg1"/>
                </a:solidFill>
              </a:rPr>
              <a:t>осигурява естествена защита </a:t>
            </a:r>
            <a:endParaRPr lang="bg-BG" spc="50" dirty="0" smtClean="0">
              <a:ln w="11430"/>
              <a:solidFill>
                <a:schemeClr val="bg1"/>
              </a:solidFill>
            </a:endParaRPr>
          </a:p>
          <a:p>
            <a:pPr>
              <a:buNone/>
            </a:pPr>
            <a:r>
              <a:rPr lang="bg-BG" spc="50" dirty="0" smtClean="0">
                <a:ln w="11430"/>
                <a:solidFill>
                  <a:schemeClr val="bg1"/>
                </a:solidFill>
              </a:rPr>
              <a:t>и </a:t>
            </a:r>
            <a:r>
              <a:rPr lang="bg-BG" spc="50" dirty="0">
                <a:ln w="11430"/>
                <a:solidFill>
                  <a:schemeClr val="bg1"/>
                </a:solidFill>
              </a:rPr>
              <a:t>е разположен на място, </a:t>
            </a:r>
            <a:endParaRPr lang="bg-BG" spc="50" dirty="0" smtClean="0">
              <a:ln w="11430"/>
              <a:solidFill>
                <a:schemeClr val="bg1"/>
              </a:solidFill>
            </a:endParaRPr>
          </a:p>
          <a:p>
            <a:pPr>
              <a:buNone/>
            </a:pPr>
            <a:r>
              <a:rPr lang="bg-BG" spc="50" dirty="0" smtClean="0">
                <a:ln w="11430"/>
                <a:solidFill>
                  <a:schemeClr val="bg1"/>
                </a:solidFill>
              </a:rPr>
              <a:t>където </a:t>
            </a:r>
            <a:r>
              <a:rPr lang="bg-BG" spc="50" dirty="0">
                <a:ln w="11430"/>
                <a:solidFill>
                  <a:schemeClr val="bg1"/>
                </a:solidFill>
              </a:rPr>
              <a:t>се пресичат основни пътища, </a:t>
            </a:r>
            <a:r>
              <a:rPr lang="bg-BG" spc="50" dirty="0" smtClean="0">
                <a:ln w="11430"/>
                <a:solidFill>
                  <a:schemeClr val="bg1"/>
                </a:solidFill>
              </a:rPr>
              <a:t>използвани </a:t>
            </a:r>
          </a:p>
          <a:p>
            <a:pPr>
              <a:buNone/>
            </a:pPr>
            <a:r>
              <a:rPr lang="bg-BG" spc="50" dirty="0" smtClean="0">
                <a:ln w="11430"/>
                <a:solidFill>
                  <a:schemeClr val="bg1"/>
                </a:solidFill>
              </a:rPr>
              <a:t>от </a:t>
            </a:r>
            <a:r>
              <a:rPr lang="bg-BG" spc="50" dirty="0">
                <a:ln w="11430"/>
                <a:solidFill>
                  <a:schemeClr val="bg1"/>
                </a:solidFill>
              </a:rPr>
              <a:t>дълбока </a:t>
            </a:r>
            <a:r>
              <a:rPr lang="bg-BG" spc="50" dirty="0" smtClean="0">
                <a:ln w="11430"/>
                <a:solidFill>
                  <a:schemeClr val="bg1"/>
                </a:solidFill>
              </a:rPr>
              <a:t>древност </a:t>
            </a:r>
            <a:r>
              <a:rPr lang="bg-BG" spc="50" dirty="0">
                <a:ln w="11430"/>
                <a:solidFill>
                  <a:schemeClr val="bg1"/>
                </a:solidFill>
              </a:rPr>
              <a:t>до днес.</a:t>
            </a:r>
            <a:endParaRPr lang="bg-BG" dirty="0">
              <a:solidFill>
                <a:schemeClr val="bg1"/>
              </a:solidFill>
            </a:endParaRPr>
          </a:p>
        </p:txBody>
      </p:sp>
      <p:pic>
        <p:nvPicPr>
          <p:cNvPr id="10" name="Picture 4" descr="C:\Users\03\Desktop\ytk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4857760"/>
            <a:ext cx="3548180" cy="1714512"/>
          </a:xfrm>
          <a:prstGeom prst="rect">
            <a:avLst/>
          </a:prstGeom>
          <a:noFill/>
        </p:spPr>
      </p:pic>
      <p:pic>
        <p:nvPicPr>
          <p:cNvPr id="11" name="Picture 2" descr="C:\Users\03\Desktop\ghrf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0" y="2643182"/>
            <a:ext cx="1690594" cy="2357454"/>
          </a:xfrm>
          <a:prstGeom prst="rect">
            <a:avLst/>
          </a:prstGeom>
          <a:noFill/>
        </p:spPr>
      </p:pic>
      <p:pic>
        <p:nvPicPr>
          <p:cNvPr id="13" name="Picture 2" descr="C:\Users\03\Desktop\__1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57620" y="2143116"/>
            <a:ext cx="1976768" cy="222017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5720" y="5429264"/>
            <a:ext cx="5143536" cy="1214446"/>
          </a:xfrm>
        </p:spPr>
        <p:txBody>
          <a:bodyPr>
            <a:normAutofit fontScale="47500" lnSpcReduction="2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buNone/>
            </a:pPr>
            <a:endParaRPr lang="en-US" sz="22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>
              <a:buNone/>
            </a:pPr>
            <a:r>
              <a:rPr lang="bg-BG" sz="29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гр. Мездра</a:t>
            </a:r>
          </a:p>
          <a:p>
            <a:pPr algn="ctr">
              <a:buNone/>
            </a:pPr>
            <a:r>
              <a:rPr lang="en-US" sz="29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http://www.kaleto-mezdra.bg</a:t>
            </a:r>
          </a:p>
          <a:p>
            <a:pPr algn="ctr">
              <a:buNone/>
            </a:pPr>
            <a:r>
              <a:rPr lang="en-US" sz="29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e-mail: ak_kaleto_mezdra@abv.bg</a:t>
            </a:r>
          </a:p>
          <a:p>
            <a:pPr algn="ctr">
              <a:buNone/>
            </a:pPr>
            <a:r>
              <a:rPr lang="bg-BG" sz="29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телефон за връзка: +359 910 93059</a:t>
            </a:r>
            <a:endParaRPr lang="bg-BG" sz="29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5" name="Picture 3" descr="C:\Users\03\Desktop\szf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28"/>
            <a:ext cx="2928958" cy="1437002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857620" y="214290"/>
            <a:ext cx="4857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bg-BG" dirty="0" smtClean="0">
                <a:solidFill>
                  <a:schemeClr val="bg1"/>
                </a:solidFill>
              </a:rPr>
              <a:t>Сред основите на римския храм е открита много рядка, напълно запазена монета на император Александър Север, която не е била в обръщение и е дадена в дар на храма.</a:t>
            </a:r>
            <a:endParaRPr lang="bg-BG" dirty="0"/>
          </a:p>
        </p:txBody>
      </p:sp>
      <p:pic>
        <p:nvPicPr>
          <p:cNvPr id="7" name="Picture 2" descr="C:\Users\03\Desktop\Без им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1428737"/>
            <a:ext cx="1500198" cy="26498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785786" y="1643050"/>
            <a:ext cx="6572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dirty="0" smtClean="0">
                <a:solidFill>
                  <a:schemeClr val="bg1"/>
                </a:solidFill>
              </a:rPr>
              <a:t>Една от най-важните находки от римската епоха е откритата под основата на крепостната стена - бронзова отливка на орел. Това е едно от най-ранните изображения на тази птица - символ на Римската империя, изразяващ власт и сила.</a:t>
            </a:r>
            <a:endParaRPr lang="bg-BG" dirty="0"/>
          </a:p>
        </p:txBody>
      </p:sp>
      <p:pic>
        <p:nvPicPr>
          <p:cNvPr id="9" name="Picture 3" descr="C:\Users\03\Desktop\edtfwt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000372"/>
            <a:ext cx="2571768" cy="1315487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3071802" y="3000372"/>
            <a:ext cx="43577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dirty="0" smtClean="0">
                <a:solidFill>
                  <a:schemeClr val="bg1"/>
                </a:solidFill>
              </a:rPr>
              <a:t>Друга ценна находка е намереният бронзов ключ. Поради стратегическото значение на римската крепост археолозите допускат, че това е символичният Ключ към Северозапада.</a:t>
            </a:r>
            <a:endParaRPr lang="en-US" dirty="0" smtClean="0">
              <a:solidFill>
                <a:schemeClr val="bg1"/>
              </a:solidFill>
            </a:endParaRPr>
          </a:p>
        </p:txBody>
      </p:sp>
      <p:pic>
        <p:nvPicPr>
          <p:cNvPr id="11" name="Picture 10" descr="logo_bg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3571" y="5572140"/>
            <a:ext cx="2786082" cy="98190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14282" y="4572008"/>
            <a:ext cx="871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smtClean="0">
                <a:solidFill>
                  <a:schemeClr val="bg1"/>
                </a:solidFill>
              </a:rPr>
              <a:t>Няколко месеца след откриването на комплекса, той беше приет в </a:t>
            </a:r>
            <a:r>
              <a:rPr lang="bg-BG" sz="2000" b="1" dirty="0" smtClean="0">
                <a:solidFill>
                  <a:schemeClr val="bg1"/>
                </a:solidFill>
              </a:rPr>
              <a:t>100-те Национални туристически обекта под № 16 А.</a:t>
            </a:r>
            <a:endParaRPr lang="bg-BG" sz="2000" b="1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Custom 2">
      <a:dk1>
        <a:sysClr val="windowText" lastClr="000000"/>
      </a:dk1>
      <a:lt1>
        <a:sysClr val="window" lastClr="FFFFFF"/>
      </a:lt1>
      <a:dk2>
        <a:srgbClr val="EAC64C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815</TotalTime>
  <Words>394</Words>
  <Application>Microsoft Office PowerPoint</Application>
  <PresentationFormat>On-screen Show (4:3)</PresentationFormat>
  <Paragraphs>42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Paper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03</dc:creator>
  <cp:lastModifiedBy>Valy Krasteva</cp:lastModifiedBy>
  <cp:revision>105</cp:revision>
  <dcterms:created xsi:type="dcterms:W3CDTF">2013-10-29T08:42:43Z</dcterms:created>
  <dcterms:modified xsi:type="dcterms:W3CDTF">2015-04-22T11:03:36Z</dcterms:modified>
</cp:coreProperties>
</file>