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64" r:id="rId12"/>
    <p:sldId id="265" r:id="rId13"/>
    <p:sldId id="266" r:id="rId14"/>
    <p:sldId id="267" r:id="rId15"/>
    <p:sldId id="268" r:id="rId16"/>
  </p:sldIdLst>
  <p:sldSz cx="12192000" cy="6858000"/>
  <p:notesSz cx="6735763" cy="986631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CCFFFF"/>
    <a:srgbClr val="FF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5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ECECB-269A-42A4-B4BD-8839D53F02B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DD238-6253-495C-A6CC-1528F999C6B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117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DD238-6253-495C-A6CC-1528F999C6BA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575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60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535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674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3343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619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531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587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569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066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926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1085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6592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2798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5777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7052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4065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416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6D051F0-9297-42D4-96C1-7EAA46E19C08}" type="datetimeFigureOut">
              <a:rPr lang="bg-BG" smtClean="0"/>
              <a:t>13.8.2018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9587DA3-1E54-445B-9EA9-A58C98D7F5E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2505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6264" y="192344"/>
            <a:ext cx="12007967" cy="860079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g-BG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СТОПАНИСВАНЕ И УПРАВЛЕНИЕ НА ЯЗОВИРИТЕ </a:t>
            </a:r>
            <a:br>
              <a:rPr lang="bg-BG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bg-BG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В ОБЛАСТ ВРАЦА</a:t>
            </a:r>
            <a:endParaRPr lang="bg-BG" sz="28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1090943"/>
            <a:ext cx="2187921" cy="2421801"/>
          </a:xfrm>
        </p:spPr>
        <p:txBody>
          <a:bodyPr>
            <a:normAutofit/>
          </a:bodyPr>
          <a:lstStyle/>
          <a:p>
            <a:pPr algn="ctr"/>
            <a:endParaRPr lang="bg-BG" sz="1400" b="1" dirty="0" smtClean="0"/>
          </a:p>
          <a:p>
            <a:pPr algn="ctr"/>
            <a:endParaRPr lang="bg-BG" sz="1400" b="1" dirty="0"/>
          </a:p>
          <a:p>
            <a:pPr algn="ctr"/>
            <a:endParaRPr lang="bg-BG" sz="1400" b="1" dirty="0" smtClean="0"/>
          </a:p>
          <a:p>
            <a:pPr algn="ctr"/>
            <a:endParaRPr lang="bg-BG" sz="1400" b="1" dirty="0"/>
          </a:p>
          <a:p>
            <a:pPr algn="ctr"/>
            <a:endParaRPr lang="bg-BG" sz="1400" b="1" dirty="0" smtClean="0"/>
          </a:p>
          <a:p>
            <a:pPr algn="ctr"/>
            <a:endParaRPr lang="en-US" sz="1400" b="1" dirty="0" smtClean="0">
              <a:solidFill>
                <a:schemeClr val="bg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4" y="1052423"/>
            <a:ext cx="12007969" cy="569849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86263" y="5550584"/>
            <a:ext cx="12007969" cy="1200329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bg-BG" b="1" dirty="0" smtClean="0">
                <a:solidFill>
                  <a:srgbClr val="0070C0"/>
                </a:solidFill>
              </a:rPr>
              <a:t>1.Анализ на състоянието на язовирните стени и съоръженията към тях.</a:t>
            </a:r>
          </a:p>
          <a:p>
            <a:pPr algn="just"/>
            <a:r>
              <a:rPr lang="bg-BG" b="1" dirty="0" smtClean="0">
                <a:solidFill>
                  <a:srgbClr val="0070C0"/>
                </a:solidFill>
              </a:rPr>
              <a:t>2.Измененията в Закона за водите, касаещи стопанисването и управлението на язовирите.</a:t>
            </a:r>
          </a:p>
          <a:p>
            <a:pPr algn="just"/>
            <a:r>
              <a:rPr lang="bg-BG" b="1" dirty="0" smtClean="0">
                <a:solidFill>
                  <a:srgbClr val="0070C0"/>
                </a:solidFill>
              </a:rPr>
              <a:t>3.Финансиране на </a:t>
            </a:r>
            <a:r>
              <a:rPr lang="bg-BG" b="1" dirty="0">
                <a:solidFill>
                  <a:srgbClr val="0070C0"/>
                </a:solidFill>
                <a:latin typeface="Calibri"/>
              </a:rPr>
              <a:t>дейности, свързани с подобряване на техническото състояние на язовирните стени и съоръжения към </a:t>
            </a:r>
            <a:r>
              <a:rPr lang="bg-BG" b="1" dirty="0" smtClean="0">
                <a:solidFill>
                  <a:srgbClr val="0070C0"/>
                </a:solidFill>
                <a:latin typeface="Calibri"/>
              </a:rPr>
              <a:t>тях по ОПОС.</a:t>
            </a:r>
            <a:endParaRPr lang="bg-BG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3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031183" y="69012"/>
            <a:ext cx="9723422" cy="500371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000" b="1" dirty="0" smtClean="0"/>
              <a:t/>
            </a:r>
            <a:br>
              <a:rPr lang="bg-BG" sz="2000" b="1" dirty="0" smtClean="0"/>
            </a:br>
            <a:r>
              <a:rPr lang="bg-BG" sz="2000" b="1" dirty="0"/>
              <a:t/>
            </a:r>
            <a:br>
              <a:rPr lang="bg-BG" sz="2000" b="1" dirty="0"/>
            </a:br>
            <a:r>
              <a:rPr lang="bg-BG" sz="1800" b="1" dirty="0" smtClean="0">
                <a:latin typeface="Arial Black" panose="020B0A04020102020204" pitchFamily="34" charset="0"/>
              </a:rPr>
              <a:t>община </a:t>
            </a:r>
            <a:r>
              <a:rPr lang="bg-BG" sz="1800" b="1" dirty="0" err="1">
                <a:latin typeface="Arial Black" panose="020B0A04020102020204" pitchFamily="34" charset="0"/>
              </a:rPr>
              <a:t>борован</a:t>
            </a:r>
            <a:r>
              <a:rPr lang="bg-BG" sz="1800" b="1" i="1" u="sng" dirty="0"/>
              <a:t/>
            </a:r>
            <a:br>
              <a:rPr lang="bg-BG" sz="1800" b="1" i="1" u="sng" dirty="0"/>
            </a:br>
            <a:endParaRPr lang="bg-BG" sz="1800" b="1" dirty="0">
              <a:solidFill>
                <a:schemeClr val="bg1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52261" y="1032011"/>
            <a:ext cx="11362099" cy="6002448"/>
          </a:xfrm>
        </p:spPr>
        <p:txBody>
          <a:bodyPr/>
          <a:lstStyle/>
          <a:p>
            <a:endParaRPr lang="bg-BG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362040"/>
              </p:ext>
            </p:extLst>
          </p:nvPr>
        </p:nvGraphicFramePr>
        <p:xfrm>
          <a:off x="163903" y="292188"/>
          <a:ext cx="11895826" cy="6375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010">
                  <a:extLst>
                    <a:ext uri="{9D8B030D-6E8A-4147-A177-3AD203B41FA5}">
                      <a16:colId xmlns:a16="http://schemas.microsoft.com/office/drawing/2014/main" xmlns="" val="3191883718"/>
                    </a:ext>
                  </a:extLst>
                </a:gridCol>
                <a:gridCol w="2279052">
                  <a:extLst>
                    <a:ext uri="{9D8B030D-6E8A-4147-A177-3AD203B41FA5}">
                      <a16:colId xmlns:a16="http://schemas.microsoft.com/office/drawing/2014/main" xmlns="" val="870304594"/>
                    </a:ext>
                  </a:extLst>
                </a:gridCol>
                <a:gridCol w="2086130">
                  <a:extLst>
                    <a:ext uri="{9D8B030D-6E8A-4147-A177-3AD203B41FA5}">
                      <a16:colId xmlns:a16="http://schemas.microsoft.com/office/drawing/2014/main" xmlns="" val="1392110636"/>
                    </a:ext>
                  </a:extLst>
                </a:gridCol>
                <a:gridCol w="5086699">
                  <a:extLst>
                    <a:ext uri="{9D8B030D-6E8A-4147-A177-3AD203B41FA5}">
                      <a16:colId xmlns:a16="http://schemas.microsoft.com/office/drawing/2014/main" xmlns="" val="703977398"/>
                    </a:ext>
                  </a:extLst>
                </a:gridCol>
                <a:gridCol w="2019935">
                  <a:extLst>
                    <a:ext uri="{9D8B030D-6E8A-4147-A177-3AD203B41FA5}">
                      <a16:colId xmlns:a16="http://schemas.microsoft.com/office/drawing/2014/main" xmlns="" val="200711987"/>
                    </a:ext>
                  </a:extLst>
                </a:gridCol>
              </a:tblGrid>
              <a:tr h="2167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Язовир/населено </a:t>
                      </a: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място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състояние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1100" b="1" kern="1200" dirty="0" smtClean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1100" b="1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1100" b="1" kern="1200" dirty="0" smtClean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1100" b="1" kern="120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концесия/под наем</a:t>
                      </a:r>
                      <a:endParaRPr lang="bg-BG" sz="1100" b="1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2750570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Братковец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100" dirty="0" smtClean="0"/>
                        <a:t>Яз. стена</a:t>
                      </a:r>
                      <a:r>
                        <a:rPr lang="bg-BG" sz="1100" baseline="0" dirty="0" smtClean="0"/>
                        <a:t> в добро състояние</a:t>
                      </a:r>
                      <a:r>
                        <a:rPr lang="bg-BG" sz="1100" dirty="0" smtClean="0"/>
                        <a:t>,</a:t>
                      </a:r>
                      <a:r>
                        <a:rPr lang="bg-BG" sz="1100" baseline="0" dirty="0" smtClean="0"/>
                        <a:t> изправен ОИ и преливник</a:t>
                      </a:r>
                      <a:endParaRPr lang="bg-BG" sz="11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1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  <a:endParaRPr lang="bg-BG" sz="11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5969853"/>
                  </a:ext>
                </a:extLst>
              </a:tr>
              <a:tr h="328037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Велчов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лъг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преливник, </a:t>
                      </a:r>
                      <a:r>
                        <a:rPr lang="bg-BG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неизправни </a:t>
                      </a:r>
                      <a:r>
                        <a:rPr lang="bg-BG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lang="bg-BG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bg-BG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lang="bg-BG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bg-BG" sz="1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1442740"/>
                  </a:ext>
                </a:extLst>
              </a:tr>
              <a:tr h="37828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Гарвански геран“,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Малорад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04875" algn="l"/>
                          <a:tab pos="1543685" algn="ctr"/>
                        </a:tabLs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Предстоят 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ремонтно-възстановителни дейности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1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Съгласно Решение № 495 от 13.07.2018 г. на Министерски съвет</a:t>
                      </a:r>
                      <a:endParaRPr kumimoji="0" lang="bg-BG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9336842"/>
                  </a:ext>
                </a:extLst>
              </a:tr>
              <a:tr h="310383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Горна бара“,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100" b="1" dirty="0" smtClean="0">
                          <a:solidFill>
                            <a:srgbClr val="FF0000"/>
                          </a:solidFill>
                        </a:rPr>
                        <a:t>Яз. стена с нарушения</a:t>
                      </a:r>
                      <a:r>
                        <a:rPr lang="bg-BG" sz="1100" dirty="0" smtClean="0"/>
                        <a:t>, изправен ОИ, </a:t>
                      </a:r>
                      <a:r>
                        <a:rPr lang="bg-BG" sz="1100" b="1" dirty="0" smtClean="0">
                          <a:solidFill>
                            <a:srgbClr val="FF0000"/>
                          </a:solidFill>
                        </a:rPr>
                        <a:t>неизправен преливник, неизправни</a:t>
                      </a:r>
                      <a:r>
                        <a:rPr lang="bg-BG" sz="11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</a:rPr>
                        <a:t>енергогасител</a:t>
                      </a:r>
                      <a:r>
                        <a:rPr lang="bg-BG" sz="1100" b="1" dirty="0" smtClean="0">
                          <a:solidFill>
                            <a:srgbClr val="FF0000"/>
                          </a:solidFill>
                        </a:rPr>
                        <a:t> и </a:t>
                      </a:r>
                      <a:r>
                        <a:rPr lang="bg-BG" sz="1100" b="1" baseline="0" dirty="0" err="1" smtClean="0">
                          <a:solidFill>
                            <a:srgbClr val="FF0000"/>
                          </a:solidFill>
                        </a:rPr>
                        <a:t>бързоток</a:t>
                      </a:r>
                      <a:r>
                        <a:rPr lang="bg-BG" sz="11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bg-BG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42377475"/>
                  </a:ext>
                </a:extLst>
              </a:tr>
              <a:tr h="294388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5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Гъбов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дол“,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Работотоспособно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работещ ОИ, изправен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3071310"/>
                  </a:ext>
                </a:extLst>
              </a:tr>
              <a:tr h="29782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6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Домуславец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Нивянин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източен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работещ ОИ, изправен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1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  <a:endParaRPr lang="bg-BG" sz="11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9981378"/>
                  </a:ext>
                </a:extLst>
              </a:tr>
              <a:tr h="41811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7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Езерска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падина“,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Малорад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Предстоят 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ремонтно-възстановителни дейности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Съгласно Решение № 495 от 13.07.2018 г. на Министерски съвет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504281"/>
                  </a:ext>
                </a:extLst>
              </a:tr>
              <a:tr h="344032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8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Жарковец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Добролево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с нарушения, неизправен ОИ и преливник, неизправни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9921431"/>
                  </a:ext>
                </a:extLst>
              </a:tr>
              <a:tr h="328037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9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Корея“,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с нарушения, неизправен ОИ и преливник, неизправни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8363070"/>
                  </a:ext>
                </a:extLst>
              </a:tr>
              <a:tr h="38447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10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Млада овчарка“,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Нивянин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с нарушения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ОИ, 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преливник, неизправни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endParaRPr lang="bg-BG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5272548"/>
                  </a:ext>
                </a:extLst>
              </a:tr>
              <a:tr h="2921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Потока / Ботева алея“,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 </a:t>
                      </a:r>
                      <a:endParaRPr kumimoji="0" lang="bg-BG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6805557"/>
                  </a:ext>
                </a:extLst>
              </a:tr>
              <a:tr h="30598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Сираково“,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Сираково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1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 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17391"/>
                  </a:ext>
                </a:extLst>
              </a:tr>
              <a:tr h="414586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Стубеля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процедура</a:t>
                      </a:r>
                      <a:r>
                        <a:rPr lang="bg-BG" sz="1100" b="1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извеждане от експлоатация</a:t>
                      </a:r>
                      <a:endParaRPr lang="bg-BG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с нарушения, неизправен ОИ и преливник, неизправни </a:t>
                      </a:r>
                      <a:r>
                        <a:rPr kumimoji="0" lang="bg-BG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8247368"/>
                  </a:ext>
                </a:extLst>
              </a:tr>
              <a:tr h="36007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Тихов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лъг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ОИ, 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неизправни преливник,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endParaRPr lang="bg-BG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457959"/>
                  </a:ext>
                </a:extLst>
              </a:tr>
              <a:tr h="450098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15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Церов дол“,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Борован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процедура по извеждане от експлоатация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</a:t>
                      </a:r>
                      <a:r>
                        <a:rPr kumimoji="0" lang="bg-BG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стена с нарушения, неизправен ОИ и преливник, неизправни </a:t>
                      </a:r>
                      <a:r>
                        <a:rPr kumimoji="0" lang="bg-BG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1045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27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81069" y="1"/>
            <a:ext cx="11860040" cy="344031"/>
          </a:xfrm>
        </p:spPr>
        <p:txBody>
          <a:bodyPr>
            <a:noAutofit/>
          </a:bodyPr>
          <a:lstStyle/>
          <a:p>
            <a:pPr algn="ctr"/>
            <a:r>
              <a:rPr lang="bg-BG" sz="1400" b="1" dirty="0">
                <a:latin typeface="Arial Black" panose="020B0A04020102020204" pitchFamily="34" charset="0"/>
              </a:rPr>
              <a:t>ОБЩИНА БЯЛА СЛАТИНА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344032"/>
            <a:ext cx="12192000" cy="6513967"/>
          </a:xfrm>
        </p:spPr>
        <p:txBody>
          <a:bodyPr/>
          <a:lstStyle/>
          <a:p>
            <a:endParaRPr lang="bg-BG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53192"/>
              </p:ext>
            </p:extLst>
          </p:nvPr>
        </p:nvGraphicFramePr>
        <p:xfrm>
          <a:off x="189780" y="344024"/>
          <a:ext cx="11878575" cy="626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827">
                  <a:extLst>
                    <a:ext uri="{9D8B030D-6E8A-4147-A177-3AD203B41FA5}">
                      <a16:colId xmlns:a16="http://schemas.microsoft.com/office/drawing/2014/main" xmlns="" val="2556823072"/>
                    </a:ext>
                  </a:extLst>
                </a:gridCol>
                <a:gridCol w="2384343">
                  <a:extLst>
                    <a:ext uri="{9D8B030D-6E8A-4147-A177-3AD203B41FA5}">
                      <a16:colId xmlns:a16="http://schemas.microsoft.com/office/drawing/2014/main" xmlns="" val="1750676816"/>
                    </a:ext>
                  </a:extLst>
                </a:gridCol>
                <a:gridCol w="1967020">
                  <a:extLst>
                    <a:ext uri="{9D8B030D-6E8A-4147-A177-3AD203B41FA5}">
                      <a16:colId xmlns:a16="http://schemas.microsoft.com/office/drawing/2014/main" xmlns="" val="3644008318"/>
                    </a:ext>
                  </a:extLst>
                </a:gridCol>
                <a:gridCol w="4824937">
                  <a:extLst>
                    <a:ext uri="{9D8B030D-6E8A-4147-A177-3AD203B41FA5}">
                      <a16:colId xmlns:a16="http://schemas.microsoft.com/office/drawing/2014/main" xmlns="" val="1667317589"/>
                    </a:ext>
                  </a:extLst>
                </a:gridCol>
                <a:gridCol w="2290448">
                  <a:extLst>
                    <a:ext uri="{9D8B030D-6E8A-4147-A177-3AD203B41FA5}">
                      <a16:colId xmlns:a16="http://schemas.microsoft.com/office/drawing/2014/main" xmlns="" val="1553788871"/>
                    </a:ext>
                  </a:extLst>
                </a:gridCol>
              </a:tblGrid>
              <a:tr h="562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Язовир/населено </a:t>
                      </a: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място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</a:t>
                      </a:r>
                      <a:r>
                        <a:rPr lang="bg-BG" sz="11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състояние</a:t>
                      </a:r>
                      <a:endParaRPr lang="bg-BG" sz="11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1100" b="1" kern="1200" dirty="0" smtClean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1100" b="1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1100" b="1" kern="1200" dirty="0" smtClean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1100" b="1" kern="120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 / под наем</a:t>
                      </a:r>
                      <a:endParaRPr lang="bg-BG" sz="1100" b="1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0176826"/>
                  </a:ext>
                </a:extLst>
              </a:tr>
              <a:tr h="34537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Враняк“,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Враняк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2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Под наем</a:t>
                      </a:r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6445456"/>
                  </a:ext>
                </a:extLst>
              </a:tr>
              <a:tr h="308543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Габаре“,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Габаре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2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1944925"/>
                  </a:ext>
                </a:extLst>
              </a:tr>
              <a:tr h="511026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Градините“,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Буковец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  <a:p>
                      <a:pPr marL="0" algn="l" defTabSz="457200" rtl="0" eaLnBrk="1" latinLnBrk="0" hangingPunct="1"/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6036434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Градините 1“,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Тлачене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2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5366440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5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Лъга“ – малък,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Буковец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200" b="1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с нарушения, неизправен ОИ и преливник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0792734"/>
                  </a:ext>
                </a:extLst>
              </a:tr>
              <a:tr h="511026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6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Драшан-1“,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Драшан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работоспособно</a:t>
                      </a:r>
                      <a:endParaRPr kumimoji="0" lang="bg-BG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 изправен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290211"/>
                  </a:ext>
                </a:extLst>
              </a:tr>
              <a:tr h="40882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7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Драшан-2“ – големия,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Драшан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2576612"/>
                  </a:ext>
                </a:extLst>
              </a:tr>
              <a:tr h="355468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8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Кокошарника“,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Соколаре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5057703"/>
                  </a:ext>
                </a:extLst>
              </a:tr>
              <a:tr h="40882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9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Лековит кладенец“,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Търнава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2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94262355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10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Марин дол“,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Комарево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прокопана стена 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Празен, не се завирява</a:t>
                      </a:r>
                      <a:endParaRPr kumimoji="0" lang="bg-BG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8302480"/>
                  </a:ext>
                </a:extLst>
              </a:tr>
              <a:tr h="511026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 селото“,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Соколаре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4151055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Руменя“,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Търнава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5231864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Соколаре-1“,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Соколаре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bg-BG" sz="1200" b="1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5094496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Търнак“,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Търнак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1609552"/>
                  </a:ext>
                </a:extLst>
              </a:tr>
              <a:tr h="501887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15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Домуславец</a:t>
                      </a:r>
                      <a:r>
                        <a:rPr lang="bg-BG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Буковец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прокопана стена 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Празен, 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се завирява</a:t>
                      </a:r>
                      <a:endParaRPr kumimoji="0" lang="bg-BG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8368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39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45115" y="-108641"/>
            <a:ext cx="8534400" cy="516048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bg-BG" sz="1600" b="1" cap="all" dirty="0">
                <a:ln w="3175" cmpd="sng">
                  <a:noFill/>
                </a:ln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rPr>
              <a:t>ОБЩИНА </a:t>
            </a:r>
            <a:r>
              <a:rPr lang="bg-BG" sz="1600" b="1" cap="all" dirty="0" err="1">
                <a:ln w="3175" cmpd="sng">
                  <a:noFill/>
                </a:ln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rPr>
              <a:t>враца</a:t>
            </a:r>
            <a:endParaRPr lang="bg-BG" sz="1600" b="1" cap="all" dirty="0">
              <a:ln w="3175" cmpd="sng">
                <a:noFill/>
              </a:ln>
              <a:solidFill>
                <a:schemeClr val="tx1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681944"/>
              </p:ext>
            </p:extLst>
          </p:nvPr>
        </p:nvGraphicFramePr>
        <p:xfrm>
          <a:off x="165010" y="326455"/>
          <a:ext cx="11886092" cy="6422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33">
                  <a:extLst>
                    <a:ext uri="{9D8B030D-6E8A-4147-A177-3AD203B41FA5}">
                      <a16:colId xmlns:a16="http://schemas.microsoft.com/office/drawing/2014/main" xmlns="" val="2662370259"/>
                    </a:ext>
                  </a:extLst>
                </a:gridCol>
                <a:gridCol w="2277374">
                  <a:extLst>
                    <a:ext uri="{9D8B030D-6E8A-4147-A177-3AD203B41FA5}">
                      <a16:colId xmlns:a16="http://schemas.microsoft.com/office/drawing/2014/main" xmlns="" val="781838199"/>
                    </a:ext>
                  </a:extLst>
                </a:gridCol>
                <a:gridCol w="2225615">
                  <a:extLst>
                    <a:ext uri="{9D8B030D-6E8A-4147-A177-3AD203B41FA5}">
                      <a16:colId xmlns:a16="http://schemas.microsoft.com/office/drawing/2014/main" xmlns="" val="2745412773"/>
                    </a:ext>
                  </a:extLst>
                </a:gridCol>
                <a:gridCol w="5236234">
                  <a:extLst>
                    <a:ext uri="{9D8B030D-6E8A-4147-A177-3AD203B41FA5}">
                      <a16:colId xmlns:a16="http://schemas.microsoft.com/office/drawing/2014/main" xmlns="" val="3131264485"/>
                    </a:ext>
                  </a:extLst>
                </a:gridCol>
                <a:gridCol w="1742536">
                  <a:extLst>
                    <a:ext uri="{9D8B030D-6E8A-4147-A177-3AD203B41FA5}">
                      <a16:colId xmlns:a16="http://schemas.microsoft.com/office/drawing/2014/main" xmlns="" val="2038021308"/>
                    </a:ext>
                  </a:extLst>
                </a:gridCol>
              </a:tblGrid>
              <a:tr h="500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Язовир/населено </a:t>
                      </a: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място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състояние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1100" b="1" kern="1200" dirty="0" smtClean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1100" b="1" kern="12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1100" b="1" kern="1200" dirty="0" smtClean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1100" b="1" kern="1200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концесия/под наем</a:t>
                      </a:r>
                      <a:endParaRPr lang="bg-BG" sz="1100" b="1" kern="12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1316316"/>
                  </a:ext>
                </a:extLst>
              </a:tr>
              <a:tr h="27277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Агов дол“,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Власатица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4627419"/>
                  </a:ext>
                </a:extLst>
              </a:tr>
              <a:tr h="45462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Влашки дол“,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Бели Извор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преливник, неизправни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69695"/>
                  </a:ext>
                </a:extLst>
              </a:tr>
              <a:tr h="42318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3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Върбица-2“ / 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Ливадето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Върбица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неизправни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18770855"/>
                  </a:ext>
                </a:extLst>
              </a:tr>
              <a:tr h="37280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4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Девене“,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Девене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04875" algn="l"/>
                          <a:tab pos="1543685" algn="ctr"/>
                        </a:tabLs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Предстоят 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ремонтно-възстановителни дейности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Съгласно Решение № 495 от 13.07.2018 г. на Министерски съвет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9333050"/>
                  </a:ext>
                </a:extLst>
              </a:tr>
              <a:tr h="269283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5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Дедова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могила“,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Върбица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е компрометирана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ОИ и преливник</a:t>
                      </a:r>
                      <a:endParaRPr lang="bg-BG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 наем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6782595"/>
                  </a:ext>
                </a:extLst>
              </a:tr>
              <a:tr h="239953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6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Джуджански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поток“,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гр. Враца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е компрометирана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ОИ, няма преливник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5446289"/>
                  </a:ext>
                </a:extLst>
              </a:tr>
              <a:tr h="45462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7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Енева“,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Тишевица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Нарушена короната на яз. стена, неизправни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ОИ и преливник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8019643"/>
                  </a:ext>
                </a:extLst>
              </a:tr>
              <a:tr h="343872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8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Желязковец“,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Баница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Изправни преливник, </a:t>
                      </a:r>
                      <a:r>
                        <a:rPr kumimoji="0" lang="bg-BG" sz="12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1957862"/>
                  </a:ext>
                </a:extLst>
              </a:tr>
              <a:tr h="45462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9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Кални дол“,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Вировско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Неизправна изходна и входна шахта на основен изпускател,</a:t>
                      </a:r>
                    </a:p>
                    <a:p>
                      <a:pPr algn="l"/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нарушена короната на яз. стена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1742701"/>
                  </a:ext>
                </a:extLst>
              </a:tr>
              <a:tr h="193177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10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Кираджията“,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Баница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ОИ,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разрушен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филтрация на яз. стена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3533065"/>
                  </a:ext>
                </a:extLst>
              </a:tr>
              <a:tr h="35880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11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Косталево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bg-BG" sz="12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Косталево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Разрушен преливник,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от наводненията 2014 г.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1240101"/>
                  </a:ext>
                </a:extLst>
              </a:tr>
              <a:tr h="289793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12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Лесконож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м/у  с. Вировско и с. Горно Пещене 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разрушен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3186573"/>
                  </a:ext>
                </a:extLst>
              </a:tr>
              <a:tr h="36398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13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Лиляче“,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Лиляче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работоспособно</a:t>
                      </a:r>
                      <a:endParaRPr lang="bg-BG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Разрушена бетонова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пасарелка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за достъп до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кранова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шахта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4991533"/>
                  </a:ext>
                </a:extLst>
              </a:tr>
              <a:tr h="217331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14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Мраморчица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м/у с. Горно Пещене и  с. Мраморен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  <a:endParaRPr lang="bg-BG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35531026"/>
                  </a:ext>
                </a:extLst>
              </a:tr>
              <a:tr h="454625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15</a:t>
                      </a:r>
                      <a:endParaRPr lang="bg-BG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Омраски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геран“,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Вировско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Предаварийно</a:t>
                      </a:r>
                      <a:endParaRPr lang="bg-BG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Неизправни преливник,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 неизправен ОИ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3354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23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029790"/>
              </p:ext>
            </p:extLst>
          </p:nvPr>
        </p:nvGraphicFramePr>
        <p:xfrm>
          <a:off x="103517" y="81941"/>
          <a:ext cx="1199359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897">
                  <a:extLst>
                    <a:ext uri="{9D8B030D-6E8A-4147-A177-3AD203B41FA5}">
                      <a16:colId xmlns:a16="http://schemas.microsoft.com/office/drawing/2014/main" xmlns="" val="2395521220"/>
                    </a:ext>
                  </a:extLst>
                </a:gridCol>
                <a:gridCol w="2483451">
                  <a:extLst>
                    <a:ext uri="{9D8B030D-6E8A-4147-A177-3AD203B41FA5}">
                      <a16:colId xmlns:a16="http://schemas.microsoft.com/office/drawing/2014/main" xmlns="" val="2792875350"/>
                    </a:ext>
                  </a:extLst>
                </a:gridCol>
                <a:gridCol w="2134346">
                  <a:extLst>
                    <a:ext uri="{9D8B030D-6E8A-4147-A177-3AD203B41FA5}">
                      <a16:colId xmlns:a16="http://schemas.microsoft.com/office/drawing/2014/main" xmlns="" val="1451561847"/>
                    </a:ext>
                  </a:extLst>
                </a:gridCol>
                <a:gridCol w="4813501">
                  <a:extLst>
                    <a:ext uri="{9D8B030D-6E8A-4147-A177-3AD203B41FA5}">
                      <a16:colId xmlns:a16="http://schemas.microsoft.com/office/drawing/2014/main" xmlns="" val="464267045"/>
                    </a:ext>
                  </a:extLst>
                </a:gridCol>
                <a:gridCol w="2185397">
                  <a:extLst>
                    <a:ext uri="{9D8B030D-6E8A-4147-A177-3AD203B41FA5}">
                      <a16:colId xmlns:a16="http://schemas.microsoft.com/office/drawing/2014/main" xmlns="" val="100087704"/>
                    </a:ext>
                  </a:extLst>
                </a:gridCol>
              </a:tblGrid>
              <a:tr h="570241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en-US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bg-BG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 кръста“, 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Тишевица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  <a:p>
                      <a:pPr marL="0" algn="l" defTabSz="457200" rtl="0" eaLnBrk="1" latinLnBrk="0" hangingPunct="1"/>
                      <a:endParaRPr lang="bg-BG" sz="1200" b="1" kern="1200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9024789"/>
                  </a:ext>
                </a:extLst>
              </a:tr>
              <a:tr h="438647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17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„Сухият 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кът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Мраморен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 и преливник,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арушен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участък в петата на язовира по сухия откос, неравна корона на стената</a:t>
                      </a:r>
                      <a:endParaRPr kumimoji="0" lang="bg-BG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9918569"/>
                  </a:ext>
                </a:extLst>
              </a:tr>
              <a:tr h="438647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18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Три Кладенци“,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Девене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04875" algn="l"/>
                          <a:tab pos="1543685" algn="ctr"/>
                        </a:tabLs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Предстоят 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ремонтно-възстановителни дейности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Съгласно Решение № 495 от 13.07.2018 г. на Министерски съвет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5315869"/>
                  </a:ext>
                </a:extLst>
              </a:tr>
              <a:tr h="438647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19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Уменкьовец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Мало Пещене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 - източен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ОИ,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разрушен вход на преливника, неизправен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730831"/>
                  </a:ext>
                </a:extLst>
              </a:tr>
              <a:tr h="438647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20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Чирен-3“,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Чирен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8708933"/>
                  </a:ext>
                </a:extLst>
              </a:tr>
            </a:tbl>
          </a:graphicData>
        </a:graphic>
      </p:graphicFrame>
      <p:sp>
        <p:nvSpPr>
          <p:cNvPr id="5" name="Правоъгълник 4"/>
          <p:cNvSpPr/>
          <p:nvPr/>
        </p:nvSpPr>
        <p:spPr>
          <a:xfrm>
            <a:off x="4518024" y="2719699"/>
            <a:ext cx="26308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bg-BG" sz="1600" b="1" cap="all" dirty="0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ОБЩИНА </a:t>
            </a:r>
            <a:r>
              <a:rPr lang="bg-BG" sz="1600" b="1" cap="all" dirty="0" err="1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криводол</a:t>
            </a:r>
            <a:endParaRPr lang="bg-BG" sz="1600" b="1" cap="all" dirty="0">
              <a:ln w="3175" cmpd="sng">
                <a:noFill/>
              </a:ln>
              <a:latin typeface="Arial Black" panose="020B0A04020102020204" pitchFamily="34" charset="0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454887"/>
              </p:ext>
            </p:extLst>
          </p:nvPr>
        </p:nvGraphicFramePr>
        <p:xfrm>
          <a:off x="129396" y="3081635"/>
          <a:ext cx="11956212" cy="373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32">
                  <a:extLst>
                    <a:ext uri="{9D8B030D-6E8A-4147-A177-3AD203B41FA5}">
                      <a16:colId xmlns:a16="http://schemas.microsoft.com/office/drawing/2014/main" xmlns="" val="3159442920"/>
                    </a:ext>
                  </a:extLst>
                </a:gridCol>
                <a:gridCol w="2481047">
                  <a:extLst>
                    <a:ext uri="{9D8B030D-6E8A-4147-A177-3AD203B41FA5}">
                      <a16:colId xmlns:a16="http://schemas.microsoft.com/office/drawing/2014/main" xmlns="" val="185261689"/>
                    </a:ext>
                  </a:extLst>
                </a:gridCol>
                <a:gridCol w="2109378">
                  <a:extLst>
                    <a:ext uri="{9D8B030D-6E8A-4147-A177-3AD203B41FA5}">
                      <a16:colId xmlns:a16="http://schemas.microsoft.com/office/drawing/2014/main" xmlns="" val="1898155975"/>
                    </a:ext>
                  </a:extLst>
                </a:gridCol>
                <a:gridCol w="4831742">
                  <a:extLst>
                    <a:ext uri="{9D8B030D-6E8A-4147-A177-3AD203B41FA5}">
                      <a16:colId xmlns:a16="http://schemas.microsoft.com/office/drawing/2014/main" xmlns="" val="308716052"/>
                    </a:ext>
                  </a:extLst>
                </a:gridCol>
                <a:gridCol w="2157513">
                  <a:extLst>
                    <a:ext uri="{9D8B030D-6E8A-4147-A177-3AD203B41FA5}">
                      <a16:colId xmlns:a16="http://schemas.microsoft.com/office/drawing/2014/main" xmlns="" val="4127963881"/>
                    </a:ext>
                  </a:extLst>
                </a:gridCol>
              </a:tblGrid>
              <a:tr h="448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9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Язовир/населено </a:t>
                      </a: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място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състояние</a:t>
                      </a:r>
                      <a:endParaRPr lang="bg-BG" sz="11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1100" b="1" kern="1200" dirty="0" smtClean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1100" b="1" kern="12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1100" b="1" kern="1200" dirty="0" smtClean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1100" b="1" kern="1200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концесия/под наем</a:t>
                      </a:r>
                      <a:endParaRPr lang="bg-BG" sz="1100" b="1" kern="120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7418838"/>
                  </a:ext>
                </a:extLst>
              </a:tr>
              <a:tr h="268612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Балкана-1“,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Главаци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прокопана стена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Празен, 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се завирява</a:t>
                      </a:r>
                      <a:endParaRPr kumimoji="0" lang="bg-BG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3623993"/>
                  </a:ext>
                </a:extLst>
              </a:tr>
              <a:tr h="296217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Балкана-2“,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Главаци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ОИ, преливник,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3868359"/>
                  </a:ext>
                </a:extLst>
              </a:tr>
              <a:tr h="457356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Баурене“ 1,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Баурене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е нарушена, неизправен ОИ и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0104673"/>
                  </a:ext>
                </a:extLst>
              </a:tr>
              <a:tr h="341822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Бъркашки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дол“,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Галатин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Неизправни преливник,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bg-BG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 неизправен ОИ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9522111"/>
                  </a:ext>
                </a:extLst>
              </a:tr>
              <a:tr h="306369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5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Влашка могила“/ </a:t>
                      </a:r>
                      <a:r>
                        <a:rPr lang="bg-BG" sz="11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Леонкевото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гр. Криводол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прокопана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стена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Празен, 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се завирява</a:t>
                      </a:r>
                      <a:endParaRPr kumimoji="0" lang="bg-BG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bg-BG" sz="11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0366466"/>
                  </a:ext>
                </a:extLst>
              </a:tr>
              <a:tr h="417446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6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Галатин“ 1,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Галатин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работоспособно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1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Изправни ОИ, преливник, </a:t>
                      </a:r>
                      <a:r>
                        <a:rPr kumimoji="0" lang="bg-BG" sz="11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неизправна корона на яз. стена, частично неизправни </a:t>
                      </a:r>
                      <a:r>
                        <a:rPr kumimoji="0" lang="bg-BG" sz="11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endParaRPr kumimoji="0" lang="bg-BG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0599561"/>
                  </a:ext>
                </a:extLst>
              </a:tr>
              <a:tr h="375381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7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Голямо Бабино“,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Голямо Бабино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прокопана стена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Празен, </a:t>
                      </a:r>
                      <a:r>
                        <a:rPr kumimoji="0" lang="bg-BG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се завирява</a:t>
                      </a:r>
                      <a:endParaRPr kumimoji="0" lang="bg-BG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bg-BG" sz="11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7036678"/>
                  </a:ext>
                </a:extLst>
              </a:tr>
              <a:tr h="417446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8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1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Градешница“, </a:t>
                      </a: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Градешница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100" b="1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Предаварийно</a:t>
                      </a:r>
                      <a:endParaRPr lang="bg-BG" sz="11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1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ОИ, неизправен </a:t>
                      </a:r>
                      <a:r>
                        <a:rPr kumimoji="0" lang="bg-BG" sz="11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1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1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1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неизправен преливник</a:t>
                      </a:r>
                      <a:endParaRPr kumimoji="0" lang="bg-BG" sz="11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297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29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209658"/>
              </p:ext>
            </p:extLst>
          </p:nvPr>
        </p:nvGraphicFramePr>
        <p:xfrm>
          <a:off x="86264" y="182905"/>
          <a:ext cx="11990717" cy="4054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393">
                  <a:extLst>
                    <a:ext uri="{9D8B030D-6E8A-4147-A177-3AD203B41FA5}">
                      <a16:colId xmlns:a16="http://schemas.microsoft.com/office/drawing/2014/main" xmlns="" val="1586722790"/>
                    </a:ext>
                  </a:extLst>
                </a:gridCol>
                <a:gridCol w="2392175">
                  <a:extLst>
                    <a:ext uri="{9D8B030D-6E8A-4147-A177-3AD203B41FA5}">
                      <a16:colId xmlns:a16="http://schemas.microsoft.com/office/drawing/2014/main" xmlns="" val="1602056530"/>
                    </a:ext>
                  </a:extLst>
                </a:gridCol>
                <a:gridCol w="2083534">
                  <a:extLst>
                    <a:ext uri="{9D8B030D-6E8A-4147-A177-3AD203B41FA5}">
                      <a16:colId xmlns:a16="http://schemas.microsoft.com/office/drawing/2014/main" xmlns="" val="2842846798"/>
                    </a:ext>
                  </a:extLst>
                </a:gridCol>
                <a:gridCol w="4772544">
                  <a:extLst>
                    <a:ext uri="{9D8B030D-6E8A-4147-A177-3AD203B41FA5}">
                      <a16:colId xmlns:a16="http://schemas.microsoft.com/office/drawing/2014/main" xmlns="" val="2247105992"/>
                    </a:ext>
                  </a:extLst>
                </a:gridCol>
                <a:gridCol w="2312071">
                  <a:extLst>
                    <a:ext uri="{9D8B030D-6E8A-4147-A177-3AD203B41FA5}">
                      <a16:colId xmlns:a16="http://schemas.microsoft.com/office/drawing/2014/main" xmlns="" val="77483503"/>
                    </a:ext>
                  </a:extLst>
                </a:gridCol>
              </a:tblGrid>
              <a:tr h="39310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bg-BG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Караджа-1“, 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Ракево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</a:t>
                      </a:r>
                      <a:r>
                        <a:rPr lang="bg-BG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ОИ,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преливник</a:t>
                      </a:r>
                      <a:endParaRPr kumimoji="0" lang="bg-BG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0676486"/>
                  </a:ext>
                </a:extLst>
              </a:tr>
              <a:tr h="406138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10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Караджа-2“,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Ракево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</a:t>
                      </a:r>
                      <a:r>
                        <a:rPr lang="bg-BG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ОИ,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изправен преливник</a:t>
                      </a:r>
                      <a:endParaRPr kumimoji="0" lang="bg-BG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1650763"/>
                  </a:ext>
                </a:extLst>
              </a:tr>
              <a:tr h="41439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Лесура / 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Жиев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лъг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Лесура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904875" algn="l"/>
                          <a:tab pos="1543685" algn="ctr"/>
                        </a:tabLs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Предстоят 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ремонтно-възстановителни дейности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Съгласно Решение № 495 от 13.07.2018 г. на Министерски съвет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8368551"/>
                  </a:ext>
                </a:extLst>
              </a:tr>
              <a:tr h="29103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Лозята“,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гр. Криводол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работоспособно</a:t>
                      </a:r>
                      <a:endParaRPr kumimoji="0" lang="bg-BG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ОИ,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преливник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1011364"/>
                  </a:ext>
                </a:extLst>
              </a:tr>
              <a:tr h="353794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Мътница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 – Балкана 3,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Главаци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Частично работоспособно</a:t>
                      </a:r>
                      <a:endParaRPr kumimoji="0" lang="bg-BG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 и преливник,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1447973"/>
                  </a:ext>
                </a:extLst>
              </a:tr>
              <a:tr h="338783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Потока“,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Фурен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работоспособно</a:t>
                      </a:r>
                      <a:endParaRPr kumimoji="0" lang="bg-BG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ОИ,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преливник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На концесия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4767347"/>
                  </a:ext>
                </a:extLst>
              </a:tr>
              <a:tr h="412994">
                <a:tc>
                  <a:txBody>
                    <a:bodyPr/>
                    <a:lstStyle/>
                    <a:p>
                      <a:pPr algn="ctr"/>
                      <a:endParaRPr lang="bg-BG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15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Султански дол“,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Пудрия   и 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Краводер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работоспособно</a:t>
                      </a:r>
                      <a:endParaRPr kumimoji="0" lang="bg-BG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Изправен ОИ и преливник, 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</a:t>
                      </a:r>
                      <a:r>
                        <a:rPr kumimoji="0" lang="bg-BG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нарушен воден откос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460154"/>
                  </a:ext>
                </a:extLst>
              </a:tr>
              <a:tr h="30085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16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Уровене“,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Уровене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работоспособно</a:t>
                      </a:r>
                      <a:endParaRPr kumimoji="0" lang="bg-BG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преливник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3131064"/>
                  </a:ext>
                </a:extLst>
              </a:tr>
              <a:tr h="290720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17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Фудич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 – Баурене 2,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Баурене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Предаварийно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ОИ, преливник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577884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18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Чукара“,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Ботуня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Предаварийно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Няма достъп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59714467"/>
                  </a:ext>
                </a:extLst>
              </a:tr>
            </a:tbl>
          </a:graphicData>
        </a:graphic>
      </p:graphicFrame>
      <p:sp>
        <p:nvSpPr>
          <p:cNvPr id="5" name="Правоъгълник 4"/>
          <p:cNvSpPr/>
          <p:nvPr/>
        </p:nvSpPr>
        <p:spPr>
          <a:xfrm>
            <a:off x="4776389" y="4215355"/>
            <a:ext cx="22846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bg-BG" sz="1600" b="1" cap="all" dirty="0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ОБЩИНА </a:t>
            </a:r>
            <a:r>
              <a:rPr lang="bg-BG" sz="1600" b="1" cap="all" dirty="0" err="1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мездра</a:t>
            </a:r>
            <a:endParaRPr lang="bg-BG" sz="1600" b="1" cap="all" dirty="0">
              <a:ln w="3175" cmpd="sng">
                <a:noFill/>
              </a:ln>
              <a:latin typeface="Arial Black" panose="020B0A04020102020204" pitchFamily="34" charset="0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924556"/>
              </p:ext>
            </p:extLst>
          </p:nvPr>
        </p:nvGraphicFramePr>
        <p:xfrm>
          <a:off x="120770" y="4569955"/>
          <a:ext cx="11956212" cy="2118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xmlns="" val="3798558028"/>
                    </a:ext>
                  </a:extLst>
                </a:gridCol>
                <a:gridCol w="2432649">
                  <a:extLst>
                    <a:ext uri="{9D8B030D-6E8A-4147-A177-3AD203B41FA5}">
                      <a16:colId xmlns:a16="http://schemas.microsoft.com/office/drawing/2014/main" xmlns="" val="3037282630"/>
                    </a:ext>
                  </a:extLst>
                </a:gridCol>
                <a:gridCol w="2002136">
                  <a:extLst>
                    <a:ext uri="{9D8B030D-6E8A-4147-A177-3AD203B41FA5}">
                      <a16:colId xmlns:a16="http://schemas.microsoft.com/office/drawing/2014/main" xmlns="" val="1022528285"/>
                    </a:ext>
                  </a:extLst>
                </a:gridCol>
                <a:gridCol w="4758809">
                  <a:extLst>
                    <a:ext uri="{9D8B030D-6E8A-4147-A177-3AD203B41FA5}">
                      <a16:colId xmlns:a16="http://schemas.microsoft.com/office/drawing/2014/main" xmlns="" val="1285244066"/>
                    </a:ext>
                  </a:extLst>
                </a:gridCol>
                <a:gridCol w="2305418">
                  <a:extLst>
                    <a:ext uri="{9D8B030D-6E8A-4147-A177-3AD203B41FA5}">
                      <a16:colId xmlns:a16="http://schemas.microsoft.com/office/drawing/2014/main" xmlns="" val="3621827275"/>
                    </a:ext>
                  </a:extLst>
                </a:gridCol>
              </a:tblGrid>
              <a:tr h="377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9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b="1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Язовир/населено </a:t>
                      </a:r>
                      <a:r>
                        <a:rPr lang="bg-BG" sz="9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място</a:t>
                      </a:r>
                      <a:endParaRPr lang="bg-BG" sz="9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състояние</a:t>
                      </a:r>
                      <a:endParaRPr lang="bg-BG" sz="9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900" b="1" kern="1200" dirty="0" smtClean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900" b="1" kern="120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900" b="1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900" b="1" kern="1200" dirty="0" smtClean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900" b="1" kern="1200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концесия/ под наем</a:t>
                      </a:r>
                      <a:endParaRPr lang="bg-BG" sz="900" b="1" kern="12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4738918"/>
                  </a:ext>
                </a:extLst>
              </a:tr>
              <a:tr h="28067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Боденец“,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Крапец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 наем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5730673"/>
                  </a:ext>
                </a:extLst>
              </a:tr>
              <a:tr h="25939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Батон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дол“,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Горна Кремена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прокопана стена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bg-BG" sz="12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041272"/>
                  </a:ext>
                </a:extLst>
              </a:tr>
              <a:tr h="545601">
                <a:tc>
                  <a:txBody>
                    <a:bodyPr/>
                    <a:lstStyle/>
                    <a:p>
                      <a:pPr algn="ctr"/>
                      <a:endParaRPr lang="en-US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Заминец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Долна Кремена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Предаварийно</a:t>
                      </a:r>
                      <a:endParaRPr lang="bg-BG" sz="1200" b="1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Няма ОИ, неизправен преливник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2812005"/>
                  </a:ext>
                </a:extLst>
              </a:tr>
              <a:tr h="472812">
                <a:tc>
                  <a:txBody>
                    <a:bodyPr/>
                    <a:lstStyle/>
                    <a:p>
                      <a:pPr algn="ctr"/>
                      <a:endParaRPr lang="bg-BG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4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Ослен Криводол“,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Ослен Криводол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  <a:p>
                      <a:pPr algn="l"/>
                      <a:endParaRPr lang="bg-BG" sz="1200" dirty="0"/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Ползва</a:t>
                      </a:r>
                      <a:r>
                        <a:rPr kumimoji="0" lang="ru-RU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се от ,,</a:t>
                      </a:r>
                      <a:r>
                        <a:rPr kumimoji="0" lang="ru-RU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Ловно-рибарско</a:t>
                      </a:r>
                      <a:r>
                        <a:rPr kumimoji="0" lang="ru-RU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дружество - Мездра"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2094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17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680296"/>
              </p:ext>
            </p:extLst>
          </p:nvPr>
        </p:nvGraphicFramePr>
        <p:xfrm>
          <a:off x="103516" y="0"/>
          <a:ext cx="11964839" cy="1362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116">
                  <a:extLst>
                    <a:ext uri="{9D8B030D-6E8A-4147-A177-3AD203B41FA5}">
                      <a16:colId xmlns:a16="http://schemas.microsoft.com/office/drawing/2014/main" xmlns="" val="4042301048"/>
                    </a:ext>
                  </a:extLst>
                </a:gridCol>
                <a:gridCol w="2445360">
                  <a:extLst>
                    <a:ext uri="{9D8B030D-6E8A-4147-A177-3AD203B41FA5}">
                      <a16:colId xmlns:a16="http://schemas.microsoft.com/office/drawing/2014/main" xmlns="" val="1578084679"/>
                    </a:ext>
                  </a:extLst>
                </a:gridCol>
                <a:gridCol w="2079038">
                  <a:extLst>
                    <a:ext uri="{9D8B030D-6E8A-4147-A177-3AD203B41FA5}">
                      <a16:colId xmlns:a16="http://schemas.microsoft.com/office/drawing/2014/main" xmlns="" val="364152785"/>
                    </a:ext>
                  </a:extLst>
                </a:gridCol>
                <a:gridCol w="4762243">
                  <a:extLst>
                    <a:ext uri="{9D8B030D-6E8A-4147-A177-3AD203B41FA5}">
                      <a16:colId xmlns:a16="http://schemas.microsoft.com/office/drawing/2014/main" xmlns="" val="3962731736"/>
                    </a:ext>
                  </a:extLst>
                </a:gridCol>
                <a:gridCol w="2307082">
                  <a:extLst>
                    <a:ext uri="{9D8B030D-6E8A-4147-A177-3AD203B41FA5}">
                      <a16:colId xmlns:a16="http://schemas.microsoft.com/office/drawing/2014/main" xmlns="" val="1988419342"/>
                    </a:ext>
                  </a:extLst>
                </a:gridCol>
              </a:tblGrid>
              <a:tr h="508958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bg-BG" sz="12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bg-BG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 селото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“, с. Долна Кремена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6DBF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Под наем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817879"/>
                  </a:ext>
                </a:extLst>
              </a:tr>
              <a:tr h="406138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6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Царевец“, 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Царевец</a:t>
                      </a: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bg-BG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прокопана стена 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  <a:defRPr/>
                      </a:pPr>
                      <a:r>
                        <a:rPr kumimoji="0" lang="bg-BG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Празен, </a:t>
                      </a: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се завирява</a:t>
                      </a:r>
                      <a:endParaRPr kumimoji="0" lang="bg-BG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endParaRPr lang="bg-BG" sz="12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6850553"/>
                  </a:ext>
                </a:extLst>
              </a:tr>
            </a:tbl>
          </a:graphicData>
        </a:graphic>
      </p:graphicFrame>
      <p:sp>
        <p:nvSpPr>
          <p:cNvPr id="5" name="Правоъгълник 4"/>
          <p:cNvSpPr/>
          <p:nvPr/>
        </p:nvSpPr>
        <p:spPr>
          <a:xfrm>
            <a:off x="4659124" y="1342423"/>
            <a:ext cx="2167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bg-BG" sz="1600" b="1" cap="all" dirty="0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ОБЩИНА роман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209251"/>
              </p:ext>
            </p:extLst>
          </p:nvPr>
        </p:nvGraphicFramePr>
        <p:xfrm>
          <a:off x="103517" y="1688669"/>
          <a:ext cx="11990717" cy="1322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919">
                  <a:extLst>
                    <a:ext uri="{9D8B030D-6E8A-4147-A177-3AD203B41FA5}">
                      <a16:colId xmlns:a16="http://schemas.microsoft.com/office/drawing/2014/main" xmlns="" val="3377061182"/>
                    </a:ext>
                  </a:extLst>
                </a:gridCol>
                <a:gridCol w="2450649">
                  <a:extLst>
                    <a:ext uri="{9D8B030D-6E8A-4147-A177-3AD203B41FA5}">
                      <a16:colId xmlns:a16="http://schemas.microsoft.com/office/drawing/2014/main" xmlns="" val="4026918788"/>
                    </a:ext>
                  </a:extLst>
                </a:gridCol>
                <a:gridCol w="2083535">
                  <a:extLst>
                    <a:ext uri="{9D8B030D-6E8A-4147-A177-3AD203B41FA5}">
                      <a16:colId xmlns:a16="http://schemas.microsoft.com/office/drawing/2014/main" xmlns="" val="3599846390"/>
                    </a:ext>
                  </a:extLst>
                </a:gridCol>
                <a:gridCol w="4772543">
                  <a:extLst>
                    <a:ext uri="{9D8B030D-6E8A-4147-A177-3AD203B41FA5}">
                      <a16:colId xmlns:a16="http://schemas.microsoft.com/office/drawing/2014/main" xmlns="" val="3328549817"/>
                    </a:ext>
                  </a:extLst>
                </a:gridCol>
                <a:gridCol w="2312071">
                  <a:extLst>
                    <a:ext uri="{9D8B030D-6E8A-4147-A177-3AD203B41FA5}">
                      <a16:colId xmlns:a16="http://schemas.microsoft.com/office/drawing/2014/main" xmlns="" val="17687311"/>
                    </a:ext>
                  </a:extLst>
                </a:gridCol>
              </a:tblGrid>
              <a:tr h="377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9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 /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населено място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състояние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1200" b="1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2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12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1200" b="1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12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 / под наем</a:t>
                      </a:r>
                      <a:endParaRPr lang="bg-BG" sz="12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58006127"/>
                  </a:ext>
                </a:extLst>
              </a:tr>
              <a:tr h="38704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Курново“,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Курново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Частично </a:t>
                      </a: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Под наем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9491023"/>
                  </a:ext>
                </a:extLst>
              </a:tr>
              <a:tr h="38704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Стояновци“,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Стояновци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6DBF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Под наем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9728308"/>
                  </a:ext>
                </a:extLst>
              </a:tr>
            </a:tbl>
          </a:graphicData>
        </a:graphic>
      </p:graphicFrame>
      <p:sp>
        <p:nvSpPr>
          <p:cNvPr id="7" name="Правоъгълник 6"/>
          <p:cNvSpPr/>
          <p:nvPr/>
        </p:nvSpPr>
        <p:spPr>
          <a:xfrm>
            <a:off x="4430695" y="2980038"/>
            <a:ext cx="2624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bg-BG" sz="1600" b="1" cap="all" dirty="0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ОБЩИНА </a:t>
            </a:r>
            <a:r>
              <a:rPr lang="bg-BG" sz="1600" b="1" cap="all" dirty="0" err="1">
                <a:ln w="3175" cmpd="sng">
                  <a:noFill/>
                </a:ln>
                <a:latin typeface="Arial Black" panose="020B0A04020102020204" pitchFamily="34" charset="0"/>
                <a:ea typeface="+mj-ea"/>
                <a:cs typeface="+mj-cs"/>
              </a:rPr>
              <a:t>хайредин</a:t>
            </a:r>
            <a:endParaRPr lang="bg-BG" sz="1600" b="1" cap="all" dirty="0">
              <a:ln w="3175" cmpd="sng">
                <a:noFill/>
              </a:ln>
              <a:latin typeface="Arial Black" panose="020B0A04020102020204" pitchFamily="34" charset="0"/>
              <a:ea typeface="+mj-ea"/>
              <a:cs typeface="+mj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355228"/>
              </p:ext>
            </p:extLst>
          </p:nvPr>
        </p:nvGraphicFramePr>
        <p:xfrm>
          <a:off x="103517" y="3338422"/>
          <a:ext cx="11956212" cy="2485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848">
                  <a:extLst>
                    <a:ext uri="{9D8B030D-6E8A-4147-A177-3AD203B41FA5}">
                      <a16:colId xmlns:a16="http://schemas.microsoft.com/office/drawing/2014/main" xmlns="" val="2745516674"/>
                    </a:ext>
                  </a:extLst>
                </a:gridCol>
                <a:gridCol w="2443597">
                  <a:extLst>
                    <a:ext uri="{9D8B030D-6E8A-4147-A177-3AD203B41FA5}">
                      <a16:colId xmlns:a16="http://schemas.microsoft.com/office/drawing/2014/main" xmlns="" val="2205840622"/>
                    </a:ext>
                  </a:extLst>
                </a:gridCol>
                <a:gridCol w="2077539">
                  <a:extLst>
                    <a:ext uri="{9D8B030D-6E8A-4147-A177-3AD203B41FA5}">
                      <a16:colId xmlns:a16="http://schemas.microsoft.com/office/drawing/2014/main" xmlns="" val="1874343211"/>
                    </a:ext>
                  </a:extLst>
                </a:gridCol>
                <a:gridCol w="4758810">
                  <a:extLst>
                    <a:ext uri="{9D8B030D-6E8A-4147-A177-3AD203B41FA5}">
                      <a16:colId xmlns:a16="http://schemas.microsoft.com/office/drawing/2014/main" xmlns="" val="689892753"/>
                    </a:ext>
                  </a:extLst>
                </a:gridCol>
                <a:gridCol w="2305418">
                  <a:extLst>
                    <a:ext uri="{9D8B030D-6E8A-4147-A177-3AD203B41FA5}">
                      <a16:colId xmlns:a16="http://schemas.microsoft.com/office/drawing/2014/main" xmlns="" val="1108314934"/>
                    </a:ext>
                  </a:extLst>
                </a:gridCol>
              </a:tblGrid>
              <a:tr h="6234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по ред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Язовир /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населено място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Техническо състояние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bg-BG" sz="1200" b="1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bg-BG" sz="12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Експлоатационно състояние</a:t>
                      </a:r>
                      <a:endParaRPr lang="bg-BG" sz="12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g-BG" sz="1200" b="1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bg-BG" sz="12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концесия / под наем</a:t>
                      </a:r>
                      <a:endParaRPr lang="bg-BG" sz="12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038442"/>
                  </a:ext>
                </a:extLst>
              </a:tr>
              <a:tr h="556732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1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Бързина“,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Бързина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Предаварийно</a:t>
                      </a:r>
                      <a:endParaRPr lang="bg-BG" sz="1200" b="1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Неизправен ОИ,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бързоток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bg-BG" sz="1200" b="1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енергогасител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неизправна яз. стена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6061386"/>
                  </a:ext>
                </a:extLst>
              </a:tr>
              <a:tr h="372559"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/>
                        <a:t>2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Рогозен-1“,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Рогозен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Извършват </a:t>
                      </a:r>
                      <a:r>
                        <a:rPr kumimoji="0" lang="bg-BG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 ремонтно-възстановителни </a:t>
                      </a:r>
                      <a:r>
                        <a:rPr kumimoji="0" lang="bg-BG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дейности</a:t>
                      </a:r>
                      <a:endParaRPr kumimoji="0" lang="bg-BG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392091"/>
                  </a:ext>
                </a:extLst>
              </a:tr>
              <a:tr h="739658">
                <a:tc>
                  <a:txBody>
                    <a:bodyPr/>
                    <a:lstStyle/>
                    <a:p>
                      <a:pPr algn="ctr"/>
                      <a:endParaRPr lang="bg-BG" sz="1200" b="1" dirty="0" smtClean="0"/>
                    </a:p>
                    <a:p>
                      <a:pPr algn="ctr"/>
                      <a:r>
                        <a:rPr lang="bg-BG" sz="1200" b="1" dirty="0" smtClean="0"/>
                        <a:t>3</a:t>
                      </a:r>
                      <a:endParaRPr lang="bg-BG" sz="1200" b="1" dirty="0"/>
                    </a:p>
                  </a:txBody>
                  <a:tcPr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bg-BG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Рогозен-2“, </a:t>
                      </a:r>
                      <a:r>
                        <a:rPr lang="bg-BG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Рогозен</a:t>
                      </a:r>
                      <a:endParaRPr lang="bg-BG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bg-BG" sz="12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Работоспособно</a:t>
                      </a:r>
                      <a:endParaRPr lang="bg-BG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Яз. стена в добро състояние, изправен ОИ и преливник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g-BG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Не е отдаден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1234855"/>
                  </a:ext>
                </a:extLst>
              </a:tr>
            </a:tbl>
          </a:graphicData>
        </a:graphic>
      </p:graphicFrame>
      <p:sp>
        <p:nvSpPr>
          <p:cNvPr id="10" name="Заглавие 8"/>
          <p:cNvSpPr>
            <a:spLocks noGrp="1"/>
          </p:cNvSpPr>
          <p:nvPr>
            <p:ph type="title"/>
          </p:nvPr>
        </p:nvSpPr>
        <p:spPr>
          <a:xfrm>
            <a:off x="94891" y="5581290"/>
            <a:ext cx="11982090" cy="1276709"/>
          </a:xfrm>
        </p:spPr>
        <p:txBody>
          <a:bodyPr/>
          <a:lstStyle/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685800" algn="l"/>
              </a:tabLst>
            </a:pPr>
            <a:r>
              <a:rPr lang="bg-BG" sz="1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bg-BG" sz="1000" cap="none" dirty="0">
                <a:ln>
                  <a:noFill/>
                </a:ln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bg-BG" sz="1600" b="1" u="sng" cap="none" dirty="0" smtClean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На територията на област Враца се намират още 6 бр. язовири, които се стопанисват от „Напоителни системи“ ЕАД, клон Мизия, както и 5 бр., които се стопанисват от частни лица и сдружения. Всички тези язовири се намират в добро техническо и експлоатационно състояние.</a:t>
            </a:r>
            <a:endParaRPr lang="bg-BG" sz="1600" b="1" u="sng" dirty="0">
              <a:solidFill>
                <a:schemeClr val="tx1">
                  <a:lumMod val="9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6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229353" y="983412"/>
            <a:ext cx="11733291" cy="5805578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       </a:t>
            </a:r>
            <a:b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0" y="0"/>
            <a:ext cx="12191999" cy="897147"/>
          </a:xfrm>
          <a:prstGeom prst="rect">
            <a:avLst/>
          </a:prstGeom>
          <a:solidFill>
            <a:schemeClr val="tx1">
              <a:lumMod val="95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Изменения в закона за водите, </a:t>
            </a:r>
            <a:b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регламентиращи стопанисването и управлението на язовирните стени и съоръженията към тях</a:t>
            </a:r>
            <a:endParaRPr lang="bg-BG" sz="1600" dirty="0">
              <a:solidFill>
                <a:srgbClr val="00B0F0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78277" y="1035584"/>
            <a:ext cx="11835441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400" b="1" dirty="0" smtClean="0"/>
              <a:t>Чл.138а </a:t>
            </a:r>
            <a:r>
              <a:rPr lang="bg-BG" sz="1400" b="1" dirty="0"/>
              <a:t>се правят следните изменения и допълнения:</a:t>
            </a:r>
          </a:p>
          <a:p>
            <a:pPr algn="just"/>
            <a:r>
              <a:rPr lang="bg-BG" sz="1400" b="1" dirty="0"/>
              <a:t>1. В ал. 1 текстът преди т. 1 се изменя така: "Собствениците или ползвателите на </a:t>
            </a:r>
            <a:r>
              <a:rPr lang="bg-BG" sz="1400" b="1" dirty="0" err="1"/>
              <a:t>водностопански</a:t>
            </a:r>
            <a:r>
              <a:rPr lang="bg-BG" sz="1400" b="1" dirty="0"/>
              <a:t> системи и съоръжения и на обекти по чл. 131, ал. 1 изготвят аварийни планове по реда на чл. 35 от Закона за защита при бедствия или възлагат тяхното изготвяне на оператори, като осигуряват изпълнението на предвидените в тях мерки. Аварийните планове съдържат:".</a:t>
            </a:r>
          </a:p>
          <a:p>
            <a:pPr algn="just"/>
            <a:r>
              <a:rPr lang="bg-BG" sz="1400" b="1" dirty="0"/>
              <a:t>2. Алинея 2 се изменя така:</a:t>
            </a:r>
          </a:p>
          <a:p>
            <a:pPr fontAlgn="ctr"/>
            <a:r>
              <a:rPr lang="bg-BG" sz="1400" b="1" dirty="0"/>
              <a:t>"(2) Специфичните изисквания за формата и съдържанието на аварийните планове на язовирите се определят с наредбата по чл. 141, ал. 2</a:t>
            </a:r>
            <a:r>
              <a:rPr lang="bg-BG" sz="1400" b="1" dirty="0" smtClean="0"/>
              <a:t>.„ /</a:t>
            </a:r>
            <a:r>
              <a:rPr lang="ru-RU" sz="1400" dirty="0" err="1">
                <a:solidFill>
                  <a:srgbClr val="FFFF00"/>
                </a:solidFill>
              </a:rPr>
              <a:t>Н</a:t>
            </a:r>
            <a:r>
              <a:rPr lang="ru-RU" sz="1400" dirty="0" err="1" smtClean="0">
                <a:solidFill>
                  <a:srgbClr val="FFFF00"/>
                </a:solidFill>
              </a:rPr>
              <a:t>аредба</a:t>
            </a:r>
            <a:r>
              <a:rPr lang="ru-RU" sz="1400" dirty="0" smtClean="0">
                <a:solidFill>
                  <a:srgbClr val="FFFF00"/>
                </a:solidFill>
              </a:rPr>
              <a:t> за </a:t>
            </a:r>
            <a:r>
              <a:rPr lang="ru-RU" sz="1400" dirty="0" err="1" smtClean="0">
                <a:solidFill>
                  <a:srgbClr val="FFFF00"/>
                </a:solidFill>
              </a:rPr>
              <a:t>условията</a:t>
            </a:r>
            <a:r>
              <a:rPr lang="ru-RU" sz="1400" dirty="0" smtClean="0">
                <a:solidFill>
                  <a:srgbClr val="FFFF00"/>
                </a:solidFill>
              </a:rPr>
              <a:t> и </a:t>
            </a:r>
            <a:r>
              <a:rPr lang="ru-RU" sz="1400" dirty="0" err="1" smtClean="0">
                <a:solidFill>
                  <a:srgbClr val="FFFF00"/>
                </a:solidFill>
              </a:rPr>
              <a:t>реда</a:t>
            </a:r>
            <a:r>
              <a:rPr lang="ru-RU" sz="1400" dirty="0" smtClean="0">
                <a:solidFill>
                  <a:srgbClr val="FFFF00"/>
                </a:solidFill>
              </a:rPr>
              <a:t> за </a:t>
            </a:r>
            <a:r>
              <a:rPr lang="ru-RU" sz="1400" dirty="0" err="1" smtClean="0">
                <a:solidFill>
                  <a:srgbClr val="FFFF00"/>
                </a:solidFill>
              </a:rPr>
              <a:t>осъществяване</a:t>
            </a:r>
            <a:r>
              <a:rPr lang="ru-RU" sz="1400" dirty="0" smtClean="0">
                <a:solidFill>
                  <a:srgbClr val="FFFF00"/>
                </a:solidFill>
              </a:rPr>
              <a:t> на </a:t>
            </a:r>
            <a:r>
              <a:rPr lang="ru-RU" sz="1400" dirty="0" err="1" smtClean="0">
                <a:solidFill>
                  <a:srgbClr val="FFFF00"/>
                </a:solidFill>
              </a:rPr>
              <a:t>техническата</a:t>
            </a:r>
            <a:r>
              <a:rPr lang="ru-RU" sz="1400" dirty="0" smtClean="0">
                <a:solidFill>
                  <a:srgbClr val="FFFF00"/>
                </a:solidFill>
              </a:rPr>
              <a:t> и </a:t>
            </a:r>
            <a:r>
              <a:rPr lang="ru-RU" sz="1400" dirty="0" err="1" smtClean="0">
                <a:solidFill>
                  <a:srgbClr val="FFFF00"/>
                </a:solidFill>
              </a:rPr>
              <a:t>безопасната</a:t>
            </a:r>
            <a:r>
              <a:rPr lang="ru-RU" sz="1400" dirty="0" smtClean="0">
                <a:solidFill>
                  <a:srgbClr val="FFFF00"/>
                </a:solidFill>
              </a:rPr>
              <a:t> </a:t>
            </a:r>
            <a:r>
              <a:rPr lang="ru-RU" sz="1400" dirty="0" err="1" smtClean="0">
                <a:solidFill>
                  <a:srgbClr val="FFFF00"/>
                </a:solidFill>
              </a:rPr>
              <a:t>експлоатация</a:t>
            </a:r>
            <a:r>
              <a:rPr lang="ru-RU" sz="1400" dirty="0" smtClean="0">
                <a:solidFill>
                  <a:srgbClr val="FFFF00"/>
                </a:solidFill>
              </a:rPr>
              <a:t> на </a:t>
            </a:r>
            <a:r>
              <a:rPr lang="ru-RU" sz="1400" dirty="0" err="1" smtClean="0">
                <a:solidFill>
                  <a:srgbClr val="FFFF00"/>
                </a:solidFill>
              </a:rPr>
              <a:t>язовирните</a:t>
            </a:r>
            <a:r>
              <a:rPr lang="ru-RU" sz="1400" dirty="0" smtClean="0">
                <a:solidFill>
                  <a:srgbClr val="FFFF00"/>
                </a:solidFill>
              </a:rPr>
              <a:t> </a:t>
            </a:r>
            <a:r>
              <a:rPr lang="ru-RU" sz="1400" dirty="0" err="1" smtClean="0">
                <a:solidFill>
                  <a:srgbClr val="FFFF00"/>
                </a:solidFill>
              </a:rPr>
              <a:t>стени</a:t>
            </a:r>
            <a:r>
              <a:rPr lang="ru-RU" sz="1400" dirty="0" smtClean="0">
                <a:solidFill>
                  <a:srgbClr val="FFFF00"/>
                </a:solidFill>
              </a:rPr>
              <a:t> и на </a:t>
            </a:r>
            <a:r>
              <a:rPr lang="ru-RU" sz="1400" dirty="0" err="1" smtClean="0">
                <a:solidFill>
                  <a:srgbClr val="FFFF00"/>
                </a:solidFill>
              </a:rPr>
              <a:t>съоръженията</a:t>
            </a:r>
            <a:r>
              <a:rPr lang="ru-RU" sz="1400" dirty="0" smtClean="0">
                <a:solidFill>
                  <a:srgbClr val="FFFF00"/>
                </a:solidFill>
              </a:rPr>
              <a:t> </a:t>
            </a:r>
            <a:r>
              <a:rPr lang="ru-RU" sz="1400" dirty="0" err="1" smtClean="0">
                <a:solidFill>
                  <a:srgbClr val="FFFF00"/>
                </a:solidFill>
              </a:rPr>
              <a:t>към</a:t>
            </a:r>
            <a:r>
              <a:rPr lang="ru-RU" sz="1400" dirty="0" smtClean="0">
                <a:solidFill>
                  <a:srgbClr val="FFFF00"/>
                </a:solidFill>
              </a:rPr>
              <a:t> </a:t>
            </a:r>
            <a:r>
              <a:rPr lang="ru-RU" sz="1400" dirty="0" err="1" smtClean="0">
                <a:solidFill>
                  <a:srgbClr val="FFFF00"/>
                </a:solidFill>
              </a:rPr>
              <a:t>тях</a:t>
            </a:r>
            <a:r>
              <a:rPr lang="ru-RU" sz="1400" dirty="0" smtClean="0">
                <a:solidFill>
                  <a:srgbClr val="FFFF00"/>
                </a:solidFill>
              </a:rPr>
              <a:t>, </a:t>
            </a:r>
            <a:r>
              <a:rPr lang="ru-RU" sz="1400" dirty="0" err="1" smtClean="0">
                <a:solidFill>
                  <a:srgbClr val="FFFF00"/>
                </a:solidFill>
              </a:rPr>
              <a:t>както</a:t>
            </a:r>
            <a:r>
              <a:rPr lang="ru-RU" sz="1400" dirty="0" smtClean="0">
                <a:solidFill>
                  <a:srgbClr val="FFFF00"/>
                </a:solidFill>
              </a:rPr>
              <a:t> и на </a:t>
            </a:r>
            <a:r>
              <a:rPr lang="ru-RU" sz="1400" dirty="0" err="1" smtClean="0">
                <a:solidFill>
                  <a:srgbClr val="FFFF00"/>
                </a:solidFill>
              </a:rPr>
              <a:t>контрол</a:t>
            </a:r>
            <a:r>
              <a:rPr lang="ru-RU" sz="1400" dirty="0" smtClean="0">
                <a:solidFill>
                  <a:srgbClr val="FFFF00"/>
                </a:solidFill>
              </a:rPr>
              <a:t> за </a:t>
            </a:r>
            <a:r>
              <a:rPr lang="ru-RU" sz="1400" dirty="0" err="1" smtClean="0">
                <a:solidFill>
                  <a:srgbClr val="FFFF00"/>
                </a:solidFill>
              </a:rPr>
              <a:t>техническото</a:t>
            </a:r>
            <a:r>
              <a:rPr lang="ru-RU" sz="1400" dirty="0" smtClean="0">
                <a:solidFill>
                  <a:srgbClr val="FFFF00"/>
                </a:solidFill>
              </a:rPr>
              <a:t> им </a:t>
            </a:r>
            <a:r>
              <a:rPr lang="ru-RU" sz="1400" dirty="0" err="1" smtClean="0">
                <a:solidFill>
                  <a:srgbClr val="FFFF00"/>
                </a:solidFill>
              </a:rPr>
              <a:t>състояние</a:t>
            </a:r>
            <a:r>
              <a:rPr lang="ru-RU" sz="1400" dirty="0" smtClean="0"/>
              <a:t>/.</a:t>
            </a:r>
            <a:endParaRPr lang="ru-RU" sz="1400" b="1" u="sng" dirty="0" smtClean="0"/>
          </a:p>
          <a:p>
            <a:pPr algn="just" fontAlgn="ctr"/>
            <a:endParaRPr lang="ru-RU" sz="1400" b="1" u="sng" dirty="0" smtClean="0"/>
          </a:p>
          <a:p>
            <a:pPr algn="just" fontAlgn="ctr"/>
            <a:r>
              <a:rPr lang="ru-RU" sz="1400" b="1" u="sng" dirty="0" smtClean="0"/>
              <a:t>Чл</a:t>
            </a:r>
            <a:r>
              <a:rPr lang="ru-RU" sz="1400" b="1" u="sng" dirty="0"/>
              <a:t>. 139а</a:t>
            </a:r>
            <a:r>
              <a:rPr lang="ru-RU" sz="1400" b="1" dirty="0"/>
              <a:t>. (1) </a:t>
            </a:r>
            <a:r>
              <a:rPr lang="ru-RU" sz="1400" b="1" dirty="0" err="1"/>
              <a:t>Образува</a:t>
            </a:r>
            <a:r>
              <a:rPr lang="ru-RU" sz="1400" b="1" dirty="0"/>
              <a:t> се </a:t>
            </a:r>
            <a:r>
              <a:rPr lang="ru-RU" sz="1400" b="1" dirty="0" err="1">
                <a:solidFill>
                  <a:srgbClr val="FFFF00"/>
                </a:solidFill>
              </a:rPr>
              <a:t>Държавно</a:t>
            </a:r>
            <a:r>
              <a:rPr lang="ru-RU" sz="1400" b="1" dirty="0">
                <a:solidFill>
                  <a:srgbClr val="FFFF00"/>
                </a:solidFill>
              </a:rPr>
              <a:t> предприятие "Управление и </a:t>
            </a:r>
            <a:r>
              <a:rPr lang="ru-RU" sz="1400" b="1" dirty="0" err="1">
                <a:solidFill>
                  <a:srgbClr val="FFFF00"/>
                </a:solidFill>
              </a:rPr>
              <a:t>стопанисване</a:t>
            </a:r>
            <a:r>
              <a:rPr lang="ru-RU" sz="1400" b="1" dirty="0">
                <a:solidFill>
                  <a:srgbClr val="FFFF00"/>
                </a:solidFill>
              </a:rPr>
              <a:t> на </a:t>
            </a:r>
            <a:r>
              <a:rPr lang="ru-RU" sz="1400" b="1" dirty="0" err="1">
                <a:solidFill>
                  <a:srgbClr val="FFFF00"/>
                </a:solidFill>
              </a:rPr>
              <a:t>язовири</a:t>
            </a:r>
            <a:r>
              <a:rPr lang="ru-RU" sz="1400" b="1" dirty="0">
                <a:solidFill>
                  <a:srgbClr val="FFFF00"/>
                </a:solidFill>
              </a:rPr>
              <a:t>" </a:t>
            </a:r>
            <a:r>
              <a:rPr lang="ru-RU" sz="1400" b="1" dirty="0" err="1"/>
              <a:t>със</a:t>
            </a:r>
            <a:r>
              <a:rPr lang="ru-RU" sz="1400" b="1" dirty="0"/>
              <a:t> статут на </a:t>
            </a:r>
            <a:r>
              <a:rPr lang="ru-RU" sz="1400" b="1" dirty="0" err="1"/>
              <a:t>държавно</a:t>
            </a:r>
            <a:r>
              <a:rPr lang="ru-RU" sz="1400" b="1" dirty="0"/>
              <a:t> предприятие по </a:t>
            </a:r>
            <a:r>
              <a:rPr lang="ru-RU" sz="1400" b="1" dirty="0" err="1"/>
              <a:t>смисъла</a:t>
            </a:r>
            <a:r>
              <a:rPr lang="ru-RU" sz="1400" b="1" dirty="0"/>
              <a:t> на чл. 62, ал. 3 от </a:t>
            </a:r>
            <a:r>
              <a:rPr lang="ru-RU" sz="1400" b="1" dirty="0" err="1"/>
              <a:t>Търговския</a:t>
            </a:r>
            <a:r>
              <a:rPr lang="ru-RU" sz="1400" b="1" dirty="0"/>
              <a:t> закон, </a:t>
            </a:r>
            <a:r>
              <a:rPr lang="ru-RU" sz="1400" b="1" dirty="0" err="1"/>
              <a:t>наричано</a:t>
            </a:r>
            <a:r>
              <a:rPr lang="ru-RU" sz="1400" b="1" dirty="0"/>
              <a:t> </a:t>
            </a:r>
            <a:r>
              <a:rPr lang="ru-RU" sz="1400" b="1" dirty="0" err="1"/>
              <a:t>по-нататък</a:t>
            </a:r>
            <a:r>
              <a:rPr lang="ru-RU" sz="1400" b="1" dirty="0"/>
              <a:t> "</a:t>
            </a:r>
            <a:r>
              <a:rPr lang="ru-RU" sz="1400" b="1" dirty="0">
                <a:solidFill>
                  <a:srgbClr val="FFFF00"/>
                </a:solidFill>
              </a:rPr>
              <a:t>ДПУСЯ</a:t>
            </a:r>
            <a:r>
              <a:rPr lang="ru-RU" sz="1400" b="1" dirty="0"/>
              <a:t>".</a:t>
            </a:r>
          </a:p>
          <a:p>
            <a:pPr algn="just" fontAlgn="ctr"/>
            <a:r>
              <a:rPr lang="ru-RU" sz="1400" b="1" dirty="0"/>
              <a:t>(2) </a:t>
            </a:r>
            <a:r>
              <a:rPr lang="ru-RU" sz="1400" b="1" dirty="0" err="1"/>
              <a:t>Държавното</a:t>
            </a:r>
            <a:r>
              <a:rPr lang="ru-RU" sz="1400" b="1" dirty="0"/>
              <a:t> предприятие "Управление и </a:t>
            </a:r>
            <a:r>
              <a:rPr lang="ru-RU" sz="1400" b="1" dirty="0" err="1"/>
              <a:t>стопанисване</a:t>
            </a:r>
            <a:r>
              <a:rPr lang="ru-RU" sz="1400" b="1" dirty="0"/>
              <a:t> на </a:t>
            </a:r>
            <a:r>
              <a:rPr lang="ru-RU" sz="1400" b="1" dirty="0" err="1"/>
              <a:t>язовири</a:t>
            </a:r>
            <a:r>
              <a:rPr lang="ru-RU" sz="1400" b="1" dirty="0"/>
              <a:t>" е </a:t>
            </a:r>
            <a:r>
              <a:rPr lang="ru-RU" sz="1400" b="1" dirty="0" err="1"/>
              <a:t>юридическо</a:t>
            </a:r>
            <a:r>
              <a:rPr lang="ru-RU" sz="1400" b="1" dirty="0"/>
              <a:t> лице </a:t>
            </a:r>
            <a:r>
              <a:rPr lang="ru-RU" sz="1400" b="1" dirty="0" err="1"/>
              <a:t>със</a:t>
            </a:r>
            <a:r>
              <a:rPr lang="ru-RU" sz="1400" b="1" dirty="0"/>
              <a:t> седалище София. </a:t>
            </a:r>
            <a:r>
              <a:rPr lang="ru-RU" sz="1400" b="1" dirty="0" err="1"/>
              <a:t>Предприятието</a:t>
            </a:r>
            <a:r>
              <a:rPr lang="ru-RU" sz="1400" b="1" dirty="0"/>
              <a:t> не е </a:t>
            </a:r>
            <a:r>
              <a:rPr lang="ru-RU" sz="1400" b="1" dirty="0" err="1"/>
              <a:t>търговско</a:t>
            </a:r>
            <a:r>
              <a:rPr lang="ru-RU" sz="1400" b="1" dirty="0"/>
              <a:t> дружество и не </a:t>
            </a:r>
            <a:r>
              <a:rPr lang="ru-RU" sz="1400" b="1" dirty="0" err="1"/>
              <a:t>формира</a:t>
            </a:r>
            <a:r>
              <a:rPr lang="ru-RU" sz="1400" b="1" dirty="0"/>
              <a:t> и не </a:t>
            </a:r>
            <a:r>
              <a:rPr lang="ru-RU" sz="1400" b="1" dirty="0" err="1"/>
              <a:t>разпределя</a:t>
            </a:r>
            <a:r>
              <a:rPr lang="ru-RU" sz="1400" b="1" dirty="0"/>
              <a:t> </a:t>
            </a:r>
            <a:r>
              <a:rPr lang="ru-RU" sz="1400" b="1" dirty="0" err="1"/>
              <a:t>печалба</a:t>
            </a:r>
            <a:r>
              <a:rPr lang="ru-RU" sz="1400" b="1" dirty="0"/>
              <a:t>.</a:t>
            </a:r>
          </a:p>
          <a:p>
            <a:pPr algn="just" fontAlgn="ctr"/>
            <a:r>
              <a:rPr lang="ru-RU" sz="1400" b="1" dirty="0"/>
              <a:t>(3) </a:t>
            </a:r>
            <a:r>
              <a:rPr lang="ru-RU" sz="1400" b="1" dirty="0" err="1"/>
              <a:t>Основен</a:t>
            </a:r>
            <a:r>
              <a:rPr lang="ru-RU" sz="1400" b="1" dirty="0"/>
              <a:t> предмет на </a:t>
            </a:r>
            <a:r>
              <a:rPr lang="ru-RU" sz="1400" b="1" dirty="0" err="1"/>
              <a:t>дейност</a:t>
            </a:r>
            <a:r>
              <a:rPr lang="ru-RU" sz="1400" b="1" dirty="0"/>
              <a:t> на ДПУСЯ е </a:t>
            </a:r>
            <a:r>
              <a:rPr lang="ru-RU" sz="1400" b="1" dirty="0">
                <a:solidFill>
                  <a:srgbClr val="FFFF00"/>
                </a:solidFill>
              </a:rPr>
              <a:t>комплексно управление на </a:t>
            </a:r>
            <a:r>
              <a:rPr lang="ru-RU" sz="1400" b="1" dirty="0" err="1">
                <a:solidFill>
                  <a:srgbClr val="FFFF00"/>
                </a:solidFill>
              </a:rPr>
              <a:t>язовири</a:t>
            </a:r>
            <a:r>
              <a:rPr lang="ru-RU" sz="1400" b="1" dirty="0">
                <a:solidFill>
                  <a:srgbClr val="FFFF00"/>
                </a:solidFill>
              </a:rPr>
              <a:t> - публична и </a:t>
            </a:r>
            <a:r>
              <a:rPr lang="ru-RU" sz="1400" b="1" dirty="0" err="1">
                <a:solidFill>
                  <a:srgbClr val="FFFF00"/>
                </a:solidFill>
              </a:rPr>
              <a:t>частна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държавна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собственост</a:t>
            </a:r>
            <a:r>
              <a:rPr lang="ru-RU" sz="1400" b="1" dirty="0"/>
              <a:t>.</a:t>
            </a:r>
          </a:p>
          <a:p>
            <a:pPr algn="just" fontAlgn="ctr"/>
            <a:r>
              <a:rPr lang="ru-RU" sz="1400" b="1" dirty="0"/>
              <a:t>(4) </a:t>
            </a:r>
            <a:r>
              <a:rPr lang="ru-RU" sz="1400" b="1" dirty="0" err="1"/>
              <a:t>Държавното</a:t>
            </a:r>
            <a:r>
              <a:rPr lang="ru-RU" sz="1400" b="1" dirty="0"/>
              <a:t> предприятие "Управление и </a:t>
            </a:r>
            <a:r>
              <a:rPr lang="ru-RU" sz="1400" b="1" dirty="0" err="1"/>
              <a:t>стопанисване</a:t>
            </a:r>
            <a:r>
              <a:rPr lang="ru-RU" sz="1400" b="1" dirty="0"/>
              <a:t> на </a:t>
            </a:r>
            <a:r>
              <a:rPr lang="ru-RU" sz="1400" b="1" dirty="0" err="1"/>
              <a:t>язовири</a:t>
            </a:r>
            <a:r>
              <a:rPr lang="ru-RU" sz="1400" b="1" dirty="0"/>
              <a:t>" </a:t>
            </a:r>
            <a:r>
              <a:rPr lang="ru-RU" sz="1400" b="1" dirty="0" err="1"/>
              <a:t>осъществява</a:t>
            </a:r>
            <a:r>
              <a:rPr lang="ru-RU" sz="1400" b="1" dirty="0"/>
              <a:t> и </a:t>
            </a:r>
            <a:r>
              <a:rPr lang="ru-RU" sz="1400" b="1" dirty="0" err="1"/>
              <a:t>други</a:t>
            </a:r>
            <a:r>
              <a:rPr lang="ru-RU" sz="1400" b="1" dirty="0"/>
              <a:t> </a:t>
            </a:r>
            <a:r>
              <a:rPr lang="ru-RU" sz="1400" b="1" dirty="0" err="1"/>
              <a:t>дейности</a:t>
            </a:r>
            <a:r>
              <a:rPr lang="ru-RU" sz="1400" b="1" dirty="0"/>
              <a:t>, </a:t>
            </a:r>
            <a:r>
              <a:rPr lang="ru-RU" sz="1400" b="1" dirty="0" err="1"/>
              <a:t>които</a:t>
            </a:r>
            <a:r>
              <a:rPr lang="ru-RU" sz="1400" b="1" dirty="0"/>
              <a:t> </a:t>
            </a:r>
            <a:r>
              <a:rPr lang="ru-RU" sz="1400" b="1" dirty="0" err="1"/>
              <a:t>осигуряват</a:t>
            </a:r>
            <a:r>
              <a:rPr lang="ru-RU" sz="1400" b="1" dirty="0"/>
              <a:t> или </a:t>
            </a:r>
            <a:r>
              <a:rPr lang="ru-RU" sz="1400" b="1" dirty="0" err="1"/>
              <a:t>допълват</a:t>
            </a:r>
            <a:r>
              <a:rPr lang="ru-RU" sz="1400" b="1" dirty="0"/>
              <a:t> </a:t>
            </a:r>
            <a:r>
              <a:rPr lang="ru-RU" sz="1400" b="1" dirty="0" err="1"/>
              <a:t>основния</a:t>
            </a:r>
            <a:r>
              <a:rPr lang="ru-RU" sz="1400" b="1" dirty="0"/>
              <a:t> предмет на </a:t>
            </a:r>
            <a:r>
              <a:rPr lang="ru-RU" sz="1400" b="1" dirty="0" err="1"/>
              <a:t>дейност</a:t>
            </a:r>
            <a:r>
              <a:rPr lang="ru-RU" sz="1400" b="1" dirty="0"/>
              <a:t>.</a:t>
            </a:r>
          </a:p>
          <a:p>
            <a:pPr algn="just" fontAlgn="ctr"/>
            <a:r>
              <a:rPr lang="ru-RU" sz="1400" b="1" dirty="0"/>
              <a:t>(5) </a:t>
            </a:r>
            <a:r>
              <a:rPr lang="ru-RU" sz="1400" b="1" dirty="0" err="1"/>
              <a:t>Държавата</a:t>
            </a:r>
            <a:r>
              <a:rPr lang="ru-RU" sz="1400" b="1" dirty="0"/>
              <a:t> </a:t>
            </a:r>
            <a:r>
              <a:rPr lang="ru-RU" sz="1400" b="1" dirty="0" err="1"/>
              <a:t>предоставя</a:t>
            </a:r>
            <a:r>
              <a:rPr lang="ru-RU" sz="1400" b="1" dirty="0"/>
              <a:t> на ДПУСЯ имущество - публична и </a:t>
            </a:r>
            <a:r>
              <a:rPr lang="ru-RU" sz="1400" b="1" dirty="0" err="1"/>
              <a:t>частна</a:t>
            </a:r>
            <a:r>
              <a:rPr lang="ru-RU" sz="1400" b="1" dirty="0"/>
              <a:t> </a:t>
            </a:r>
            <a:r>
              <a:rPr lang="ru-RU" sz="1400" b="1" dirty="0" err="1"/>
              <a:t>държавна</a:t>
            </a:r>
            <a:r>
              <a:rPr lang="ru-RU" sz="1400" b="1" dirty="0"/>
              <a:t> </a:t>
            </a:r>
            <a:r>
              <a:rPr lang="ru-RU" sz="1400" b="1" dirty="0" err="1"/>
              <a:t>собственост</a:t>
            </a:r>
            <a:r>
              <a:rPr lang="ru-RU" sz="1400" b="1" dirty="0"/>
              <a:t>, определено с решение на </a:t>
            </a:r>
            <a:r>
              <a:rPr lang="ru-RU" sz="1400" b="1" dirty="0" err="1"/>
              <a:t>Министерския</a:t>
            </a:r>
            <a:r>
              <a:rPr lang="ru-RU" sz="1400" b="1" dirty="0"/>
              <a:t> </a:t>
            </a:r>
            <a:r>
              <a:rPr lang="ru-RU" sz="1400" b="1" dirty="0" err="1"/>
              <a:t>съвет</a:t>
            </a:r>
            <a:r>
              <a:rPr lang="ru-RU" sz="1400" b="1" dirty="0"/>
              <a:t>, за </a:t>
            </a:r>
            <a:r>
              <a:rPr lang="ru-RU" sz="1400" b="1" dirty="0" err="1"/>
              <a:t>изпълнение</a:t>
            </a:r>
            <a:r>
              <a:rPr lang="ru-RU" sz="1400" b="1" dirty="0"/>
              <a:t> на предмета </a:t>
            </a:r>
            <a:r>
              <a:rPr lang="ru-RU" sz="1400" b="1" dirty="0" err="1"/>
              <a:t>му</a:t>
            </a:r>
            <a:r>
              <a:rPr lang="ru-RU" sz="1400" b="1" dirty="0"/>
              <a:t> на </a:t>
            </a:r>
            <a:r>
              <a:rPr lang="ru-RU" sz="1400" b="1" dirty="0" err="1"/>
              <a:t>дейност</a:t>
            </a:r>
            <a:r>
              <a:rPr lang="ru-RU" sz="1400" b="1" dirty="0"/>
              <a:t>.</a:t>
            </a:r>
          </a:p>
          <a:p>
            <a:pPr algn="just" fontAlgn="ctr"/>
            <a:r>
              <a:rPr lang="ru-RU" sz="1400" b="1" dirty="0"/>
              <a:t>(6) За </a:t>
            </a:r>
            <a:r>
              <a:rPr lang="ru-RU" sz="1400" b="1" dirty="0" err="1"/>
              <a:t>изпълнение</a:t>
            </a:r>
            <a:r>
              <a:rPr lang="ru-RU" sz="1400" b="1" dirty="0"/>
              <a:t> на предмета на </a:t>
            </a:r>
            <a:r>
              <a:rPr lang="ru-RU" sz="1400" b="1" dirty="0" err="1"/>
              <a:t>дейност</a:t>
            </a:r>
            <a:r>
              <a:rPr lang="ru-RU" sz="1400" b="1" dirty="0"/>
              <a:t> </a:t>
            </a:r>
            <a:r>
              <a:rPr lang="ru-RU" sz="1400" b="1" dirty="0" err="1"/>
              <a:t>държавата</a:t>
            </a:r>
            <a:r>
              <a:rPr lang="ru-RU" sz="1400" b="1" dirty="0"/>
              <a:t> </a:t>
            </a:r>
            <a:r>
              <a:rPr lang="ru-RU" sz="1400" b="1" dirty="0" err="1"/>
              <a:t>предоставя</a:t>
            </a:r>
            <a:r>
              <a:rPr lang="ru-RU" sz="1400" b="1" dirty="0"/>
              <a:t> на ДПУСЯ имущество - публична и </a:t>
            </a:r>
            <a:r>
              <a:rPr lang="ru-RU" sz="1400" b="1" dirty="0" err="1"/>
              <a:t>частна</a:t>
            </a:r>
            <a:r>
              <a:rPr lang="ru-RU" sz="1400" b="1" dirty="0"/>
              <a:t> </a:t>
            </a:r>
            <a:r>
              <a:rPr lang="ru-RU" sz="1400" b="1" dirty="0" err="1"/>
              <a:t>държавна</a:t>
            </a:r>
            <a:r>
              <a:rPr lang="ru-RU" sz="1400" b="1" dirty="0"/>
              <a:t> </a:t>
            </a:r>
            <a:r>
              <a:rPr lang="ru-RU" sz="1400" b="1" dirty="0" err="1"/>
              <a:t>собственост</a:t>
            </a:r>
            <a:r>
              <a:rPr lang="ru-RU" sz="1400" b="1" dirty="0"/>
              <a:t>, </a:t>
            </a:r>
            <a:r>
              <a:rPr lang="ru-RU" sz="1400" b="1" dirty="0">
                <a:solidFill>
                  <a:srgbClr val="FFFF00"/>
                </a:solidFill>
              </a:rPr>
              <a:t>в т. ч. и </a:t>
            </a:r>
            <a:r>
              <a:rPr lang="ru-RU" sz="1400" b="1" dirty="0" err="1">
                <a:solidFill>
                  <a:srgbClr val="FFFF00"/>
                </a:solidFill>
              </a:rPr>
              <a:t>язовирите</a:t>
            </a:r>
            <a:r>
              <a:rPr lang="ru-RU" sz="1400" b="1" dirty="0">
                <a:solidFill>
                  <a:srgbClr val="FFFF00"/>
                </a:solidFill>
              </a:rPr>
              <a:t>, </a:t>
            </a:r>
            <a:r>
              <a:rPr lang="ru-RU" sz="1400" b="1" dirty="0" err="1">
                <a:solidFill>
                  <a:srgbClr val="FFFF00"/>
                </a:solidFill>
              </a:rPr>
              <a:t>чиято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собственост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общините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са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прехвърлили</a:t>
            </a:r>
            <a:r>
              <a:rPr lang="ru-RU" sz="1400" b="1" dirty="0">
                <a:solidFill>
                  <a:srgbClr val="FFFF00"/>
                </a:solidFill>
              </a:rPr>
              <a:t> </a:t>
            </a:r>
            <a:r>
              <a:rPr lang="ru-RU" sz="1400" b="1" dirty="0" err="1">
                <a:solidFill>
                  <a:srgbClr val="FFFF00"/>
                </a:solidFill>
              </a:rPr>
              <a:t>безвъзмездно</a:t>
            </a:r>
            <a:r>
              <a:rPr lang="ru-RU" sz="1400" b="1" dirty="0">
                <a:solidFill>
                  <a:srgbClr val="FFFF00"/>
                </a:solidFill>
              </a:rPr>
              <a:t> на </a:t>
            </a:r>
            <a:r>
              <a:rPr lang="ru-RU" sz="1400" b="1" dirty="0" err="1">
                <a:solidFill>
                  <a:srgbClr val="FFFF00"/>
                </a:solidFill>
              </a:rPr>
              <a:t>държавата</a:t>
            </a:r>
            <a:r>
              <a:rPr lang="ru-RU" sz="1400" b="1" dirty="0"/>
              <a:t>. </a:t>
            </a:r>
            <a:r>
              <a:rPr lang="ru-RU" sz="1400" b="1" dirty="0" err="1"/>
              <a:t>Имуществото</a:t>
            </a:r>
            <a:r>
              <a:rPr lang="ru-RU" sz="1400" b="1" dirty="0"/>
              <a:t> се </a:t>
            </a:r>
            <a:r>
              <a:rPr lang="ru-RU" sz="1400" b="1" dirty="0" err="1"/>
              <a:t>определя</a:t>
            </a:r>
            <a:r>
              <a:rPr lang="ru-RU" sz="1400" b="1" dirty="0"/>
              <a:t> с решение на </a:t>
            </a:r>
            <a:r>
              <a:rPr lang="ru-RU" sz="1400" b="1" dirty="0" err="1"/>
              <a:t>Министерския</a:t>
            </a:r>
            <a:r>
              <a:rPr lang="ru-RU" sz="1400" b="1" dirty="0"/>
              <a:t> </a:t>
            </a:r>
            <a:r>
              <a:rPr lang="ru-RU" sz="1400" b="1" dirty="0" err="1"/>
              <a:t>съвет</a:t>
            </a:r>
            <a:r>
              <a:rPr lang="ru-RU" sz="1400" b="1" dirty="0"/>
              <a:t>.</a:t>
            </a:r>
          </a:p>
          <a:p>
            <a:pPr algn="just" fontAlgn="ctr"/>
            <a:r>
              <a:rPr lang="ru-RU" sz="1400" b="1" dirty="0"/>
              <a:t>(7) </a:t>
            </a:r>
            <a:r>
              <a:rPr lang="ru-RU" sz="1400" b="1" dirty="0" err="1"/>
              <a:t>Извън</a:t>
            </a:r>
            <a:r>
              <a:rPr lang="ru-RU" sz="1400" b="1" dirty="0"/>
              <a:t> обхвата на </a:t>
            </a:r>
            <a:r>
              <a:rPr lang="ru-RU" sz="1400" b="1" dirty="0" err="1"/>
              <a:t>дейността</a:t>
            </a:r>
            <a:r>
              <a:rPr lang="ru-RU" sz="1400" b="1" dirty="0"/>
              <a:t> на ДПУСЯ </a:t>
            </a:r>
            <a:r>
              <a:rPr lang="ru-RU" sz="1400" b="1" dirty="0" err="1"/>
              <a:t>са</a:t>
            </a:r>
            <a:r>
              <a:rPr lang="ru-RU" sz="1400" b="1" dirty="0"/>
              <a:t> </a:t>
            </a:r>
            <a:r>
              <a:rPr lang="ru-RU" sz="1400" b="1" dirty="0" err="1"/>
              <a:t>язовирите</a:t>
            </a:r>
            <a:r>
              <a:rPr lang="ru-RU" sz="1400" b="1" dirty="0"/>
              <a:t>, </a:t>
            </a:r>
            <a:r>
              <a:rPr lang="ru-RU" sz="1400" b="1" dirty="0" err="1"/>
              <a:t>които</a:t>
            </a:r>
            <a:r>
              <a:rPr lang="ru-RU" sz="1400" b="1" dirty="0"/>
              <a:t> се </a:t>
            </a:r>
            <a:r>
              <a:rPr lang="ru-RU" sz="1400" b="1" dirty="0" err="1"/>
              <a:t>стопанисват</a:t>
            </a:r>
            <a:r>
              <a:rPr lang="ru-RU" sz="1400" b="1" dirty="0"/>
              <a:t> и </a:t>
            </a:r>
            <a:r>
              <a:rPr lang="ru-RU" sz="1400" b="1" dirty="0" err="1"/>
              <a:t>управляват</a:t>
            </a:r>
            <a:r>
              <a:rPr lang="ru-RU" sz="1400" b="1" dirty="0"/>
              <a:t> от "</a:t>
            </a:r>
            <a:r>
              <a:rPr lang="ru-RU" sz="1400" b="1" dirty="0" err="1"/>
              <a:t>Национална</a:t>
            </a:r>
            <a:r>
              <a:rPr lang="ru-RU" sz="1400" b="1" dirty="0"/>
              <a:t> </a:t>
            </a:r>
            <a:r>
              <a:rPr lang="ru-RU" sz="1400" b="1" dirty="0" err="1"/>
              <a:t>електрическа</a:t>
            </a:r>
            <a:r>
              <a:rPr lang="ru-RU" sz="1400" b="1" dirty="0"/>
              <a:t> компания" - ЕАД, "</a:t>
            </a:r>
            <a:r>
              <a:rPr lang="ru-RU" sz="1400" b="1" dirty="0" err="1"/>
              <a:t>Напоителни</a:t>
            </a:r>
            <a:r>
              <a:rPr lang="ru-RU" sz="1400" b="1" dirty="0"/>
              <a:t> </a:t>
            </a:r>
            <a:r>
              <a:rPr lang="ru-RU" sz="1400" b="1" dirty="0" err="1"/>
              <a:t>системи</a:t>
            </a:r>
            <a:r>
              <a:rPr lang="ru-RU" sz="1400" b="1" dirty="0"/>
              <a:t>" - ЕАД, "</a:t>
            </a:r>
            <a:r>
              <a:rPr lang="ru-RU" sz="1400" b="1" dirty="0" err="1"/>
              <a:t>Земинвест</a:t>
            </a:r>
            <a:r>
              <a:rPr lang="ru-RU" sz="1400" b="1" dirty="0"/>
              <a:t>" - ЕАД, </a:t>
            </a:r>
            <a:r>
              <a:rPr lang="ru-RU" sz="1400" b="1" dirty="0" err="1"/>
              <a:t>ВиК</a:t>
            </a:r>
            <a:r>
              <a:rPr lang="ru-RU" sz="1400" b="1" dirty="0"/>
              <a:t> </a:t>
            </a:r>
            <a:r>
              <a:rPr lang="ru-RU" sz="1400" b="1" dirty="0" err="1"/>
              <a:t>операторите</a:t>
            </a:r>
            <a:r>
              <a:rPr lang="ru-RU" sz="1400" b="1" dirty="0"/>
              <a:t> с </a:t>
            </a:r>
            <a:r>
              <a:rPr lang="ru-RU" sz="1400" b="1" dirty="0" err="1"/>
              <a:t>държавно</a:t>
            </a:r>
            <a:r>
              <a:rPr lang="ru-RU" sz="1400" b="1" dirty="0"/>
              <a:t> или с </a:t>
            </a:r>
            <a:r>
              <a:rPr lang="ru-RU" sz="1400" b="1" dirty="0" err="1"/>
              <a:t>държавно</a:t>
            </a:r>
            <a:r>
              <a:rPr lang="ru-RU" sz="1400" b="1" dirty="0"/>
              <a:t> и </a:t>
            </a:r>
            <a:r>
              <a:rPr lang="ru-RU" sz="1400" b="1" dirty="0" err="1"/>
              <a:t>общинско</a:t>
            </a:r>
            <a:r>
              <a:rPr lang="ru-RU" sz="1400" b="1" dirty="0"/>
              <a:t> участие в капитала и </a:t>
            </a:r>
            <a:r>
              <a:rPr lang="ru-RU" sz="1400" b="1" dirty="0" err="1">
                <a:solidFill>
                  <a:srgbClr val="FFFF00"/>
                </a:solidFill>
              </a:rPr>
              <a:t>тези</a:t>
            </a:r>
            <a:r>
              <a:rPr lang="ru-RU" sz="1400" b="1" dirty="0">
                <a:solidFill>
                  <a:srgbClr val="FFFF00"/>
                </a:solidFill>
              </a:rPr>
              <a:t>, </a:t>
            </a:r>
            <a:r>
              <a:rPr lang="ru-RU" sz="1400" b="1" dirty="0" err="1">
                <a:solidFill>
                  <a:srgbClr val="FFFF00"/>
                </a:solidFill>
              </a:rPr>
              <a:t>отдадени</a:t>
            </a:r>
            <a:r>
              <a:rPr lang="ru-RU" sz="1400" b="1" dirty="0">
                <a:solidFill>
                  <a:srgbClr val="FFFF00"/>
                </a:solidFill>
              </a:rPr>
              <a:t> на </a:t>
            </a:r>
            <a:r>
              <a:rPr lang="ru-RU" sz="1400" b="1" dirty="0" err="1">
                <a:solidFill>
                  <a:srgbClr val="FFFF00"/>
                </a:solidFill>
              </a:rPr>
              <a:t>концесия</a:t>
            </a:r>
            <a:r>
              <a:rPr lang="ru-RU" sz="1400" b="1" dirty="0">
                <a:solidFill>
                  <a:srgbClr val="FFFF00"/>
                </a:solidFill>
              </a:rPr>
              <a:t>, за </a:t>
            </a:r>
            <a:r>
              <a:rPr lang="ru-RU" sz="1400" b="1" dirty="0" err="1">
                <a:solidFill>
                  <a:srgbClr val="FFFF00"/>
                </a:solidFill>
              </a:rPr>
              <a:t>които</a:t>
            </a:r>
            <a:r>
              <a:rPr lang="ru-RU" sz="1400" b="1" dirty="0">
                <a:solidFill>
                  <a:srgbClr val="FFFF00"/>
                </a:solidFill>
              </a:rPr>
              <a:t> в </a:t>
            </a:r>
            <a:r>
              <a:rPr lang="ru-RU" sz="1400" b="1" dirty="0" err="1">
                <a:solidFill>
                  <a:srgbClr val="FFFF00"/>
                </a:solidFill>
              </a:rPr>
              <a:t>концесионния</a:t>
            </a:r>
            <a:r>
              <a:rPr lang="ru-RU" sz="1400" b="1" dirty="0">
                <a:solidFill>
                  <a:srgbClr val="FFFF00"/>
                </a:solidFill>
              </a:rPr>
              <a:t> договор е предвидено </a:t>
            </a:r>
            <a:r>
              <a:rPr lang="ru-RU" sz="1400" b="1" dirty="0" err="1">
                <a:solidFill>
                  <a:srgbClr val="FFFF00"/>
                </a:solidFill>
              </a:rPr>
              <a:t>извършването</a:t>
            </a:r>
            <a:r>
              <a:rPr lang="ru-RU" sz="1400" b="1" dirty="0">
                <a:solidFill>
                  <a:srgbClr val="FFFF00"/>
                </a:solidFill>
              </a:rPr>
              <a:t> на </a:t>
            </a:r>
            <a:r>
              <a:rPr lang="ru-RU" sz="1400" b="1" dirty="0" err="1">
                <a:solidFill>
                  <a:srgbClr val="FFFF00"/>
                </a:solidFill>
              </a:rPr>
              <a:t>основен</a:t>
            </a:r>
            <a:r>
              <a:rPr lang="ru-RU" sz="1400" b="1" dirty="0">
                <a:solidFill>
                  <a:srgbClr val="FFFF00"/>
                </a:solidFill>
              </a:rPr>
              <a:t> ремонт и реконструкция от страна на </a:t>
            </a:r>
            <a:r>
              <a:rPr lang="ru-RU" sz="1400" b="1" dirty="0" err="1">
                <a:solidFill>
                  <a:srgbClr val="FFFF00"/>
                </a:solidFill>
              </a:rPr>
              <a:t>концесионера</a:t>
            </a:r>
            <a:r>
              <a:rPr lang="ru-RU" sz="1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02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97147"/>
          </a:xfrm>
          <a:solidFill>
            <a:schemeClr val="tx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g-BG" sz="1600" b="1" dirty="0">
                <a:solidFill>
                  <a:srgbClr val="00B0F0"/>
                </a:solidFill>
                <a:latin typeface="Arial Black" panose="020B0A04020102020204" pitchFamily="34" charset="0"/>
              </a:rPr>
              <a:t>Изменения в закона за водите, </a:t>
            </a:r>
            <a:br>
              <a:rPr lang="bg-BG" sz="1600" b="1" dirty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bg-BG" sz="1600" b="1" dirty="0">
                <a:solidFill>
                  <a:srgbClr val="00B0F0"/>
                </a:solidFill>
                <a:latin typeface="Arial Black" panose="020B0A04020102020204" pitchFamily="34" charset="0"/>
              </a:rPr>
              <a:t>регламентиращи стопанисването и управлението на язовирните стени и съоръженията към </a:t>
            </a:r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тях</a:t>
            </a:r>
            <a:endParaRPr lang="bg-BG" sz="1600" dirty="0">
              <a:solidFill>
                <a:srgbClr val="00B0F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46649" y="923026"/>
            <a:ext cx="11921706" cy="577107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 smtClean="0">
                <a:solidFill>
                  <a:schemeClr val="tx1"/>
                </a:solidFill>
              </a:rPr>
              <a:t>Чл</a:t>
            </a:r>
            <a:r>
              <a:rPr lang="ru-RU" sz="3000" b="1" dirty="0">
                <a:solidFill>
                  <a:schemeClr val="tx1"/>
                </a:solidFill>
              </a:rPr>
              <a:t>. 141а. (1) В </a:t>
            </a:r>
            <a:r>
              <a:rPr lang="ru-RU" sz="3000" b="1" dirty="0" err="1">
                <a:solidFill>
                  <a:schemeClr val="tx1"/>
                </a:solidFill>
              </a:rPr>
              <a:t>зависимост</a:t>
            </a:r>
            <a:r>
              <a:rPr lang="ru-RU" sz="3000" b="1" dirty="0">
                <a:solidFill>
                  <a:schemeClr val="tx1"/>
                </a:solidFill>
              </a:rPr>
              <a:t> от </a:t>
            </a:r>
            <a:r>
              <a:rPr lang="ru-RU" sz="3000" b="1" dirty="0" err="1">
                <a:solidFill>
                  <a:schemeClr val="tx1"/>
                </a:solidFill>
              </a:rPr>
              <a:t>техните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размери</a:t>
            </a:r>
            <a:r>
              <a:rPr lang="ru-RU" sz="3000" b="1" dirty="0">
                <a:solidFill>
                  <a:schemeClr val="tx1"/>
                </a:solidFill>
              </a:rPr>
              <a:t> - </a:t>
            </a:r>
            <a:r>
              <a:rPr lang="ru-RU" sz="3000" b="1" dirty="0" err="1">
                <a:solidFill>
                  <a:schemeClr val="tx1"/>
                </a:solidFill>
              </a:rPr>
              <a:t>височина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язовирната</a:t>
            </a:r>
            <a:r>
              <a:rPr lang="ru-RU" sz="3000" b="1" dirty="0">
                <a:solidFill>
                  <a:schemeClr val="tx1"/>
                </a:solidFill>
              </a:rPr>
              <a:t> стена и </a:t>
            </a:r>
            <a:r>
              <a:rPr lang="ru-RU" sz="3000" b="1" dirty="0" err="1">
                <a:solidFill>
                  <a:schemeClr val="tx1"/>
                </a:solidFill>
              </a:rPr>
              <a:t>обема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водохранилището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ru-RU" sz="3000" b="1" dirty="0" err="1">
                <a:solidFill>
                  <a:srgbClr val="FFFF00"/>
                </a:solidFill>
              </a:rPr>
              <a:t>големи</a:t>
            </a:r>
            <a:r>
              <a:rPr lang="ru-RU" sz="3000" b="1" dirty="0">
                <a:solidFill>
                  <a:srgbClr val="FFFF00"/>
                </a:solidFill>
              </a:rPr>
              <a:t> </a:t>
            </a:r>
            <a:r>
              <a:rPr lang="ru-RU" sz="3000" b="1" dirty="0" err="1">
                <a:solidFill>
                  <a:srgbClr val="FFFF00"/>
                </a:solidFill>
              </a:rPr>
              <a:t>язовири</a:t>
            </a:r>
            <a:r>
              <a:rPr lang="ru-RU" sz="3000" b="1" dirty="0">
                <a:solidFill>
                  <a:srgbClr val="FFFF00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са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тези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ru-RU" sz="3000" b="1" dirty="0" err="1">
                <a:solidFill>
                  <a:schemeClr val="tx1"/>
                </a:solidFill>
              </a:rPr>
              <a:t>които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отговарят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поне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едно</a:t>
            </a:r>
            <a:r>
              <a:rPr lang="ru-RU" sz="3000" b="1" dirty="0">
                <a:solidFill>
                  <a:schemeClr val="tx1"/>
                </a:solidFill>
              </a:rPr>
              <a:t> от </a:t>
            </a:r>
            <a:r>
              <a:rPr lang="ru-RU" sz="3000" b="1" dirty="0" err="1">
                <a:solidFill>
                  <a:schemeClr val="tx1"/>
                </a:solidFill>
              </a:rPr>
              <a:t>следните</a:t>
            </a:r>
            <a:r>
              <a:rPr lang="ru-RU" sz="3000" b="1" dirty="0">
                <a:solidFill>
                  <a:schemeClr val="tx1"/>
                </a:solidFill>
              </a:rPr>
              <a:t> условия: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1. </a:t>
            </a:r>
            <a:r>
              <a:rPr lang="ru-RU" sz="3000" b="1" dirty="0" err="1">
                <a:solidFill>
                  <a:schemeClr val="tx1"/>
                </a:solidFill>
              </a:rPr>
              <a:t>язовири</a:t>
            </a:r>
            <a:r>
              <a:rPr lang="ru-RU" sz="3000" b="1" dirty="0">
                <a:solidFill>
                  <a:schemeClr val="tx1"/>
                </a:solidFill>
              </a:rPr>
              <a:t> с </a:t>
            </a:r>
            <a:r>
              <a:rPr lang="ru-RU" sz="3000" b="1" dirty="0" err="1">
                <a:solidFill>
                  <a:schemeClr val="tx1"/>
                </a:solidFill>
              </a:rPr>
              <a:t>височина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стената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ru-RU" sz="3000" b="1" dirty="0" err="1">
                <a:solidFill>
                  <a:schemeClr val="tx1"/>
                </a:solidFill>
              </a:rPr>
              <a:t>по-голяма</a:t>
            </a:r>
            <a:r>
              <a:rPr lang="ru-RU" sz="3000" b="1" dirty="0">
                <a:solidFill>
                  <a:schemeClr val="tx1"/>
                </a:solidFill>
              </a:rPr>
              <a:t> от 15 м, </a:t>
            </a:r>
            <a:r>
              <a:rPr lang="ru-RU" sz="3000" b="1" dirty="0" err="1">
                <a:solidFill>
                  <a:schemeClr val="tx1"/>
                </a:solidFill>
              </a:rPr>
              <a:t>мерена</a:t>
            </a:r>
            <a:r>
              <a:rPr lang="ru-RU" sz="3000" b="1" dirty="0">
                <a:solidFill>
                  <a:schemeClr val="tx1"/>
                </a:solidFill>
              </a:rPr>
              <a:t> от </a:t>
            </a:r>
            <a:r>
              <a:rPr lang="ru-RU" sz="3000" b="1" dirty="0" err="1">
                <a:solidFill>
                  <a:schemeClr val="tx1"/>
                </a:solidFill>
              </a:rPr>
              <a:t>най-ниската</a:t>
            </a:r>
            <a:r>
              <a:rPr lang="ru-RU" sz="3000" b="1" dirty="0">
                <a:solidFill>
                  <a:schemeClr val="tx1"/>
                </a:solidFill>
              </a:rPr>
              <a:t> точка на </a:t>
            </a:r>
            <a:r>
              <a:rPr lang="ru-RU" sz="3000" b="1" dirty="0" err="1">
                <a:solidFill>
                  <a:schemeClr val="tx1"/>
                </a:solidFill>
              </a:rPr>
              <a:t>основата</a:t>
            </a:r>
            <a:r>
              <a:rPr lang="ru-RU" sz="3000" b="1" dirty="0">
                <a:solidFill>
                  <a:schemeClr val="tx1"/>
                </a:solidFill>
              </a:rPr>
              <a:t> до </a:t>
            </a:r>
            <a:r>
              <a:rPr lang="ru-RU" sz="3000" b="1" dirty="0" err="1">
                <a:solidFill>
                  <a:schemeClr val="tx1"/>
                </a:solidFill>
              </a:rPr>
              <a:t>короната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язовира</a:t>
            </a:r>
            <a:r>
              <a:rPr lang="ru-RU" sz="3000" b="1" dirty="0">
                <a:solidFill>
                  <a:schemeClr val="tx1"/>
                </a:solidFill>
              </a:rPr>
              <a:t>;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2. </a:t>
            </a:r>
            <a:r>
              <a:rPr lang="ru-RU" sz="3000" b="1" dirty="0" err="1">
                <a:solidFill>
                  <a:schemeClr val="tx1"/>
                </a:solidFill>
              </a:rPr>
              <a:t>язовири</a:t>
            </a:r>
            <a:r>
              <a:rPr lang="ru-RU" sz="3000" b="1" dirty="0">
                <a:solidFill>
                  <a:schemeClr val="tx1"/>
                </a:solidFill>
              </a:rPr>
              <a:t> с </a:t>
            </a:r>
            <a:r>
              <a:rPr lang="ru-RU" sz="3000" b="1" dirty="0" err="1">
                <a:solidFill>
                  <a:schemeClr val="tx1"/>
                </a:solidFill>
              </a:rPr>
              <a:t>височина</a:t>
            </a:r>
            <a:r>
              <a:rPr lang="ru-RU" sz="3000" b="1" dirty="0">
                <a:solidFill>
                  <a:schemeClr val="tx1"/>
                </a:solidFill>
              </a:rPr>
              <a:t> между 5 м и 15 м, </a:t>
            </a:r>
            <a:r>
              <a:rPr lang="ru-RU" sz="3000" b="1" dirty="0" err="1">
                <a:solidFill>
                  <a:schemeClr val="tx1"/>
                </a:solidFill>
              </a:rPr>
              <a:t>завиряващи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обем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ru-RU" sz="3000" b="1" dirty="0" err="1">
                <a:solidFill>
                  <a:schemeClr val="tx1"/>
                </a:solidFill>
              </a:rPr>
              <a:t>по-голям</a:t>
            </a:r>
            <a:r>
              <a:rPr lang="ru-RU" sz="3000" b="1" dirty="0">
                <a:solidFill>
                  <a:schemeClr val="tx1"/>
                </a:solidFill>
              </a:rPr>
              <a:t> от 3 </a:t>
            </a:r>
            <a:r>
              <a:rPr lang="ru-RU" sz="3000" b="1" dirty="0" err="1">
                <a:solidFill>
                  <a:schemeClr val="tx1"/>
                </a:solidFill>
              </a:rPr>
              <a:t>милиона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куб.м</a:t>
            </a:r>
            <a:r>
              <a:rPr lang="ru-RU" sz="3000" b="1" dirty="0">
                <a:solidFill>
                  <a:schemeClr val="tx1"/>
                </a:solidFill>
              </a:rPr>
              <a:t>.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(2) </a:t>
            </a:r>
            <a:r>
              <a:rPr lang="ru-RU" sz="3000" b="1" dirty="0">
                <a:solidFill>
                  <a:srgbClr val="FFFF00"/>
                </a:solidFill>
              </a:rPr>
              <a:t>Малки </a:t>
            </a:r>
            <a:r>
              <a:rPr lang="ru-RU" sz="3000" b="1" dirty="0" err="1">
                <a:solidFill>
                  <a:srgbClr val="FFFF00"/>
                </a:solidFill>
              </a:rPr>
              <a:t>язовири</a:t>
            </a:r>
            <a:r>
              <a:rPr lang="ru-RU" sz="3000" b="1" dirty="0">
                <a:solidFill>
                  <a:srgbClr val="FFFF00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са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язовири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ru-RU" sz="3000" b="1" dirty="0" err="1">
                <a:solidFill>
                  <a:schemeClr val="tx1"/>
                </a:solidFill>
              </a:rPr>
              <a:t>които</a:t>
            </a:r>
            <a:r>
              <a:rPr lang="ru-RU" sz="3000" b="1" dirty="0">
                <a:solidFill>
                  <a:schemeClr val="tx1"/>
                </a:solidFill>
              </a:rPr>
              <a:t> не </a:t>
            </a:r>
            <a:r>
              <a:rPr lang="ru-RU" sz="3000" b="1" dirty="0" err="1">
                <a:solidFill>
                  <a:schemeClr val="tx1"/>
                </a:solidFill>
              </a:rPr>
              <a:t>отговарят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условията</a:t>
            </a:r>
            <a:r>
              <a:rPr lang="ru-RU" sz="3000" b="1" dirty="0">
                <a:solidFill>
                  <a:schemeClr val="tx1"/>
                </a:solidFill>
              </a:rPr>
              <a:t> по ал. 1.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(3) На </a:t>
            </a:r>
            <a:r>
              <a:rPr lang="ru-RU" sz="3000" b="1" dirty="0" err="1">
                <a:solidFill>
                  <a:schemeClr val="tx1"/>
                </a:solidFill>
              </a:rPr>
              <a:t>контрол</a:t>
            </a:r>
            <a:r>
              <a:rPr lang="ru-RU" sz="3000" b="1" dirty="0">
                <a:solidFill>
                  <a:schemeClr val="tx1"/>
                </a:solidFill>
              </a:rPr>
              <a:t> по </a:t>
            </a:r>
            <a:r>
              <a:rPr lang="ru-RU" sz="3000" b="1" dirty="0" err="1">
                <a:solidFill>
                  <a:schemeClr val="tx1"/>
                </a:solidFill>
              </a:rPr>
              <a:t>реда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този</a:t>
            </a:r>
            <a:r>
              <a:rPr lang="ru-RU" sz="3000" b="1" dirty="0">
                <a:solidFill>
                  <a:schemeClr val="tx1"/>
                </a:solidFill>
              </a:rPr>
              <a:t> закон и </a:t>
            </a:r>
            <a:r>
              <a:rPr lang="ru-RU" sz="3000" b="1" dirty="0" err="1">
                <a:solidFill>
                  <a:schemeClr val="tx1"/>
                </a:solidFill>
              </a:rPr>
              <a:t>наредбата</a:t>
            </a:r>
            <a:r>
              <a:rPr lang="ru-RU" sz="3000" b="1" dirty="0">
                <a:solidFill>
                  <a:schemeClr val="tx1"/>
                </a:solidFill>
              </a:rPr>
              <a:t> по чл. 141, ал. 2 подлежат </a:t>
            </a:r>
            <a:r>
              <a:rPr lang="ru-RU" sz="3000" b="1" dirty="0" err="1">
                <a:solidFill>
                  <a:schemeClr val="tx1"/>
                </a:solidFill>
              </a:rPr>
              <a:t>всички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язовири</a:t>
            </a:r>
            <a:r>
              <a:rPr lang="ru-RU" sz="3000" b="1" dirty="0">
                <a:solidFill>
                  <a:schemeClr val="tx1"/>
                </a:solidFill>
              </a:rPr>
              <a:t> по ал. 1 и 2, с </a:t>
            </a:r>
            <a:r>
              <a:rPr lang="ru-RU" sz="3000" b="1" dirty="0" err="1">
                <a:solidFill>
                  <a:schemeClr val="tx1"/>
                </a:solidFill>
              </a:rPr>
              <a:t>изключение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малките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язовири</a:t>
            </a:r>
            <a:r>
              <a:rPr lang="ru-RU" sz="3000" b="1" dirty="0">
                <a:solidFill>
                  <a:schemeClr val="tx1"/>
                </a:solidFill>
              </a:rPr>
              <a:t>, за </a:t>
            </a:r>
            <a:r>
              <a:rPr lang="ru-RU" sz="3000" b="1" dirty="0" err="1">
                <a:solidFill>
                  <a:schemeClr val="tx1"/>
                </a:solidFill>
              </a:rPr>
              <a:t>които</a:t>
            </a:r>
            <a:r>
              <a:rPr lang="ru-RU" sz="3000" b="1" dirty="0">
                <a:solidFill>
                  <a:schemeClr val="tx1"/>
                </a:solidFill>
              </a:rPr>
              <a:t> при </a:t>
            </a:r>
            <a:r>
              <a:rPr lang="ru-RU" sz="3000" b="1" dirty="0" err="1">
                <a:solidFill>
                  <a:schemeClr val="tx1"/>
                </a:solidFill>
              </a:rPr>
              <a:t>класифицирането</a:t>
            </a:r>
            <a:r>
              <a:rPr lang="ru-RU" sz="3000" b="1" dirty="0">
                <a:solidFill>
                  <a:schemeClr val="tx1"/>
                </a:solidFill>
              </a:rPr>
              <a:t> им по отношение на </a:t>
            </a:r>
            <a:r>
              <a:rPr lang="ru-RU" sz="3000" b="1" dirty="0" err="1">
                <a:solidFill>
                  <a:schemeClr val="tx1"/>
                </a:solidFill>
              </a:rPr>
              <a:t>тяхната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опасност</a:t>
            </a:r>
            <a:r>
              <a:rPr lang="ru-RU" sz="3000" b="1" dirty="0">
                <a:solidFill>
                  <a:schemeClr val="tx1"/>
                </a:solidFill>
              </a:rPr>
              <a:t> е </a:t>
            </a:r>
            <a:r>
              <a:rPr lang="ru-RU" sz="3000" b="1" dirty="0" err="1">
                <a:solidFill>
                  <a:schemeClr val="tx1"/>
                </a:solidFill>
              </a:rPr>
              <a:t>установено</a:t>
            </a:r>
            <a:r>
              <a:rPr lang="ru-RU" sz="3000" b="1" dirty="0">
                <a:solidFill>
                  <a:schemeClr val="tx1"/>
                </a:solidFill>
              </a:rPr>
              <a:t>, че </a:t>
            </a:r>
            <a:r>
              <a:rPr lang="ru-RU" sz="3000" b="1" dirty="0" err="1">
                <a:solidFill>
                  <a:schemeClr val="tx1"/>
                </a:solidFill>
              </a:rPr>
              <a:t>нарушаването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конструктивната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цялост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язовирните</a:t>
            </a:r>
            <a:r>
              <a:rPr lang="ru-RU" sz="3000" b="1" dirty="0">
                <a:solidFill>
                  <a:schemeClr val="tx1"/>
                </a:solidFill>
              </a:rPr>
              <a:t> им </a:t>
            </a:r>
            <a:r>
              <a:rPr lang="ru-RU" sz="3000" b="1" dirty="0" err="1">
                <a:solidFill>
                  <a:schemeClr val="tx1"/>
                </a:solidFill>
              </a:rPr>
              <a:t>стени</a:t>
            </a:r>
            <a:r>
              <a:rPr lang="ru-RU" sz="3000" b="1" dirty="0">
                <a:solidFill>
                  <a:schemeClr val="tx1"/>
                </a:solidFill>
              </a:rPr>
              <a:t> не </a:t>
            </a:r>
            <a:r>
              <a:rPr lang="ru-RU" sz="3000" b="1" dirty="0" err="1">
                <a:solidFill>
                  <a:schemeClr val="tx1"/>
                </a:solidFill>
              </a:rPr>
              <a:t>създава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заплаха</a:t>
            </a:r>
            <a:r>
              <a:rPr lang="ru-RU" sz="3000" b="1" dirty="0">
                <a:solidFill>
                  <a:schemeClr val="tx1"/>
                </a:solidFill>
              </a:rPr>
              <a:t> за </a:t>
            </a:r>
            <a:r>
              <a:rPr lang="ru-RU" sz="3000" b="1" dirty="0" err="1">
                <a:solidFill>
                  <a:schemeClr val="tx1"/>
                </a:solidFill>
              </a:rPr>
              <a:t>човешки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жертви</a:t>
            </a:r>
            <a:r>
              <a:rPr lang="ru-RU" sz="3000" b="1" dirty="0">
                <a:solidFill>
                  <a:schemeClr val="tx1"/>
                </a:solidFill>
              </a:rPr>
              <a:t> или не </a:t>
            </a:r>
            <a:r>
              <a:rPr lang="ru-RU" sz="3000" b="1" dirty="0" err="1">
                <a:solidFill>
                  <a:schemeClr val="tx1"/>
                </a:solidFill>
              </a:rPr>
              <a:t>застрашават</a:t>
            </a:r>
            <a:r>
              <a:rPr lang="ru-RU" sz="3000" b="1" dirty="0">
                <a:solidFill>
                  <a:schemeClr val="tx1"/>
                </a:solidFill>
              </a:rPr>
              <a:t> критична инфраструктура и </a:t>
            </a:r>
            <a:r>
              <a:rPr lang="ru-RU" sz="3000" b="1" dirty="0" err="1">
                <a:solidFill>
                  <a:schemeClr val="tx1"/>
                </a:solidFill>
              </a:rPr>
              <a:t>отговарят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поне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едно</a:t>
            </a:r>
            <a:r>
              <a:rPr lang="ru-RU" sz="3000" b="1" dirty="0">
                <a:solidFill>
                  <a:schemeClr val="tx1"/>
                </a:solidFill>
              </a:rPr>
              <a:t> от </a:t>
            </a:r>
            <a:r>
              <a:rPr lang="ru-RU" sz="3000" b="1" dirty="0" err="1">
                <a:solidFill>
                  <a:schemeClr val="tx1"/>
                </a:solidFill>
              </a:rPr>
              <a:t>следните</a:t>
            </a:r>
            <a:r>
              <a:rPr lang="ru-RU" sz="3000" b="1" dirty="0">
                <a:solidFill>
                  <a:schemeClr val="tx1"/>
                </a:solidFill>
              </a:rPr>
              <a:t> условия: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1. </a:t>
            </a:r>
            <a:r>
              <a:rPr lang="ru-RU" sz="3000" b="1" dirty="0" err="1">
                <a:solidFill>
                  <a:schemeClr val="tx1"/>
                </a:solidFill>
              </a:rPr>
              <a:t>създаваният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воден</a:t>
            </a:r>
            <a:r>
              <a:rPr lang="ru-RU" sz="3000" b="1" dirty="0">
                <a:solidFill>
                  <a:schemeClr val="tx1"/>
                </a:solidFill>
              </a:rPr>
              <a:t> напор е </a:t>
            </a:r>
            <a:r>
              <a:rPr lang="ru-RU" sz="3000" b="1" dirty="0" err="1">
                <a:solidFill>
                  <a:schemeClr val="tx1"/>
                </a:solidFill>
              </a:rPr>
              <a:t>по-малък</a:t>
            </a:r>
            <a:r>
              <a:rPr lang="ru-RU" sz="3000" b="1" dirty="0">
                <a:solidFill>
                  <a:schemeClr val="tx1"/>
                </a:solidFill>
              </a:rPr>
              <a:t> от 7.0 м и </a:t>
            </a:r>
            <a:r>
              <a:rPr lang="ru-RU" sz="3000" b="1" dirty="0" err="1">
                <a:solidFill>
                  <a:schemeClr val="tx1"/>
                </a:solidFill>
              </a:rPr>
              <a:t>завиреният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обем</a:t>
            </a:r>
            <a:r>
              <a:rPr lang="ru-RU" sz="3000" b="1" dirty="0">
                <a:solidFill>
                  <a:schemeClr val="tx1"/>
                </a:solidFill>
              </a:rPr>
              <a:t> е </a:t>
            </a:r>
            <a:r>
              <a:rPr lang="ru-RU" sz="3000" b="1" dirty="0" err="1">
                <a:solidFill>
                  <a:schemeClr val="tx1"/>
                </a:solidFill>
              </a:rPr>
              <a:t>по-малък</a:t>
            </a:r>
            <a:r>
              <a:rPr lang="ru-RU" sz="3000" b="1" dirty="0">
                <a:solidFill>
                  <a:schemeClr val="tx1"/>
                </a:solidFill>
              </a:rPr>
              <a:t> от 50 000 </a:t>
            </a:r>
            <a:r>
              <a:rPr lang="ru-RU" sz="3000" b="1" dirty="0" err="1">
                <a:solidFill>
                  <a:schemeClr val="tx1"/>
                </a:solidFill>
              </a:rPr>
              <a:t>куб.м</a:t>
            </a:r>
            <a:r>
              <a:rPr lang="ru-RU" sz="3000" b="1" dirty="0">
                <a:solidFill>
                  <a:schemeClr val="tx1"/>
                </a:solidFill>
              </a:rPr>
              <a:t>;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2. </a:t>
            </a:r>
            <a:r>
              <a:rPr lang="ru-RU" sz="3000" b="1" dirty="0" err="1">
                <a:solidFill>
                  <a:schemeClr val="tx1"/>
                </a:solidFill>
              </a:rPr>
              <a:t>създаденият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воден</a:t>
            </a:r>
            <a:r>
              <a:rPr lang="ru-RU" sz="3000" b="1" dirty="0">
                <a:solidFill>
                  <a:schemeClr val="tx1"/>
                </a:solidFill>
              </a:rPr>
              <a:t> напор е </a:t>
            </a:r>
            <a:r>
              <a:rPr lang="ru-RU" sz="3000" b="1" dirty="0" err="1">
                <a:solidFill>
                  <a:schemeClr val="tx1"/>
                </a:solidFill>
              </a:rPr>
              <a:t>по-малък</a:t>
            </a:r>
            <a:r>
              <a:rPr lang="ru-RU" sz="3000" b="1" dirty="0">
                <a:solidFill>
                  <a:schemeClr val="tx1"/>
                </a:solidFill>
              </a:rPr>
              <a:t> от 2.0 м независимо от </a:t>
            </a:r>
            <a:r>
              <a:rPr lang="ru-RU" sz="3000" b="1" dirty="0" err="1">
                <a:solidFill>
                  <a:schemeClr val="tx1"/>
                </a:solidFill>
              </a:rPr>
              <a:t>завирения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обем</a:t>
            </a:r>
            <a:r>
              <a:rPr lang="ru-RU" sz="3000" b="1" dirty="0">
                <a:solidFill>
                  <a:schemeClr val="tx1"/>
                </a:solidFill>
              </a:rPr>
              <a:t>;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3. </a:t>
            </a:r>
            <a:r>
              <a:rPr lang="ru-RU" sz="3000" b="1" dirty="0" err="1">
                <a:solidFill>
                  <a:schemeClr val="tx1"/>
                </a:solidFill>
              </a:rPr>
              <a:t>завиреният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обем</a:t>
            </a:r>
            <a:r>
              <a:rPr lang="ru-RU" sz="3000" b="1" dirty="0">
                <a:solidFill>
                  <a:schemeClr val="tx1"/>
                </a:solidFill>
              </a:rPr>
              <a:t> е </a:t>
            </a:r>
            <a:r>
              <a:rPr lang="ru-RU" sz="3000" b="1" dirty="0" err="1">
                <a:solidFill>
                  <a:schemeClr val="tx1"/>
                </a:solidFill>
              </a:rPr>
              <a:t>по-малък</a:t>
            </a:r>
            <a:r>
              <a:rPr lang="ru-RU" sz="3000" b="1" dirty="0">
                <a:solidFill>
                  <a:schemeClr val="tx1"/>
                </a:solidFill>
              </a:rPr>
              <a:t> от 15 000 </a:t>
            </a:r>
            <a:r>
              <a:rPr lang="ru-RU" sz="3000" b="1" dirty="0" err="1">
                <a:solidFill>
                  <a:schemeClr val="tx1"/>
                </a:solidFill>
              </a:rPr>
              <a:t>куб.м</a:t>
            </a:r>
            <a:r>
              <a:rPr lang="ru-RU" sz="3000" b="1" dirty="0">
                <a:solidFill>
                  <a:schemeClr val="tx1"/>
                </a:solidFill>
              </a:rPr>
              <a:t> независимо от </a:t>
            </a:r>
            <a:r>
              <a:rPr lang="ru-RU" sz="3000" b="1" dirty="0" err="1">
                <a:solidFill>
                  <a:schemeClr val="tx1"/>
                </a:solidFill>
              </a:rPr>
              <a:t>създавания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воден</a:t>
            </a:r>
            <a:r>
              <a:rPr lang="ru-RU" sz="3000" b="1" dirty="0">
                <a:solidFill>
                  <a:schemeClr val="tx1"/>
                </a:solidFill>
              </a:rPr>
              <a:t> напор;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4. </a:t>
            </a:r>
            <a:r>
              <a:rPr lang="ru-RU" sz="3000" b="1" dirty="0" err="1">
                <a:solidFill>
                  <a:schemeClr val="tx1"/>
                </a:solidFill>
              </a:rPr>
              <a:t>водосборният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му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басейн</a:t>
            </a:r>
            <a:r>
              <a:rPr lang="ru-RU" sz="3000" b="1" dirty="0">
                <a:solidFill>
                  <a:schemeClr val="tx1"/>
                </a:solidFill>
              </a:rPr>
              <a:t> е не </a:t>
            </a:r>
            <a:r>
              <a:rPr lang="ru-RU" sz="3000" b="1" dirty="0" err="1">
                <a:solidFill>
                  <a:schemeClr val="tx1"/>
                </a:solidFill>
              </a:rPr>
              <a:t>повече</a:t>
            </a:r>
            <a:r>
              <a:rPr lang="ru-RU" sz="3000" b="1" dirty="0">
                <a:solidFill>
                  <a:schemeClr val="tx1"/>
                </a:solidFill>
              </a:rPr>
              <a:t> от 2.0 </a:t>
            </a:r>
            <a:r>
              <a:rPr lang="ru-RU" sz="3000" b="1" dirty="0" err="1">
                <a:solidFill>
                  <a:schemeClr val="tx1"/>
                </a:solidFill>
              </a:rPr>
              <a:t>кв.км</a:t>
            </a:r>
            <a:r>
              <a:rPr lang="ru-RU" sz="3000" b="1" dirty="0">
                <a:solidFill>
                  <a:schemeClr val="tx1"/>
                </a:solidFill>
              </a:rPr>
              <a:t> и </a:t>
            </a:r>
            <a:r>
              <a:rPr lang="ru-RU" sz="3000" b="1" dirty="0" err="1">
                <a:solidFill>
                  <a:schemeClr val="tx1"/>
                </a:solidFill>
              </a:rPr>
              <a:t>водохранилището</a:t>
            </a:r>
            <a:r>
              <a:rPr lang="ru-RU" sz="3000" b="1" dirty="0">
                <a:solidFill>
                  <a:schemeClr val="tx1"/>
                </a:solidFill>
              </a:rPr>
              <a:t> не се </a:t>
            </a:r>
            <a:r>
              <a:rPr lang="ru-RU" sz="3000" b="1" dirty="0" err="1">
                <a:solidFill>
                  <a:schemeClr val="tx1"/>
                </a:solidFill>
              </a:rPr>
              <a:t>пълни</a:t>
            </a:r>
            <a:r>
              <a:rPr lang="ru-RU" sz="3000" b="1" dirty="0">
                <a:solidFill>
                  <a:schemeClr val="tx1"/>
                </a:solidFill>
              </a:rPr>
              <a:t> чрез деривации или </a:t>
            </a:r>
            <a:r>
              <a:rPr lang="ru-RU" sz="3000" b="1" dirty="0" err="1">
                <a:solidFill>
                  <a:schemeClr val="tx1"/>
                </a:solidFill>
              </a:rPr>
              <a:t>помпена</a:t>
            </a:r>
            <a:r>
              <a:rPr lang="ru-RU" sz="3000" b="1" dirty="0">
                <a:solidFill>
                  <a:schemeClr val="tx1"/>
                </a:solidFill>
              </a:rPr>
              <a:t> станция.</a:t>
            </a:r>
          </a:p>
          <a:p>
            <a:pPr fontAlgn="ctr"/>
            <a:r>
              <a:rPr lang="ru-RU" sz="3000" b="1" dirty="0">
                <a:solidFill>
                  <a:schemeClr val="tx1"/>
                </a:solidFill>
              </a:rPr>
              <a:t>(4</a:t>
            </a:r>
            <a:r>
              <a:rPr lang="ru-RU" sz="3000" b="1" dirty="0">
                <a:solidFill>
                  <a:srgbClr val="FFFF00"/>
                </a:solidFill>
              </a:rPr>
              <a:t>) За </a:t>
            </a:r>
            <a:r>
              <a:rPr lang="ru-RU" sz="3000" b="1" dirty="0" err="1">
                <a:solidFill>
                  <a:srgbClr val="FFFF00"/>
                </a:solidFill>
              </a:rPr>
              <a:t>техническата</a:t>
            </a:r>
            <a:r>
              <a:rPr lang="ru-RU" sz="3000" b="1" dirty="0">
                <a:solidFill>
                  <a:srgbClr val="FFFF00"/>
                </a:solidFill>
              </a:rPr>
              <a:t> </a:t>
            </a:r>
            <a:r>
              <a:rPr lang="ru-RU" sz="3000" b="1" dirty="0" err="1">
                <a:solidFill>
                  <a:srgbClr val="FFFF00"/>
                </a:solidFill>
              </a:rPr>
              <a:t>изправност</a:t>
            </a:r>
            <a:r>
              <a:rPr lang="ru-RU" sz="3000" b="1" dirty="0">
                <a:solidFill>
                  <a:srgbClr val="FFFF00"/>
                </a:solidFill>
              </a:rPr>
              <a:t> и </a:t>
            </a:r>
            <a:r>
              <a:rPr lang="ru-RU" sz="3000" b="1" dirty="0" err="1">
                <a:solidFill>
                  <a:srgbClr val="FFFF00"/>
                </a:solidFill>
              </a:rPr>
              <a:t>безопасната</a:t>
            </a:r>
            <a:r>
              <a:rPr lang="ru-RU" sz="3000" b="1" dirty="0">
                <a:solidFill>
                  <a:srgbClr val="FFFF00"/>
                </a:solidFill>
              </a:rPr>
              <a:t> </a:t>
            </a:r>
            <a:r>
              <a:rPr lang="ru-RU" sz="3000" b="1" dirty="0" err="1">
                <a:solidFill>
                  <a:srgbClr val="FFFF00"/>
                </a:solidFill>
              </a:rPr>
              <a:t>експлоатация</a:t>
            </a:r>
            <a:r>
              <a:rPr lang="ru-RU" sz="3000" b="1" dirty="0">
                <a:solidFill>
                  <a:srgbClr val="FFFF00"/>
                </a:solidFill>
              </a:rPr>
              <a:t> на </a:t>
            </a:r>
            <a:r>
              <a:rPr lang="ru-RU" sz="3000" b="1" dirty="0" err="1">
                <a:solidFill>
                  <a:srgbClr val="FFFF00"/>
                </a:solidFill>
              </a:rPr>
              <a:t>язовирите</a:t>
            </a:r>
            <a:r>
              <a:rPr lang="ru-RU" sz="3000" b="1" dirty="0">
                <a:solidFill>
                  <a:srgbClr val="FFFF00"/>
                </a:solidFill>
              </a:rPr>
              <a:t> по ал. 3 </a:t>
            </a:r>
            <a:r>
              <a:rPr lang="ru-RU" sz="3000" b="1" dirty="0" err="1">
                <a:solidFill>
                  <a:srgbClr val="FFFF00"/>
                </a:solidFill>
              </a:rPr>
              <a:t>отговарят</a:t>
            </a:r>
            <a:r>
              <a:rPr lang="ru-RU" sz="3000" b="1" dirty="0">
                <a:solidFill>
                  <a:srgbClr val="FFFF00"/>
                </a:solidFill>
              </a:rPr>
              <a:t> </a:t>
            </a:r>
            <a:r>
              <a:rPr lang="ru-RU" sz="3000" b="1" dirty="0" err="1">
                <a:solidFill>
                  <a:srgbClr val="FFFF00"/>
                </a:solidFill>
              </a:rPr>
              <a:t>собствениците</a:t>
            </a:r>
            <a:r>
              <a:rPr lang="ru-RU" sz="3000" b="1" dirty="0">
                <a:solidFill>
                  <a:srgbClr val="FFFF00"/>
                </a:solidFill>
              </a:rPr>
              <a:t>. </a:t>
            </a:r>
            <a:r>
              <a:rPr lang="ru-RU" sz="3000" b="1" dirty="0">
                <a:solidFill>
                  <a:schemeClr val="tx1"/>
                </a:solidFill>
              </a:rPr>
              <a:t>Те не </a:t>
            </a:r>
            <a:r>
              <a:rPr lang="ru-RU" sz="3000" b="1" dirty="0" err="1">
                <a:solidFill>
                  <a:schemeClr val="tx1"/>
                </a:solidFill>
              </a:rPr>
              <a:t>са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длъжни</a:t>
            </a:r>
            <a:r>
              <a:rPr lang="ru-RU" sz="3000" b="1" dirty="0">
                <a:solidFill>
                  <a:schemeClr val="tx1"/>
                </a:solidFill>
              </a:rPr>
              <a:t> да </a:t>
            </a:r>
            <a:r>
              <a:rPr lang="ru-RU" sz="3000" b="1" dirty="0" err="1">
                <a:solidFill>
                  <a:schemeClr val="tx1"/>
                </a:solidFill>
              </a:rPr>
              <a:t>възлагат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стопанисването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ru-RU" sz="3000" b="1" dirty="0" err="1">
                <a:solidFill>
                  <a:schemeClr val="tx1"/>
                </a:solidFill>
              </a:rPr>
              <a:t>поддържането</a:t>
            </a:r>
            <a:r>
              <a:rPr lang="ru-RU" sz="3000" b="1" dirty="0">
                <a:solidFill>
                  <a:schemeClr val="tx1"/>
                </a:solidFill>
              </a:rPr>
              <a:t> и </a:t>
            </a:r>
            <a:r>
              <a:rPr lang="ru-RU" sz="3000" b="1" dirty="0" err="1">
                <a:solidFill>
                  <a:schemeClr val="tx1"/>
                </a:solidFill>
              </a:rPr>
              <a:t>осъществяването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техническата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експлоатация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язовирната</a:t>
            </a:r>
            <a:r>
              <a:rPr lang="ru-RU" sz="3000" b="1" dirty="0">
                <a:solidFill>
                  <a:schemeClr val="tx1"/>
                </a:solidFill>
              </a:rPr>
              <a:t> стена и </a:t>
            </a:r>
            <a:r>
              <a:rPr lang="ru-RU" sz="3000" b="1" dirty="0" err="1">
                <a:solidFill>
                  <a:schemeClr val="tx1"/>
                </a:solidFill>
              </a:rPr>
              <a:t>съоръженията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към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нея</a:t>
            </a:r>
            <a:r>
              <a:rPr lang="ru-RU" sz="3000" b="1" dirty="0">
                <a:solidFill>
                  <a:schemeClr val="tx1"/>
                </a:solidFill>
              </a:rPr>
              <a:t> на лице, </a:t>
            </a:r>
            <a:r>
              <a:rPr lang="ru-RU" sz="3000" b="1" dirty="0" err="1">
                <a:solidFill>
                  <a:schemeClr val="tx1"/>
                </a:solidFill>
              </a:rPr>
              <a:t>което</a:t>
            </a:r>
            <a:r>
              <a:rPr lang="ru-RU" sz="3000" b="1" dirty="0">
                <a:solidFill>
                  <a:schemeClr val="tx1"/>
                </a:solidFill>
              </a:rPr>
              <a:t> </a:t>
            </a:r>
            <a:r>
              <a:rPr lang="ru-RU" sz="3000" b="1" dirty="0" err="1">
                <a:solidFill>
                  <a:schemeClr val="tx1"/>
                </a:solidFill>
              </a:rPr>
              <a:t>отговаря</a:t>
            </a:r>
            <a:r>
              <a:rPr lang="ru-RU" sz="3000" b="1" dirty="0">
                <a:solidFill>
                  <a:schemeClr val="tx1"/>
                </a:solidFill>
              </a:rPr>
              <a:t> на </a:t>
            </a:r>
            <a:r>
              <a:rPr lang="ru-RU" sz="3000" b="1" dirty="0" err="1">
                <a:solidFill>
                  <a:schemeClr val="tx1"/>
                </a:solidFill>
              </a:rPr>
              <a:t>изискванията</a:t>
            </a:r>
            <a:r>
              <a:rPr lang="ru-RU" sz="3000" b="1" dirty="0">
                <a:solidFill>
                  <a:schemeClr val="tx1"/>
                </a:solidFill>
              </a:rPr>
              <a:t> за оператор на </a:t>
            </a:r>
            <a:r>
              <a:rPr lang="ru-RU" sz="3000" b="1" dirty="0" err="1">
                <a:solidFill>
                  <a:schemeClr val="tx1"/>
                </a:solidFill>
              </a:rPr>
              <a:t>язовирна</a:t>
            </a:r>
            <a:r>
              <a:rPr lang="ru-RU" sz="3000" b="1" dirty="0">
                <a:solidFill>
                  <a:schemeClr val="tx1"/>
                </a:solidFill>
              </a:rPr>
              <a:t> стена</a:t>
            </a:r>
            <a:r>
              <a:rPr lang="ru-RU" sz="3000" b="1" dirty="0" smtClean="0">
                <a:solidFill>
                  <a:schemeClr val="tx1"/>
                </a:solidFill>
              </a:rPr>
              <a:t>.</a:t>
            </a:r>
            <a:endParaRPr lang="ru-RU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49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3902" y="1174629"/>
            <a:ext cx="11921706" cy="5372819"/>
          </a:xfrm>
        </p:spPr>
        <p:txBody>
          <a:bodyPr>
            <a:normAutofit fontScale="47500" lnSpcReduction="20000"/>
          </a:bodyPr>
          <a:lstStyle/>
          <a:p>
            <a:pPr fontAlgn="ctr"/>
            <a:r>
              <a:rPr lang="ru-RU" sz="3800" b="1" dirty="0">
                <a:solidFill>
                  <a:schemeClr val="tx1"/>
                </a:solidFill>
              </a:rPr>
              <a:t>Чл. 141б. (1) </a:t>
            </a:r>
            <a:r>
              <a:rPr lang="ru-RU" sz="3800" b="1" dirty="0" err="1">
                <a:solidFill>
                  <a:schemeClr val="tx1"/>
                </a:solidFill>
              </a:rPr>
              <a:t>Язовирите</a:t>
            </a:r>
            <a:r>
              <a:rPr lang="ru-RU" sz="3800" b="1" dirty="0">
                <a:solidFill>
                  <a:schemeClr val="tx1"/>
                </a:solidFill>
              </a:rPr>
              <a:t> се </a:t>
            </a:r>
            <a:r>
              <a:rPr lang="ru-RU" sz="3800" b="1" dirty="0" err="1">
                <a:solidFill>
                  <a:schemeClr val="tx1"/>
                </a:solidFill>
              </a:rPr>
              <a:t>класифицират</a:t>
            </a:r>
            <a:r>
              <a:rPr lang="ru-RU" sz="3800" b="1" dirty="0">
                <a:solidFill>
                  <a:schemeClr val="tx1"/>
                </a:solidFill>
              </a:rPr>
              <a:t> в </a:t>
            </a:r>
            <a:r>
              <a:rPr lang="ru-RU" sz="3800" b="1" dirty="0">
                <a:solidFill>
                  <a:srgbClr val="FFFF00"/>
                </a:solidFill>
              </a:rPr>
              <a:t>три степени на </a:t>
            </a:r>
            <a:r>
              <a:rPr lang="ru-RU" sz="3800" b="1" dirty="0" err="1">
                <a:solidFill>
                  <a:srgbClr val="FFFF00"/>
                </a:solidFill>
              </a:rPr>
              <a:t>потенциална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 err="1">
                <a:solidFill>
                  <a:srgbClr val="FFFF00"/>
                </a:solidFill>
              </a:rPr>
              <a:t>опасност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>
                <a:solidFill>
                  <a:schemeClr val="tx1"/>
                </a:solidFill>
              </a:rPr>
              <a:t>в </a:t>
            </a:r>
            <a:r>
              <a:rPr lang="ru-RU" sz="3800" b="1" dirty="0" err="1">
                <a:solidFill>
                  <a:schemeClr val="tx1"/>
                </a:solidFill>
              </a:rPr>
              <a:t>зависимост</a:t>
            </a:r>
            <a:r>
              <a:rPr lang="ru-RU" sz="3800" b="1" dirty="0">
                <a:solidFill>
                  <a:schemeClr val="tx1"/>
                </a:solidFill>
              </a:rPr>
              <a:t> от </a:t>
            </a:r>
            <a:r>
              <a:rPr lang="ru-RU" sz="3800" b="1" dirty="0" err="1">
                <a:solidFill>
                  <a:schemeClr val="tx1"/>
                </a:solidFill>
              </a:rPr>
              <a:t>възможно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най-лошите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последици</a:t>
            </a:r>
            <a:r>
              <a:rPr lang="ru-RU" sz="3800" b="1" dirty="0">
                <a:solidFill>
                  <a:schemeClr val="tx1"/>
                </a:solidFill>
              </a:rPr>
              <a:t> от </a:t>
            </a:r>
            <a:r>
              <a:rPr lang="ru-RU" sz="3800" b="1" dirty="0" err="1">
                <a:solidFill>
                  <a:schemeClr val="tx1"/>
                </a:solidFill>
              </a:rPr>
              <a:t>освобождаването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съхраняваните</a:t>
            </a:r>
            <a:r>
              <a:rPr lang="ru-RU" sz="3800" b="1" dirty="0">
                <a:solidFill>
                  <a:schemeClr val="tx1"/>
                </a:solidFill>
              </a:rPr>
              <a:t> в </a:t>
            </a:r>
            <a:r>
              <a:rPr lang="ru-RU" sz="3800" b="1" dirty="0" err="1">
                <a:solidFill>
                  <a:schemeClr val="tx1"/>
                </a:solidFill>
              </a:rPr>
              <a:t>язовира</a:t>
            </a:r>
            <a:r>
              <a:rPr lang="ru-RU" sz="3800" b="1" dirty="0">
                <a:solidFill>
                  <a:schemeClr val="tx1"/>
                </a:solidFill>
              </a:rPr>
              <a:t> води </a:t>
            </a:r>
            <a:r>
              <a:rPr lang="ru-RU" sz="3800" b="1" dirty="0" err="1">
                <a:solidFill>
                  <a:schemeClr val="tx1"/>
                </a:solidFill>
              </a:rPr>
              <a:t>поради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разрушаване</a:t>
            </a:r>
            <a:r>
              <a:rPr lang="ru-RU" sz="3800" b="1" dirty="0">
                <a:solidFill>
                  <a:schemeClr val="tx1"/>
                </a:solidFill>
              </a:rPr>
              <a:t> или </a:t>
            </a:r>
            <a:r>
              <a:rPr lang="ru-RU" sz="3800" b="1" dirty="0" err="1">
                <a:solidFill>
                  <a:schemeClr val="tx1"/>
                </a:solidFill>
              </a:rPr>
              <a:t>неправилна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експлоатация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язовира</a:t>
            </a:r>
            <a:r>
              <a:rPr lang="ru-RU" sz="3800" b="1" dirty="0">
                <a:solidFill>
                  <a:schemeClr val="tx1"/>
                </a:solidFill>
              </a:rPr>
              <a:t>:</a:t>
            </a:r>
          </a:p>
          <a:p>
            <a:pPr fontAlgn="ctr"/>
            <a:r>
              <a:rPr lang="ru-RU" sz="3800" b="1" dirty="0">
                <a:solidFill>
                  <a:schemeClr val="tx1"/>
                </a:solidFill>
              </a:rPr>
              <a:t>1. </a:t>
            </a:r>
            <a:r>
              <a:rPr lang="ru-RU" sz="3800" b="1" dirty="0" err="1">
                <a:solidFill>
                  <a:srgbClr val="FFFF00"/>
                </a:solidFill>
              </a:rPr>
              <a:t>първа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 err="1">
                <a:solidFill>
                  <a:srgbClr val="FFFF00"/>
                </a:solidFill>
              </a:rPr>
              <a:t>висока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>
                <a:solidFill>
                  <a:schemeClr val="tx1"/>
                </a:solidFill>
              </a:rPr>
              <a:t>степен на </a:t>
            </a:r>
            <a:r>
              <a:rPr lang="ru-RU" sz="38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опасност</a:t>
            </a:r>
            <a:r>
              <a:rPr lang="ru-RU" sz="3800" b="1" dirty="0">
                <a:solidFill>
                  <a:schemeClr val="tx1"/>
                </a:solidFill>
              </a:rPr>
              <a:t>;</a:t>
            </a:r>
          </a:p>
          <a:p>
            <a:pPr fontAlgn="ctr"/>
            <a:r>
              <a:rPr lang="ru-RU" sz="3800" b="1" dirty="0">
                <a:solidFill>
                  <a:schemeClr val="tx1"/>
                </a:solidFill>
              </a:rPr>
              <a:t>2. </a:t>
            </a:r>
            <a:r>
              <a:rPr lang="ru-RU" sz="3800" b="1" dirty="0">
                <a:solidFill>
                  <a:srgbClr val="FFFF00"/>
                </a:solidFill>
              </a:rPr>
              <a:t>втора </a:t>
            </a:r>
            <a:r>
              <a:rPr lang="ru-RU" sz="3800" b="1" dirty="0" err="1">
                <a:solidFill>
                  <a:srgbClr val="FFFF00"/>
                </a:solidFill>
              </a:rPr>
              <a:t>значителна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>
                <a:solidFill>
                  <a:schemeClr val="tx1"/>
                </a:solidFill>
              </a:rPr>
              <a:t>степен на </a:t>
            </a:r>
            <a:r>
              <a:rPr lang="ru-RU" sz="38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опасност</a:t>
            </a:r>
            <a:r>
              <a:rPr lang="ru-RU" sz="3800" b="1" dirty="0">
                <a:solidFill>
                  <a:schemeClr val="tx1"/>
                </a:solidFill>
              </a:rPr>
              <a:t>;</a:t>
            </a:r>
          </a:p>
          <a:p>
            <a:pPr fontAlgn="ctr"/>
            <a:r>
              <a:rPr lang="ru-RU" sz="3800" b="1" dirty="0">
                <a:solidFill>
                  <a:schemeClr val="tx1"/>
                </a:solidFill>
              </a:rPr>
              <a:t>3. </a:t>
            </a:r>
            <a:r>
              <a:rPr lang="ru-RU" sz="3800" b="1" dirty="0" err="1">
                <a:solidFill>
                  <a:srgbClr val="FFFF00"/>
                </a:solidFill>
              </a:rPr>
              <a:t>трета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 err="1">
                <a:solidFill>
                  <a:srgbClr val="FFFF00"/>
                </a:solidFill>
              </a:rPr>
              <a:t>ниска</a:t>
            </a:r>
            <a:r>
              <a:rPr lang="ru-RU" sz="3800" b="1" dirty="0">
                <a:solidFill>
                  <a:srgbClr val="FFFF00"/>
                </a:solidFill>
              </a:rPr>
              <a:t> </a:t>
            </a:r>
            <a:r>
              <a:rPr lang="ru-RU" sz="3800" b="1" dirty="0">
                <a:solidFill>
                  <a:schemeClr val="tx1"/>
                </a:solidFill>
              </a:rPr>
              <a:t>степен на </a:t>
            </a:r>
            <a:r>
              <a:rPr lang="ru-RU" sz="38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опасност</a:t>
            </a:r>
            <a:r>
              <a:rPr lang="ru-RU" sz="3800" b="1" dirty="0">
                <a:solidFill>
                  <a:schemeClr val="tx1"/>
                </a:solidFill>
              </a:rPr>
              <a:t>.</a:t>
            </a:r>
          </a:p>
          <a:p>
            <a:pPr fontAlgn="ctr"/>
            <a:r>
              <a:rPr lang="ru-RU" sz="3800" b="1" dirty="0">
                <a:solidFill>
                  <a:schemeClr val="tx1"/>
                </a:solidFill>
              </a:rPr>
              <a:t>(2) </a:t>
            </a:r>
            <a:r>
              <a:rPr lang="ru-RU" sz="3800" b="1" dirty="0" err="1">
                <a:solidFill>
                  <a:schemeClr val="tx1"/>
                </a:solidFill>
              </a:rPr>
              <a:t>Критериите</a:t>
            </a:r>
            <a:r>
              <a:rPr lang="ru-RU" sz="3800" b="1" dirty="0">
                <a:solidFill>
                  <a:schemeClr val="tx1"/>
                </a:solidFill>
              </a:rPr>
              <a:t> за </a:t>
            </a:r>
            <a:r>
              <a:rPr lang="ru-RU" sz="3800" b="1" dirty="0" err="1">
                <a:solidFill>
                  <a:schemeClr val="tx1"/>
                </a:solidFill>
              </a:rPr>
              <a:t>класифициране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степента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опасност</a:t>
            </a:r>
            <a:r>
              <a:rPr lang="ru-RU" sz="3800" b="1" dirty="0">
                <a:solidFill>
                  <a:schemeClr val="tx1"/>
                </a:solidFill>
              </a:rPr>
              <a:t> по ал. 1 се определят в </a:t>
            </a:r>
            <a:r>
              <a:rPr lang="ru-RU" sz="3800" b="1" dirty="0" err="1">
                <a:solidFill>
                  <a:schemeClr val="tx1"/>
                </a:solidFill>
              </a:rPr>
              <a:t>наредбата</a:t>
            </a:r>
            <a:r>
              <a:rPr lang="ru-RU" sz="3800" b="1" dirty="0">
                <a:solidFill>
                  <a:schemeClr val="tx1"/>
                </a:solidFill>
              </a:rPr>
              <a:t> по чл. 141, ал. 2 от </a:t>
            </a:r>
            <a:r>
              <a:rPr lang="ru-RU" sz="3800" b="1" dirty="0" err="1" smtClean="0">
                <a:solidFill>
                  <a:schemeClr val="tx1"/>
                </a:solidFill>
              </a:rPr>
              <a:t>Междуведомствената</a:t>
            </a:r>
            <a:r>
              <a:rPr lang="ru-RU" sz="3800" b="1" dirty="0" smtClean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комисия</a:t>
            </a:r>
            <a:r>
              <a:rPr lang="ru-RU" sz="3800" b="1" dirty="0">
                <a:solidFill>
                  <a:schemeClr val="tx1"/>
                </a:solidFill>
              </a:rPr>
              <a:t>, назначена от </a:t>
            </a:r>
            <a:r>
              <a:rPr lang="ru-RU" sz="3800" b="1" dirty="0" err="1">
                <a:solidFill>
                  <a:schemeClr val="tx1"/>
                </a:solidFill>
              </a:rPr>
              <a:t>Министерския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съвет</a:t>
            </a:r>
            <a:r>
              <a:rPr lang="ru-RU" sz="3800" b="1" dirty="0">
                <a:solidFill>
                  <a:schemeClr val="tx1"/>
                </a:solidFill>
              </a:rPr>
              <a:t>, </a:t>
            </a:r>
            <a:r>
              <a:rPr lang="ru-RU" sz="3800" b="1" dirty="0" err="1">
                <a:solidFill>
                  <a:schemeClr val="tx1"/>
                </a:solidFill>
              </a:rPr>
              <a:t>която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включва</a:t>
            </a:r>
            <a:r>
              <a:rPr lang="ru-RU" sz="3800" b="1" dirty="0">
                <a:solidFill>
                  <a:schemeClr val="tx1"/>
                </a:solidFill>
              </a:rPr>
              <a:t> представители на </a:t>
            </a:r>
            <a:r>
              <a:rPr lang="ru-RU" sz="3800" b="1" dirty="0" err="1">
                <a:solidFill>
                  <a:schemeClr val="tx1"/>
                </a:solidFill>
              </a:rPr>
              <a:t>Министерството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околната</a:t>
            </a:r>
            <a:r>
              <a:rPr lang="ru-RU" sz="3800" b="1" dirty="0">
                <a:solidFill>
                  <a:schemeClr val="tx1"/>
                </a:solidFill>
              </a:rPr>
              <a:t> среда и водите, </a:t>
            </a:r>
            <a:r>
              <a:rPr lang="ru-RU" sz="3800" b="1" dirty="0" err="1">
                <a:solidFill>
                  <a:schemeClr val="tx1"/>
                </a:solidFill>
              </a:rPr>
              <a:t>Министерството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регионалното</a:t>
            </a:r>
            <a:r>
              <a:rPr lang="ru-RU" sz="3800" b="1" dirty="0">
                <a:solidFill>
                  <a:schemeClr val="tx1"/>
                </a:solidFill>
              </a:rPr>
              <a:t> развитие и </a:t>
            </a:r>
            <a:r>
              <a:rPr lang="ru-RU" sz="3800" b="1" dirty="0" err="1">
                <a:solidFill>
                  <a:schemeClr val="tx1"/>
                </a:solidFill>
              </a:rPr>
              <a:t>благоустройството</a:t>
            </a:r>
            <a:r>
              <a:rPr lang="ru-RU" sz="3800" b="1" dirty="0">
                <a:solidFill>
                  <a:schemeClr val="tx1"/>
                </a:solidFill>
              </a:rPr>
              <a:t>, </a:t>
            </a:r>
            <a:r>
              <a:rPr lang="ru-RU" sz="3800" b="1" dirty="0" err="1">
                <a:solidFill>
                  <a:schemeClr val="tx1"/>
                </a:solidFill>
              </a:rPr>
              <a:t>Министерството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земеделието</a:t>
            </a:r>
            <a:r>
              <a:rPr lang="ru-RU" sz="3800" b="1" dirty="0">
                <a:solidFill>
                  <a:schemeClr val="tx1"/>
                </a:solidFill>
              </a:rPr>
              <a:t>, храните и горите, </a:t>
            </a:r>
            <a:r>
              <a:rPr lang="ru-RU" sz="3800" b="1" dirty="0" err="1">
                <a:solidFill>
                  <a:schemeClr val="tx1"/>
                </a:solidFill>
              </a:rPr>
              <a:t>Министерството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енергетиката</a:t>
            </a:r>
            <a:r>
              <a:rPr lang="ru-RU" sz="3800" b="1" dirty="0">
                <a:solidFill>
                  <a:schemeClr val="tx1"/>
                </a:solidFill>
              </a:rPr>
              <a:t>, </a:t>
            </a:r>
            <a:r>
              <a:rPr lang="ru-RU" sz="3800" b="1" dirty="0" err="1">
                <a:solidFill>
                  <a:schemeClr val="tx1"/>
                </a:solidFill>
              </a:rPr>
              <a:t>Министерството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икономиката</a:t>
            </a:r>
            <a:r>
              <a:rPr lang="ru-RU" sz="3800" b="1" dirty="0">
                <a:solidFill>
                  <a:schemeClr val="tx1"/>
                </a:solidFill>
              </a:rPr>
              <a:t>, </a:t>
            </a:r>
            <a:r>
              <a:rPr lang="ru-RU" sz="3800" b="1" dirty="0" err="1">
                <a:solidFill>
                  <a:schemeClr val="tx1"/>
                </a:solidFill>
              </a:rPr>
              <a:t>Министерството</a:t>
            </a:r>
            <a:r>
              <a:rPr lang="ru-RU" sz="3800" b="1" dirty="0">
                <a:solidFill>
                  <a:schemeClr val="tx1"/>
                </a:solidFill>
              </a:rPr>
              <a:t> на </a:t>
            </a:r>
            <a:r>
              <a:rPr lang="ru-RU" sz="3800" b="1" dirty="0" err="1">
                <a:solidFill>
                  <a:schemeClr val="tx1"/>
                </a:solidFill>
              </a:rPr>
              <a:t>вътрешните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работи</a:t>
            </a:r>
            <a:r>
              <a:rPr lang="ru-RU" sz="3800" b="1" dirty="0">
                <a:solidFill>
                  <a:schemeClr val="tx1"/>
                </a:solidFill>
              </a:rPr>
              <a:t> и </a:t>
            </a:r>
            <a:r>
              <a:rPr lang="ru-RU" sz="3800" b="1" dirty="0" err="1">
                <a:solidFill>
                  <a:schemeClr val="tx1"/>
                </a:solidFill>
              </a:rPr>
              <a:t>научните</a:t>
            </a:r>
            <a:r>
              <a:rPr lang="ru-RU" sz="3800" b="1" dirty="0">
                <a:solidFill>
                  <a:schemeClr val="tx1"/>
                </a:solidFill>
              </a:rPr>
              <a:t> среди, </a:t>
            </a:r>
            <a:r>
              <a:rPr lang="ru-RU" sz="3800" b="1" dirty="0" err="1">
                <a:solidFill>
                  <a:schemeClr val="tx1"/>
                </a:solidFill>
              </a:rPr>
              <a:t>имащи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пряко</a:t>
            </a:r>
            <a:r>
              <a:rPr lang="ru-RU" sz="3800" b="1" dirty="0">
                <a:solidFill>
                  <a:schemeClr val="tx1"/>
                </a:solidFill>
              </a:rPr>
              <a:t> отношение </a:t>
            </a:r>
            <a:r>
              <a:rPr lang="ru-RU" sz="3800" b="1" dirty="0" err="1">
                <a:solidFill>
                  <a:schemeClr val="tx1"/>
                </a:solidFill>
              </a:rPr>
              <a:t>към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язовирните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стени</a:t>
            </a:r>
            <a:r>
              <a:rPr lang="ru-RU" sz="3800" b="1" dirty="0">
                <a:solidFill>
                  <a:schemeClr val="tx1"/>
                </a:solidFill>
              </a:rPr>
              <a:t> и </a:t>
            </a:r>
            <a:r>
              <a:rPr lang="ru-RU" sz="3800" b="1" dirty="0" err="1">
                <a:solidFill>
                  <a:schemeClr val="tx1"/>
                </a:solidFill>
              </a:rPr>
              <a:t>съоръженията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към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тях</a:t>
            </a:r>
            <a:r>
              <a:rPr lang="ru-RU" sz="3800" b="1" dirty="0">
                <a:solidFill>
                  <a:schemeClr val="tx1"/>
                </a:solidFill>
              </a:rPr>
              <a:t>.</a:t>
            </a:r>
          </a:p>
          <a:p>
            <a:pPr fontAlgn="ctr"/>
            <a:r>
              <a:rPr lang="ru-RU" sz="3800" b="1" dirty="0">
                <a:solidFill>
                  <a:schemeClr val="tx1"/>
                </a:solidFill>
              </a:rPr>
              <a:t>(3) </a:t>
            </a:r>
            <a:r>
              <a:rPr lang="ru-RU" sz="3800" b="1" dirty="0" err="1">
                <a:solidFill>
                  <a:schemeClr val="tx1"/>
                </a:solidFill>
              </a:rPr>
              <a:t>Комисията</a:t>
            </a:r>
            <a:r>
              <a:rPr lang="ru-RU" sz="3800" b="1" dirty="0">
                <a:solidFill>
                  <a:schemeClr val="tx1"/>
                </a:solidFill>
              </a:rPr>
              <a:t> по чл. 138а, ал. 3 </a:t>
            </a:r>
            <a:r>
              <a:rPr lang="ru-RU" sz="3800" b="1" dirty="0" err="1">
                <a:solidFill>
                  <a:schemeClr val="tx1"/>
                </a:solidFill>
              </a:rPr>
              <a:t>класифицира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язовирите</a:t>
            </a:r>
            <a:r>
              <a:rPr lang="ru-RU" sz="3800" b="1" dirty="0">
                <a:solidFill>
                  <a:schemeClr val="tx1"/>
                </a:solidFill>
              </a:rPr>
              <a:t> по степен на </a:t>
            </a:r>
            <a:r>
              <a:rPr lang="ru-RU" sz="38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опасност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съгласно</a:t>
            </a:r>
            <a:r>
              <a:rPr lang="ru-RU" sz="3800" b="1" dirty="0">
                <a:solidFill>
                  <a:schemeClr val="tx1"/>
                </a:solidFill>
              </a:rPr>
              <a:t> </a:t>
            </a:r>
            <a:r>
              <a:rPr lang="ru-RU" sz="3800" b="1" dirty="0" err="1">
                <a:solidFill>
                  <a:schemeClr val="tx1"/>
                </a:solidFill>
              </a:rPr>
              <a:t>наредбата</a:t>
            </a:r>
            <a:r>
              <a:rPr lang="ru-RU" sz="3800" b="1" dirty="0">
                <a:solidFill>
                  <a:schemeClr val="tx1"/>
                </a:solidFill>
              </a:rPr>
              <a:t> по чл. 141, ал. 2</a:t>
            </a:r>
            <a:r>
              <a:rPr lang="ru-RU" sz="3800" b="1" dirty="0" smtClean="0">
                <a:solidFill>
                  <a:schemeClr val="tx1"/>
                </a:solidFill>
              </a:rPr>
              <a:t>.</a:t>
            </a:r>
          </a:p>
          <a:p>
            <a:pPr fontAlgn="ctr"/>
            <a:r>
              <a:rPr lang="ru-RU" sz="3400" b="1" dirty="0" err="1" smtClean="0">
                <a:solidFill>
                  <a:schemeClr val="tx1"/>
                </a:solidFill>
              </a:rPr>
              <a:t>Предстои</a:t>
            </a:r>
            <a:r>
              <a:rPr lang="ru-RU" sz="3400" b="1" dirty="0" smtClean="0">
                <a:solidFill>
                  <a:schemeClr val="tx1"/>
                </a:solidFill>
              </a:rPr>
              <a:t> </a:t>
            </a:r>
            <a:r>
              <a:rPr lang="ru-RU" sz="3400" b="1" dirty="0">
                <a:solidFill>
                  <a:srgbClr val="FFFF00"/>
                </a:solidFill>
              </a:rPr>
              <a:t>категоризация на </a:t>
            </a:r>
            <a:r>
              <a:rPr lang="ru-RU" sz="3400" b="1" dirty="0" err="1">
                <a:solidFill>
                  <a:srgbClr val="FFFF00"/>
                </a:solidFill>
              </a:rPr>
              <a:t>язовирите</a:t>
            </a:r>
            <a:r>
              <a:rPr lang="ru-RU" sz="3400" b="1" dirty="0">
                <a:solidFill>
                  <a:srgbClr val="FFFF00"/>
                </a:solidFill>
              </a:rPr>
              <a:t> по степен на </a:t>
            </a:r>
            <a:r>
              <a:rPr lang="ru-RU" sz="3400" b="1" dirty="0" err="1">
                <a:solidFill>
                  <a:srgbClr val="FFFF00"/>
                </a:solidFill>
              </a:rPr>
              <a:t>потенциална</a:t>
            </a:r>
            <a:r>
              <a:rPr lang="ru-RU" sz="3400" b="1" dirty="0">
                <a:solidFill>
                  <a:srgbClr val="FFFF00"/>
                </a:solidFill>
              </a:rPr>
              <a:t> </a:t>
            </a:r>
            <a:r>
              <a:rPr lang="ru-RU" sz="3400" b="1" dirty="0" err="1">
                <a:solidFill>
                  <a:srgbClr val="FFFF00"/>
                </a:solidFill>
              </a:rPr>
              <a:t>опасност</a:t>
            </a:r>
            <a:r>
              <a:rPr lang="ru-RU" sz="3400" b="1" dirty="0">
                <a:solidFill>
                  <a:schemeClr val="tx1"/>
                </a:solidFill>
              </a:rPr>
              <a:t>, </a:t>
            </a:r>
            <a:r>
              <a:rPr lang="ru-RU" sz="3400" b="1" dirty="0" err="1">
                <a:solidFill>
                  <a:schemeClr val="tx1"/>
                </a:solidFill>
              </a:rPr>
              <a:t>която</a:t>
            </a:r>
            <a:r>
              <a:rPr lang="ru-RU" sz="3400" b="1" dirty="0">
                <a:solidFill>
                  <a:schemeClr val="tx1"/>
                </a:solidFill>
              </a:rPr>
              <a:t> </a:t>
            </a:r>
            <a:r>
              <a:rPr lang="ru-RU" sz="3400" b="1" dirty="0" err="1">
                <a:solidFill>
                  <a:schemeClr val="tx1"/>
                </a:solidFill>
              </a:rPr>
              <a:t>ще</a:t>
            </a:r>
            <a:r>
              <a:rPr lang="ru-RU" sz="3400" b="1" dirty="0">
                <a:solidFill>
                  <a:schemeClr val="tx1"/>
                </a:solidFill>
              </a:rPr>
              <a:t> се </a:t>
            </a:r>
            <a:r>
              <a:rPr lang="ru-RU" sz="3400" b="1" dirty="0" err="1">
                <a:solidFill>
                  <a:schemeClr val="tx1"/>
                </a:solidFill>
              </a:rPr>
              <a:t>извършва</a:t>
            </a:r>
            <a:r>
              <a:rPr lang="ru-RU" sz="3400" b="1" dirty="0">
                <a:solidFill>
                  <a:schemeClr val="tx1"/>
                </a:solidFill>
              </a:rPr>
              <a:t> от </a:t>
            </a:r>
            <a:r>
              <a:rPr lang="ru-RU" sz="3400" b="1" dirty="0" err="1" smtClean="0">
                <a:solidFill>
                  <a:schemeClr val="tx1"/>
                </a:solidFill>
              </a:rPr>
              <a:t>комисия</a:t>
            </a:r>
            <a:r>
              <a:rPr lang="ru-RU" sz="3400" b="1" dirty="0" smtClean="0">
                <a:solidFill>
                  <a:schemeClr val="tx1"/>
                </a:solidFill>
              </a:rPr>
              <a:t>, назначена </a:t>
            </a:r>
            <a:r>
              <a:rPr lang="ru-RU" sz="3400" b="1" dirty="0" err="1" smtClean="0">
                <a:solidFill>
                  <a:schemeClr val="tx1"/>
                </a:solidFill>
              </a:rPr>
              <a:t>със</a:t>
            </a:r>
            <a:r>
              <a:rPr lang="ru-RU" sz="3400" b="1" dirty="0" smtClean="0">
                <a:solidFill>
                  <a:schemeClr val="tx1"/>
                </a:solidFill>
              </a:rPr>
              <a:t> </a:t>
            </a:r>
            <a:r>
              <a:rPr lang="ru-RU" sz="3400" b="1" dirty="0" err="1">
                <a:solidFill>
                  <a:schemeClr val="tx1"/>
                </a:solidFill>
              </a:rPr>
              <a:t>заповед</a:t>
            </a:r>
            <a:r>
              <a:rPr lang="ru-RU" sz="3400" b="1" dirty="0">
                <a:solidFill>
                  <a:schemeClr val="tx1"/>
                </a:solidFill>
              </a:rPr>
              <a:t> на </a:t>
            </a:r>
            <a:r>
              <a:rPr lang="ru-RU" sz="3400" b="1" dirty="0" err="1" smtClean="0">
                <a:solidFill>
                  <a:schemeClr val="tx1"/>
                </a:solidFill>
              </a:rPr>
              <a:t>областния</a:t>
            </a:r>
            <a:r>
              <a:rPr lang="ru-RU" sz="3400" b="1" dirty="0" smtClean="0">
                <a:solidFill>
                  <a:schemeClr val="tx1"/>
                </a:solidFill>
              </a:rPr>
              <a:t> </a:t>
            </a:r>
            <a:r>
              <a:rPr lang="ru-RU" sz="3400" b="1" dirty="0" err="1" smtClean="0">
                <a:solidFill>
                  <a:schemeClr val="tx1"/>
                </a:solidFill>
              </a:rPr>
              <a:t>управител</a:t>
            </a:r>
            <a:r>
              <a:rPr lang="ru-RU" sz="3400" b="1" dirty="0">
                <a:solidFill>
                  <a:schemeClr val="tx1"/>
                </a:solidFill>
              </a:rPr>
              <a:t>.</a:t>
            </a:r>
            <a:r>
              <a:rPr lang="ru-RU" sz="3400" b="1" dirty="0" smtClean="0">
                <a:solidFill>
                  <a:schemeClr val="tx1"/>
                </a:solidFill>
              </a:rPr>
              <a:t> </a:t>
            </a:r>
            <a:r>
              <a:rPr lang="ru-RU" sz="3400" b="1" dirty="0">
                <a:solidFill>
                  <a:schemeClr val="tx1"/>
                </a:solidFill>
              </a:rPr>
              <a:t>П</a:t>
            </a:r>
            <a:r>
              <a:rPr lang="ru-RU" sz="3400" b="1" dirty="0" smtClean="0">
                <a:solidFill>
                  <a:schemeClr val="tx1"/>
                </a:solidFill>
              </a:rPr>
              <a:t>о </a:t>
            </a:r>
            <a:r>
              <a:rPr lang="ru-RU" sz="3400" b="1" dirty="0" err="1">
                <a:solidFill>
                  <a:schemeClr val="tx1"/>
                </a:solidFill>
              </a:rPr>
              <a:t>този</a:t>
            </a:r>
            <a:r>
              <a:rPr lang="ru-RU" sz="3400" b="1" dirty="0">
                <a:solidFill>
                  <a:schemeClr val="tx1"/>
                </a:solidFill>
              </a:rPr>
              <a:t> начин </a:t>
            </a:r>
            <a:r>
              <a:rPr lang="ru-RU" sz="3400" b="1" dirty="0" err="1">
                <a:solidFill>
                  <a:schemeClr val="tx1"/>
                </a:solidFill>
              </a:rPr>
              <a:t>ще</a:t>
            </a:r>
            <a:r>
              <a:rPr lang="ru-RU" sz="3400" b="1" dirty="0">
                <a:solidFill>
                  <a:schemeClr val="tx1"/>
                </a:solidFill>
              </a:rPr>
              <a:t> се </a:t>
            </a:r>
            <a:r>
              <a:rPr lang="ru-RU" sz="3400" b="1" dirty="0" err="1">
                <a:solidFill>
                  <a:schemeClr val="tx1"/>
                </a:solidFill>
              </a:rPr>
              <a:t>гарантира</a:t>
            </a:r>
            <a:r>
              <a:rPr lang="ru-RU" sz="3400" b="1" dirty="0">
                <a:solidFill>
                  <a:schemeClr val="tx1"/>
                </a:solidFill>
              </a:rPr>
              <a:t> </a:t>
            </a:r>
            <a:r>
              <a:rPr lang="ru-RU" sz="3400" b="1" dirty="0" err="1">
                <a:solidFill>
                  <a:schemeClr val="tx1"/>
                </a:solidFill>
              </a:rPr>
              <a:t>извършването</a:t>
            </a:r>
            <a:r>
              <a:rPr lang="ru-RU" sz="3400" b="1" dirty="0">
                <a:solidFill>
                  <a:schemeClr val="tx1"/>
                </a:solidFill>
              </a:rPr>
              <a:t> на </a:t>
            </a:r>
            <a:r>
              <a:rPr lang="ru-RU" sz="3400" b="1" dirty="0" err="1">
                <a:solidFill>
                  <a:schemeClr val="tx1"/>
                </a:solidFill>
              </a:rPr>
              <a:t>ежегодни</a:t>
            </a:r>
            <a:r>
              <a:rPr lang="ru-RU" sz="3400" b="1" dirty="0">
                <a:solidFill>
                  <a:schemeClr val="tx1"/>
                </a:solidFill>
              </a:rPr>
              <a:t> проверки на </a:t>
            </a:r>
            <a:r>
              <a:rPr lang="ru-RU" sz="3400" b="1" dirty="0" err="1">
                <a:solidFill>
                  <a:schemeClr val="tx1"/>
                </a:solidFill>
              </a:rPr>
              <a:t>язовирите</a:t>
            </a:r>
            <a:r>
              <a:rPr lang="ru-RU" sz="3400" b="1" dirty="0">
                <a:solidFill>
                  <a:schemeClr val="tx1"/>
                </a:solidFill>
              </a:rPr>
              <a:t> с </a:t>
            </a:r>
            <a:r>
              <a:rPr lang="ru-RU" sz="3400" b="1" dirty="0" err="1">
                <a:solidFill>
                  <a:schemeClr val="tx1"/>
                </a:solidFill>
              </a:rPr>
              <a:t>висока</a:t>
            </a:r>
            <a:r>
              <a:rPr lang="ru-RU" sz="3400" b="1" dirty="0">
                <a:solidFill>
                  <a:schemeClr val="tx1"/>
                </a:solidFill>
              </a:rPr>
              <a:t> и </a:t>
            </a:r>
            <a:r>
              <a:rPr lang="ru-RU" sz="3400" b="1" dirty="0" err="1">
                <a:solidFill>
                  <a:schemeClr val="tx1"/>
                </a:solidFill>
              </a:rPr>
              <a:t>значителна</a:t>
            </a:r>
            <a:r>
              <a:rPr lang="ru-RU" sz="3400" b="1" dirty="0">
                <a:solidFill>
                  <a:schemeClr val="tx1"/>
                </a:solidFill>
              </a:rPr>
              <a:t> степен на </a:t>
            </a:r>
            <a:r>
              <a:rPr lang="ru-RU" sz="3400" b="1" dirty="0" err="1">
                <a:solidFill>
                  <a:schemeClr val="tx1"/>
                </a:solidFill>
              </a:rPr>
              <a:t>потенциална</a:t>
            </a:r>
            <a:r>
              <a:rPr lang="ru-RU" sz="3400" b="1" dirty="0">
                <a:solidFill>
                  <a:schemeClr val="tx1"/>
                </a:solidFill>
              </a:rPr>
              <a:t> </a:t>
            </a:r>
            <a:r>
              <a:rPr lang="ru-RU" sz="3400" b="1" dirty="0" err="1">
                <a:solidFill>
                  <a:schemeClr val="tx1"/>
                </a:solidFill>
              </a:rPr>
              <a:t>опасност</a:t>
            </a:r>
            <a:r>
              <a:rPr lang="ru-RU" sz="3400" b="1" dirty="0">
                <a:solidFill>
                  <a:schemeClr val="tx1"/>
                </a:solidFill>
              </a:rPr>
              <a:t>. </a:t>
            </a:r>
            <a:r>
              <a:rPr lang="ru-RU" sz="3400" b="1" dirty="0" err="1">
                <a:solidFill>
                  <a:schemeClr val="tx1"/>
                </a:solidFill>
              </a:rPr>
              <a:t>Определената</a:t>
            </a:r>
            <a:r>
              <a:rPr lang="ru-RU" sz="3400" b="1" dirty="0">
                <a:solidFill>
                  <a:schemeClr val="tx1"/>
                </a:solidFill>
              </a:rPr>
              <a:t> степен </a:t>
            </a:r>
            <a:r>
              <a:rPr lang="ru-RU" sz="3400" b="1" dirty="0" err="1">
                <a:solidFill>
                  <a:schemeClr val="tx1"/>
                </a:solidFill>
              </a:rPr>
              <a:t>ще</a:t>
            </a:r>
            <a:r>
              <a:rPr lang="ru-RU" sz="3400" b="1" dirty="0">
                <a:solidFill>
                  <a:schemeClr val="tx1"/>
                </a:solidFill>
              </a:rPr>
              <a:t> </a:t>
            </a:r>
            <a:r>
              <a:rPr lang="ru-RU" sz="3400" b="1" dirty="0" err="1">
                <a:solidFill>
                  <a:schemeClr val="tx1"/>
                </a:solidFill>
              </a:rPr>
              <a:t>има</a:t>
            </a:r>
            <a:r>
              <a:rPr lang="ru-RU" sz="3400" b="1" dirty="0">
                <a:solidFill>
                  <a:schemeClr val="tx1"/>
                </a:solidFill>
              </a:rPr>
              <a:t> значение при </a:t>
            </a:r>
            <a:r>
              <a:rPr lang="ru-RU" sz="3400" b="1" dirty="0" err="1">
                <a:solidFill>
                  <a:schemeClr val="tx1"/>
                </a:solidFill>
              </a:rPr>
              <a:t>определяне</a:t>
            </a:r>
            <a:r>
              <a:rPr lang="ru-RU" sz="3400" b="1" dirty="0">
                <a:solidFill>
                  <a:schemeClr val="tx1"/>
                </a:solidFill>
              </a:rPr>
              <a:t> на </a:t>
            </a:r>
            <a:r>
              <a:rPr lang="ru-RU" sz="3400" b="1" dirty="0" err="1">
                <a:solidFill>
                  <a:schemeClr val="tx1"/>
                </a:solidFill>
              </a:rPr>
              <a:t>изискванията</a:t>
            </a:r>
            <a:r>
              <a:rPr lang="ru-RU" sz="3400" b="1" dirty="0">
                <a:solidFill>
                  <a:schemeClr val="tx1"/>
                </a:solidFill>
              </a:rPr>
              <a:t> за </a:t>
            </a:r>
            <a:r>
              <a:rPr lang="ru-RU" sz="3400" b="1" dirty="0" err="1">
                <a:solidFill>
                  <a:schemeClr val="tx1"/>
                </a:solidFill>
              </a:rPr>
              <a:t>експлоатация</a:t>
            </a:r>
            <a:r>
              <a:rPr lang="ru-RU" sz="3400" b="1" dirty="0">
                <a:solidFill>
                  <a:schemeClr val="tx1"/>
                </a:solidFill>
              </a:rPr>
              <a:t> на </a:t>
            </a:r>
            <a:r>
              <a:rPr lang="ru-RU" sz="3400" b="1" dirty="0" err="1">
                <a:solidFill>
                  <a:schemeClr val="tx1"/>
                </a:solidFill>
              </a:rPr>
              <a:t>съоръженията</a:t>
            </a:r>
            <a:r>
              <a:rPr lang="ru-RU" sz="3400" b="1" dirty="0">
                <a:solidFill>
                  <a:schemeClr val="tx1"/>
                </a:solidFill>
              </a:rPr>
              <a:t>.</a:t>
            </a:r>
            <a:endParaRPr lang="ru-RU" sz="3400" b="1" dirty="0" smtClean="0">
              <a:solidFill>
                <a:schemeClr val="tx1"/>
              </a:solidFill>
            </a:endParaRPr>
          </a:p>
          <a:p>
            <a:pPr fontAlgn="ctr"/>
            <a:endParaRPr lang="ru-RU" sz="5000" b="1" dirty="0">
              <a:solidFill>
                <a:schemeClr val="tx1"/>
              </a:solidFill>
            </a:endParaRPr>
          </a:p>
          <a:p>
            <a:endParaRPr lang="bg-BG" dirty="0"/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2191999" cy="897147"/>
          </a:xfrm>
          <a:prstGeom prst="rect">
            <a:avLst/>
          </a:prstGeom>
          <a:solidFill>
            <a:schemeClr val="tx1">
              <a:lumMod val="95000"/>
            </a:schemeClr>
          </a:solidFill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Изменения в закона за водите, </a:t>
            </a:r>
            <a:b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регламентиращи стопанисването и управлението на язовирните стени и съоръженията към тях</a:t>
            </a:r>
            <a:endParaRPr lang="bg-BG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76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6308" y="3890512"/>
            <a:ext cx="11751398" cy="2881223"/>
          </a:xfrm>
        </p:spPr>
        <p:txBody>
          <a:bodyPr>
            <a:normAutofit fontScale="25000" lnSpcReduction="20000"/>
          </a:bodyPr>
          <a:lstStyle/>
          <a:p>
            <a:pPr marL="0" indent="0" fontAlgn="ctr">
              <a:buNone/>
            </a:pPr>
            <a:endParaRPr lang="ru-RU" sz="5600" b="1" dirty="0">
              <a:solidFill>
                <a:schemeClr val="tx1"/>
              </a:solidFill>
            </a:endParaRPr>
          </a:p>
          <a:p>
            <a:pPr marL="0" indent="0" fontAlgn="ctr">
              <a:buNone/>
            </a:pPr>
            <a:r>
              <a:rPr lang="ru-RU" sz="5600" b="1" dirty="0">
                <a:solidFill>
                  <a:schemeClr val="tx1"/>
                </a:solidFill>
              </a:rPr>
              <a:t>§ 4в. (1) </a:t>
            </a:r>
            <a:r>
              <a:rPr lang="ru-RU" sz="5600" b="1" dirty="0" err="1">
                <a:solidFill>
                  <a:schemeClr val="tx1"/>
                </a:solidFill>
              </a:rPr>
              <a:t>Ремонтите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реконструкциите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язовири</a:t>
            </a:r>
            <a:r>
              <a:rPr lang="ru-RU" sz="5600" b="1" dirty="0">
                <a:solidFill>
                  <a:schemeClr val="tx1"/>
                </a:solidFill>
              </a:rPr>
              <a:t> - </a:t>
            </a:r>
            <a:r>
              <a:rPr lang="ru-RU" sz="5600" b="1" dirty="0" err="1">
                <a:solidFill>
                  <a:schemeClr val="tx1"/>
                </a:solidFill>
              </a:rPr>
              <a:t>държавна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общинска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собственост</a:t>
            </a:r>
            <a:r>
              <a:rPr lang="ru-RU" sz="5600" b="1" dirty="0">
                <a:solidFill>
                  <a:schemeClr val="tx1"/>
                </a:solidFill>
              </a:rPr>
              <a:t>, с </a:t>
            </a:r>
            <a:r>
              <a:rPr lang="ru-RU" sz="5600" b="1" dirty="0" err="1">
                <a:solidFill>
                  <a:schemeClr val="tx1"/>
                </a:solidFill>
              </a:rPr>
              <a:t>изключение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тези</a:t>
            </a:r>
            <a:r>
              <a:rPr lang="ru-RU" sz="5600" b="1" dirty="0">
                <a:solidFill>
                  <a:schemeClr val="tx1"/>
                </a:solidFill>
              </a:rPr>
              <a:t>, </a:t>
            </a:r>
            <a:r>
              <a:rPr lang="ru-RU" sz="5600" b="1" dirty="0" err="1">
                <a:solidFill>
                  <a:schemeClr val="tx1"/>
                </a:solidFill>
              </a:rPr>
              <a:t>възложени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концесия</a:t>
            </a:r>
            <a:r>
              <a:rPr lang="ru-RU" sz="5600" b="1" dirty="0">
                <a:solidFill>
                  <a:schemeClr val="tx1"/>
                </a:solidFill>
              </a:rPr>
              <a:t>, за </a:t>
            </a:r>
            <a:r>
              <a:rPr lang="ru-RU" sz="5600" b="1" dirty="0" err="1">
                <a:solidFill>
                  <a:schemeClr val="tx1"/>
                </a:solidFill>
              </a:rPr>
              <a:t>които</a:t>
            </a:r>
            <a:r>
              <a:rPr lang="ru-RU" sz="5600" b="1" dirty="0">
                <a:solidFill>
                  <a:schemeClr val="tx1"/>
                </a:solidFill>
              </a:rPr>
              <a:t> в </a:t>
            </a:r>
            <a:r>
              <a:rPr lang="ru-RU" sz="5600" b="1" dirty="0" err="1">
                <a:solidFill>
                  <a:schemeClr val="tx1"/>
                </a:solidFill>
              </a:rPr>
              <a:t>концесионния</a:t>
            </a:r>
            <a:r>
              <a:rPr lang="ru-RU" sz="5600" b="1" dirty="0">
                <a:solidFill>
                  <a:schemeClr val="tx1"/>
                </a:solidFill>
              </a:rPr>
              <a:t> договор е предвидено </a:t>
            </a:r>
            <a:r>
              <a:rPr lang="ru-RU" sz="5600" b="1" dirty="0" err="1">
                <a:solidFill>
                  <a:schemeClr val="tx1"/>
                </a:solidFill>
              </a:rPr>
              <a:t>извършването</a:t>
            </a:r>
            <a:r>
              <a:rPr lang="ru-RU" sz="5600" b="1" dirty="0">
                <a:solidFill>
                  <a:schemeClr val="tx1"/>
                </a:solidFill>
              </a:rPr>
              <a:t> на ремонтно-</a:t>
            </a:r>
            <a:r>
              <a:rPr lang="ru-RU" sz="5600" b="1" dirty="0" err="1">
                <a:solidFill>
                  <a:schemeClr val="tx1"/>
                </a:solidFill>
              </a:rPr>
              <a:t>възстановителни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дейности</a:t>
            </a:r>
            <a:r>
              <a:rPr lang="ru-RU" sz="5600" b="1" dirty="0">
                <a:solidFill>
                  <a:schemeClr val="tx1"/>
                </a:solidFill>
              </a:rPr>
              <a:t> от страна на </a:t>
            </a:r>
            <a:r>
              <a:rPr lang="ru-RU" sz="5600" b="1" dirty="0" err="1">
                <a:solidFill>
                  <a:schemeClr val="tx1"/>
                </a:solidFill>
              </a:rPr>
              <a:t>концесионера</a:t>
            </a:r>
            <a:r>
              <a:rPr lang="ru-RU" sz="5600" b="1" dirty="0">
                <a:solidFill>
                  <a:schemeClr val="tx1"/>
                </a:solidFill>
              </a:rPr>
              <a:t>, </a:t>
            </a:r>
            <a:r>
              <a:rPr lang="ru-RU" sz="5600" b="1" dirty="0" err="1">
                <a:solidFill>
                  <a:schemeClr val="tx1"/>
                </a:solidFill>
              </a:rPr>
              <a:t>могат</a:t>
            </a:r>
            <a:r>
              <a:rPr lang="ru-RU" sz="5600" b="1" dirty="0">
                <a:solidFill>
                  <a:schemeClr val="tx1"/>
                </a:solidFill>
              </a:rPr>
              <a:t> да се </a:t>
            </a:r>
            <a:r>
              <a:rPr lang="ru-RU" sz="5600" b="1" dirty="0" err="1">
                <a:solidFill>
                  <a:schemeClr val="tx1"/>
                </a:solidFill>
              </a:rPr>
              <a:t>възлагат</a:t>
            </a:r>
            <a:r>
              <a:rPr lang="ru-RU" sz="5600" b="1" dirty="0">
                <a:solidFill>
                  <a:schemeClr val="tx1"/>
                </a:solidFill>
              </a:rPr>
              <a:t> от </a:t>
            </a:r>
            <a:r>
              <a:rPr lang="ru-RU" sz="5600" b="1" dirty="0" err="1">
                <a:solidFill>
                  <a:schemeClr val="tx1"/>
                </a:solidFill>
              </a:rPr>
              <a:t>търговско</a:t>
            </a:r>
            <a:r>
              <a:rPr lang="ru-RU" sz="5600" b="1" dirty="0">
                <a:solidFill>
                  <a:schemeClr val="tx1"/>
                </a:solidFill>
              </a:rPr>
              <a:t> дружество </a:t>
            </a:r>
            <a:r>
              <a:rPr lang="ru-RU" sz="5600" b="1" dirty="0" err="1">
                <a:solidFill>
                  <a:schemeClr val="tx1"/>
                </a:solidFill>
              </a:rPr>
              <a:t>със</a:t>
            </a:r>
            <a:r>
              <a:rPr lang="ru-RU" sz="5600" b="1" dirty="0">
                <a:solidFill>
                  <a:schemeClr val="tx1"/>
                </a:solidFill>
              </a:rPr>
              <a:t> сто на сто </a:t>
            </a:r>
            <a:r>
              <a:rPr lang="ru-RU" sz="5600" b="1" dirty="0" err="1">
                <a:solidFill>
                  <a:schemeClr val="tx1"/>
                </a:solidFill>
              </a:rPr>
              <a:t>държавно</a:t>
            </a:r>
            <a:r>
              <a:rPr lang="ru-RU" sz="5600" b="1" dirty="0">
                <a:solidFill>
                  <a:schemeClr val="tx1"/>
                </a:solidFill>
              </a:rPr>
              <a:t> участие, определено от </a:t>
            </a:r>
            <a:r>
              <a:rPr lang="ru-RU" sz="5600" b="1" dirty="0" err="1">
                <a:solidFill>
                  <a:schemeClr val="tx1"/>
                </a:solidFill>
              </a:rPr>
              <a:t>Министерския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съвет</a:t>
            </a:r>
            <a:r>
              <a:rPr lang="ru-RU" sz="5600" b="1" dirty="0">
                <a:solidFill>
                  <a:schemeClr val="tx1"/>
                </a:solidFill>
              </a:rPr>
              <a:t>.</a:t>
            </a:r>
          </a:p>
          <a:p>
            <a:pPr marL="0" indent="0" fontAlgn="ctr">
              <a:buNone/>
            </a:pPr>
            <a:r>
              <a:rPr lang="ru-RU" sz="5600" b="1" dirty="0">
                <a:solidFill>
                  <a:schemeClr val="tx1"/>
                </a:solidFill>
              </a:rPr>
              <a:t>(2) </a:t>
            </a:r>
            <a:r>
              <a:rPr lang="ru-RU" sz="5600" b="1" dirty="0" err="1">
                <a:solidFill>
                  <a:schemeClr val="tx1"/>
                </a:solidFill>
              </a:rPr>
              <a:t>Министерският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съвет</a:t>
            </a:r>
            <a:r>
              <a:rPr lang="ru-RU" sz="5600" b="1" dirty="0">
                <a:solidFill>
                  <a:schemeClr val="tx1"/>
                </a:solidFill>
              </a:rPr>
              <a:t>, по предложение на председателя на </a:t>
            </a:r>
            <a:r>
              <a:rPr lang="ru-RU" sz="5600" b="1" dirty="0" err="1">
                <a:solidFill>
                  <a:schemeClr val="tx1"/>
                </a:solidFill>
              </a:rPr>
              <a:t>Държавната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агенция</a:t>
            </a:r>
            <a:r>
              <a:rPr lang="ru-RU" sz="5600" b="1" dirty="0">
                <a:solidFill>
                  <a:schemeClr val="tx1"/>
                </a:solidFill>
              </a:rPr>
              <a:t> за </a:t>
            </a:r>
            <a:r>
              <a:rPr lang="ru-RU" sz="5600" b="1" dirty="0" err="1">
                <a:solidFill>
                  <a:schemeClr val="tx1"/>
                </a:solidFill>
              </a:rPr>
              <a:t>метрологичен</a:t>
            </a:r>
            <a:r>
              <a:rPr lang="ru-RU" sz="5600" b="1" dirty="0">
                <a:solidFill>
                  <a:schemeClr val="tx1"/>
                </a:solidFill>
              </a:rPr>
              <a:t> и технически надзор, </a:t>
            </a:r>
            <a:r>
              <a:rPr lang="ru-RU" sz="5600" b="1" dirty="0" err="1">
                <a:solidFill>
                  <a:schemeClr val="tx1"/>
                </a:solidFill>
              </a:rPr>
              <a:t>одобрява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списък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язовирните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стени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съоръженията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към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тях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язовирите</a:t>
            </a:r>
            <a:r>
              <a:rPr lang="ru-RU" sz="5600" b="1" dirty="0">
                <a:solidFill>
                  <a:schemeClr val="tx1"/>
                </a:solidFill>
              </a:rPr>
              <a:t> по ал. 1, на </a:t>
            </a:r>
            <a:r>
              <a:rPr lang="ru-RU" sz="5600" b="1" dirty="0" err="1">
                <a:solidFill>
                  <a:schemeClr val="tx1"/>
                </a:solidFill>
              </a:rPr>
              <a:t>които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трябва</a:t>
            </a:r>
            <a:r>
              <a:rPr lang="ru-RU" sz="5600" b="1" dirty="0">
                <a:solidFill>
                  <a:schemeClr val="tx1"/>
                </a:solidFill>
              </a:rPr>
              <a:t> да се </a:t>
            </a:r>
            <a:r>
              <a:rPr lang="ru-RU" sz="5600" b="1" dirty="0" err="1">
                <a:solidFill>
                  <a:schemeClr val="tx1"/>
                </a:solidFill>
              </a:rPr>
              <a:t>извърши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основен</a:t>
            </a:r>
            <a:r>
              <a:rPr lang="ru-RU" sz="5600" b="1" dirty="0">
                <a:solidFill>
                  <a:schemeClr val="tx1"/>
                </a:solidFill>
              </a:rPr>
              <a:t> ремонт или реконструкция.</a:t>
            </a:r>
          </a:p>
          <a:p>
            <a:pPr marL="0" indent="0" fontAlgn="ctr">
              <a:buNone/>
            </a:pPr>
            <a:r>
              <a:rPr lang="ru-RU" sz="5600" b="1" dirty="0">
                <a:solidFill>
                  <a:schemeClr val="tx1"/>
                </a:solidFill>
              </a:rPr>
              <a:t>(3) На </a:t>
            </a:r>
            <a:r>
              <a:rPr lang="ru-RU" sz="5600" b="1" dirty="0" err="1">
                <a:solidFill>
                  <a:schemeClr val="tx1"/>
                </a:solidFill>
              </a:rPr>
              <a:t>одобрените</a:t>
            </a:r>
            <a:r>
              <a:rPr lang="ru-RU" sz="5600" b="1" dirty="0">
                <a:solidFill>
                  <a:schemeClr val="tx1"/>
                </a:solidFill>
              </a:rPr>
              <a:t> в </a:t>
            </a:r>
            <a:r>
              <a:rPr lang="ru-RU" sz="5600" b="1" dirty="0" err="1">
                <a:solidFill>
                  <a:schemeClr val="tx1"/>
                </a:solidFill>
              </a:rPr>
              <a:t>списъка</a:t>
            </a:r>
            <a:r>
              <a:rPr lang="ru-RU" sz="5600" b="1" dirty="0">
                <a:solidFill>
                  <a:schemeClr val="tx1"/>
                </a:solidFill>
              </a:rPr>
              <a:t> по ал. 2 </a:t>
            </a:r>
            <a:r>
              <a:rPr lang="ru-RU" sz="5600" b="1" dirty="0" err="1">
                <a:solidFill>
                  <a:schemeClr val="tx1"/>
                </a:solidFill>
              </a:rPr>
              <a:t>язовири</a:t>
            </a:r>
            <a:r>
              <a:rPr lang="ru-RU" sz="5600" b="1" dirty="0">
                <a:solidFill>
                  <a:schemeClr val="tx1"/>
                </a:solidFill>
              </a:rPr>
              <a:t>, в </a:t>
            </a:r>
            <a:r>
              <a:rPr lang="ru-RU" sz="5600" b="1" dirty="0" err="1">
                <a:solidFill>
                  <a:schemeClr val="tx1"/>
                </a:solidFill>
              </a:rPr>
              <a:t>зависимост</a:t>
            </a:r>
            <a:r>
              <a:rPr lang="ru-RU" sz="5600" b="1" dirty="0">
                <a:solidFill>
                  <a:schemeClr val="tx1"/>
                </a:solidFill>
              </a:rPr>
              <a:t> от </a:t>
            </a:r>
            <a:r>
              <a:rPr lang="ru-RU" sz="5600" b="1" dirty="0" err="1">
                <a:solidFill>
                  <a:schemeClr val="tx1"/>
                </a:solidFill>
              </a:rPr>
              <a:t>нарушаването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конструктивната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цялост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язовирните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стени</a:t>
            </a:r>
            <a:r>
              <a:rPr lang="ru-RU" sz="5600" b="1" dirty="0">
                <a:solidFill>
                  <a:schemeClr val="tx1"/>
                </a:solidFill>
              </a:rPr>
              <a:t> или </a:t>
            </a:r>
            <a:r>
              <a:rPr lang="ru-RU" sz="5600" b="1" dirty="0" err="1">
                <a:solidFill>
                  <a:schemeClr val="tx1"/>
                </a:solidFill>
              </a:rPr>
              <a:t>съоръженията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към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тях</a:t>
            </a:r>
            <a:r>
              <a:rPr lang="ru-RU" sz="5600" b="1" dirty="0">
                <a:solidFill>
                  <a:schemeClr val="tx1"/>
                </a:solidFill>
              </a:rPr>
              <a:t>, </a:t>
            </a:r>
            <a:r>
              <a:rPr lang="ru-RU" sz="5600" b="1" dirty="0" err="1">
                <a:solidFill>
                  <a:schemeClr val="tx1"/>
                </a:solidFill>
              </a:rPr>
              <a:t>експертният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съвет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към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търговското</a:t>
            </a:r>
            <a:r>
              <a:rPr lang="ru-RU" sz="5600" b="1" dirty="0">
                <a:solidFill>
                  <a:schemeClr val="tx1"/>
                </a:solidFill>
              </a:rPr>
              <a:t> дружество </a:t>
            </a:r>
            <a:r>
              <a:rPr lang="ru-RU" sz="5600" b="1" dirty="0" err="1">
                <a:solidFill>
                  <a:schemeClr val="tx1"/>
                </a:solidFill>
              </a:rPr>
              <a:t>определя</a:t>
            </a:r>
            <a:r>
              <a:rPr lang="ru-RU" sz="5600" b="1" dirty="0">
                <a:solidFill>
                  <a:schemeClr val="tx1"/>
                </a:solidFill>
              </a:rPr>
              <a:t> вида и </a:t>
            </a:r>
            <a:r>
              <a:rPr lang="ru-RU" sz="5600" b="1" dirty="0" err="1">
                <a:solidFill>
                  <a:schemeClr val="tx1"/>
                </a:solidFill>
              </a:rPr>
              <a:t>обема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дейностите</a:t>
            </a:r>
            <a:r>
              <a:rPr lang="ru-RU" sz="5600" b="1" dirty="0">
                <a:solidFill>
                  <a:schemeClr val="tx1"/>
                </a:solidFill>
              </a:rPr>
              <a:t> по ал. 1, </a:t>
            </a:r>
            <a:r>
              <a:rPr lang="ru-RU" sz="5600" b="1" dirty="0" err="1">
                <a:solidFill>
                  <a:schemeClr val="tx1"/>
                </a:solidFill>
              </a:rPr>
              <a:t>които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трябва</a:t>
            </a:r>
            <a:r>
              <a:rPr lang="ru-RU" sz="5600" b="1" dirty="0">
                <a:solidFill>
                  <a:schemeClr val="tx1"/>
                </a:solidFill>
              </a:rPr>
              <a:t> да </a:t>
            </a:r>
            <a:r>
              <a:rPr lang="ru-RU" sz="5600" b="1" dirty="0" err="1">
                <a:solidFill>
                  <a:schemeClr val="tx1"/>
                </a:solidFill>
              </a:rPr>
              <a:t>бъдат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извършени</a:t>
            </a:r>
            <a:r>
              <a:rPr lang="ru-RU" sz="5600" b="1" dirty="0">
                <a:solidFill>
                  <a:schemeClr val="tx1"/>
                </a:solidFill>
              </a:rPr>
              <a:t> за </a:t>
            </a:r>
            <a:r>
              <a:rPr lang="ru-RU" sz="5600" b="1" dirty="0" err="1">
                <a:solidFill>
                  <a:schemeClr val="tx1"/>
                </a:solidFill>
              </a:rPr>
              <a:t>осигуряване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сигурност</a:t>
            </a:r>
            <a:r>
              <a:rPr lang="ru-RU" sz="5600" b="1" dirty="0">
                <a:solidFill>
                  <a:schemeClr val="tx1"/>
                </a:solidFill>
              </a:rPr>
              <a:t>, </a:t>
            </a:r>
            <a:r>
              <a:rPr lang="ru-RU" sz="5600" b="1" dirty="0" err="1">
                <a:solidFill>
                  <a:schemeClr val="tx1"/>
                </a:solidFill>
              </a:rPr>
              <a:t>дълготрайност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ефективност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язовирните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стени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съоръженията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към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тях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опазването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околната</a:t>
            </a:r>
            <a:r>
              <a:rPr lang="ru-RU" sz="5600" b="1" dirty="0">
                <a:solidFill>
                  <a:schemeClr val="tx1"/>
                </a:solidFill>
              </a:rPr>
              <a:t> среда.</a:t>
            </a:r>
          </a:p>
          <a:p>
            <a:pPr marL="0" indent="0" fontAlgn="ctr">
              <a:buNone/>
            </a:pPr>
            <a:r>
              <a:rPr lang="ru-RU" sz="5600" b="1" dirty="0">
                <a:solidFill>
                  <a:schemeClr val="tx1"/>
                </a:solidFill>
              </a:rPr>
              <a:t>(4) </a:t>
            </a:r>
            <a:r>
              <a:rPr lang="ru-RU" sz="5600" b="1" dirty="0" err="1">
                <a:solidFill>
                  <a:schemeClr val="tx1"/>
                </a:solidFill>
              </a:rPr>
              <a:t>Ремонтите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реконструкциите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язовири</a:t>
            </a:r>
            <a:r>
              <a:rPr lang="ru-RU" sz="5600" b="1" dirty="0">
                <a:solidFill>
                  <a:schemeClr val="tx1"/>
                </a:solidFill>
              </a:rPr>
              <a:t> - </a:t>
            </a:r>
            <a:r>
              <a:rPr lang="ru-RU" sz="5600" b="1" dirty="0" err="1">
                <a:solidFill>
                  <a:schemeClr val="tx1"/>
                </a:solidFill>
              </a:rPr>
              <a:t>държавна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собственост</a:t>
            </a:r>
            <a:r>
              <a:rPr lang="ru-RU" sz="5600" b="1" dirty="0">
                <a:solidFill>
                  <a:schemeClr val="tx1"/>
                </a:solidFill>
              </a:rPr>
              <a:t>, </a:t>
            </a:r>
            <a:r>
              <a:rPr lang="ru-RU" sz="5600" b="1" dirty="0" err="1">
                <a:solidFill>
                  <a:schemeClr val="tx1"/>
                </a:solidFill>
              </a:rPr>
              <a:t>предоставени</a:t>
            </a:r>
            <a:r>
              <a:rPr lang="ru-RU" sz="5600" b="1" dirty="0">
                <a:solidFill>
                  <a:schemeClr val="tx1"/>
                </a:solidFill>
              </a:rPr>
              <a:t> за управление и </a:t>
            </a:r>
            <a:r>
              <a:rPr lang="ru-RU" sz="5600" b="1" dirty="0" err="1">
                <a:solidFill>
                  <a:schemeClr val="tx1"/>
                </a:solidFill>
              </a:rPr>
              <a:t>стопанисване</a:t>
            </a:r>
            <a:r>
              <a:rPr lang="ru-RU" sz="5600" b="1" dirty="0">
                <a:solidFill>
                  <a:schemeClr val="tx1"/>
                </a:solidFill>
              </a:rPr>
              <a:t> на "</a:t>
            </a:r>
            <a:r>
              <a:rPr lang="ru-RU" sz="5600" b="1" dirty="0" err="1">
                <a:solidFill>
                  <a:schemeClr val="tx1"/>
                </a:solidFill>
              </a:rPr>
              <a:t>Национална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електрическа</a:t>
            </a:r>
            <a:r>
              <a:rPr lang="ru-RU" sz="5600" b="1" dirty="0">
                <a:solidFill>
                  <a:schemeClr val="tx1"/>
                </a:solidFill>
              </a:rPr>
              <a:t> компания" - ЕАД, "</a:t>
            </a:r>
            <a:r>
              <a:rPr lang="ru-RU" sz="5600" b="1" dirty="0" err="1">
                <a:solidFill>
                  <a:schemeClr val="tx1"/>
                </a:solidFill>
              </a:rPr>
              <a:t>Напоителни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системи</a:t>
            </a:r>
            <a:r>
              <a:rPr lang="ru-RU" sz="5600" b="1" dirty="0">
                <a:solidFill>
                  <a:schemeClr val="tx1"/>
                </a:solidFill>
              </a:rPr>
              <a:t>" - ЕАД, "</a:t>
            </a:r>
            <a:r>
              <a:rPr lang="ru-RU" sz="5600" b="1" dirty="0" err="1">
                <a:solidFill>
                  <a:schemeClr val="tx1"/>
                </a:solidFill>
              </a:rPr>
              <a:t>Земинвест</a:t>
            </a:r>
            <a:r>
              <a:rPr lang="ru-RU" sz="5600" b="1" dirty="0">
                <a:solidFill>
                  <a:schemeClr val="tx1"/>
                </a:solidFill>
              </a:rPr>
              <a:t>" - ЕАД, </a:t>
            </a:r>
            <a:r>
              <a:rPr lang="ru-RU" sz="5600" b="1" dirty="0" err="1">
                <a:solidFill>
                  <a:schemeClr val="tx1"/>
                </a:solidFill>
              </a:rPr>
              <a:t>ВиК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операторите</a:t>
            </a:r>
            <a:r>
              <a:rPr lang="ru-RU" sz="5600" b="1" dirty="0">
                <a:solidFill>
                  <a:schemeClr val="tx1"/>
                </a:solidFill>
              </a:rPr>
              <a:t> с </a:t>
            </a:r>
            <a:r>
              <a:rPr lang="ru-RU" sz="5600" b="1" dirty="0" err="1">
                <a:solidFill>
                  <a:schemeClr val="tx1"/>
                </a:solidFill>
              </a:rPr>
              <a:t>държавно</a:t>
            </a:r>
            <a:r>
              <a:rPr lang="ru-RU" sz="5600" b="1" dirty="0">
                <a:solidFill>
                  <a:schemeClr val="tx1"/>
                </a:solidFill>
              </a:rPr>
              <a:t> или с </a:t>
            </a:r>
            <a:r>
              <a:rPr lang="ru-RU" sz="5600" b="1" dirty="0" err="1">
                <a:solidFill>
                  <a:schemeClr val="tx1"/>
                </a:solidFill>
              </a:rPr>
              <a:t>държавно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общинско</a:t>
            </a:r>
            <a:r>
              <a:rPr lang="ru-RU" sz="5600" b="1" dirty="0">
                <a:solidFill>
                  <a:schemeClr val="tx1"/>
                </a:solidFill>
              </a:rPr>
              <a:t> участие в капитала, </a:t>
            </a:r>
            <a:r>
              <a:rPr lang="ru-RU" sz="5600" b="1" dirty="0" err="1">
                <a:solidFill>
                  <a:schemeClr val="tx1"/>
                </a:solidFill>
              </a:rPr>
              <a:t>могат</a:t>
            </a:r>
            <a:r>
              <a:rPr lang="ru-RU" sz="5600" b="1" dirty="0">
                <a:solidFill>
                  <a:schemeClr val="tx1"/>
                </a:solidFill>
              </a:rPr>
              <a:t> да се </a:t>
            </a:r>
            <a:r>
              <a:rPr lang="ru-RU" sz="5600" b="1" dirty="0" err="1">
                <a:solidFill>
                  <a:schemeClr val="tx1"/>
                </a:solidFill>
              </a:rPr>
              <a:t>извършват</a:t>
            </a:r>
            <a:r>
              <a:rPr lang="ru-RU" sz="5600" b="1" dirty="0">
                <a:solidFill>
                  <a:schemeClr val="tx1"/>
                </a:solidFill>
              </a:rPr>
              <a:t> от </a:t>
            </a:r>
            <a:r>
              <a:rPr lang="ru-RU" sz="5600" b="1" dirty="0" err="1">
                <a:solidFill>
                  <a:schemeClr val="tx1"/>
                </a:solidFill>
              </a:rPr>
              <a:t>търговското</a:t>
            </a:r>
            <a:r>
              <a:rPr lang="ru-RU" sz="5600" b="1" dirty="0">
                <a:solidFill>
                  <a:schemeClr val="tx1"/>
                </a:solidFill>
              </a:rPr>
              <a:t> дружество по ал. 1 при </a:t>
            </a:r>
            <a:r>
              <a:rPr lang="ru-RU" sz="5600" b="1" dirty="0" err="1">
                <a:solidFill>
                  <a:schemeClr val="tx1"/>
                </a:solidFill>
              </a:rPr>
              <a:t>липса</a:t>
            </a:r>
            <a:r>
              <a:rPr lang="ru-RU" sz="5600" b="1" dirty="0">
                <a:solidFill>
                  <a:schemeClr val="tx1"/>
                </a:solidFill>
              </a:rPr>
              <a:t> на средства и при </a:t>
            </a:r>
            <a:r>
              <a:rPr lang="ru-RU" sz="5600" b="1" dirty="0" err="1">
                <a:solidFill>
                  <a:schemeClr val="tx1"/>
                </a:solidFill>
              </a:rPr>
              <a:t>заявено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искане</a:t>
            </a:r>
            <a:r>
              <a:rPr lang="ru-RU" sz="5600" b="1" dirty="0">
                <a:solidFill>
                  <a:schemeClr val="tx1"/>
                </a:solidFill>
              </a:rPr>
              <a:t> от страна на </a:t>
            </a:r>
            <a:r>
              <a:rPr lang="ru-RU" sz="5600" b="1" dirty="0" err="1">
                <a:solidFill>
                  <a:schemeClr val="tx1"/>
                </a:solidFill>
              </a:rPr>
              <a:t>дружествата</a:t>
            </a:r>
            <a:r>
              <a:rPr lang="ru-RU" sz="5600" b="1" dirty="0">
                <a:solidFill>
                  <a:schemeClr val="tx1"/>
                </a:solidFill>
              </a:rPr>
              <a:t>.</a:t>
            </a:r>
          </a:p>
          <a:p>
            <a:pPr marL="0" indent="0" fontAlgn="ctr">
              <a:buNone/>
            </a:pPr>
            <a:r>
              <a:rPr lang="ru-RU" sz="5600" b="1" dirty="0">
                <a:solidFill>
                  <a:srgbClr val="FFFF00"/>
                </a:solidFill>
              </a:rPr>
              <a:t>(5) </a:t>
            </a:r>
            <a:r>
              <a:rPr lang="ru-RU" sz="5600" b="1" dirty="0" err="1">
                <a:solidFill>
                  <a:srgbClr val="FFFF00"/>
                </a:solidFill>
              </a:rPr>
              <a:t>Общините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възстановяват</a:t>
            </a:r>
            <a:r>
              <a:rPr lang="ru-RU" sz="5600" b="1" dirty="0">
                <a:solidFill>
                  <a:srgbClr val="FFFF00"/>
                </a:solidFill>
              </a:rPr>
              <a:t> на </a:t>
            </a:r>
            <a:r>
              <a:rPr lang="ru-RU" sz="5600" b="1" dirty="0" err="1">
                <a:solidFill>
                  <a:srgbClr val="FFFF00"/>
                </a:solidFill>
              </a:rPr>
              <a:t>дружеството</a:t>
            </a:r>
            <a:r>
              <a:rPr lang="ru-RU" sz="5600" b="1" dirty="0">
                <a:solidFill>
                  <a:srgbClr val="FFFF00"/>
                </a:solidFill>
              </a:rPr>
              <a:t> по ал. 1 </a:t>
            </a:r>
            <a:r>
              <a:rPr lang="ru-RU" sz="5600" b="1" dirty="0" err="1">
                <a:solidFill>
                  <a:srgbClr val="FFFF00"/>
                </a:solidFill>
              </a:rPr>
              <a:t>разходите</a:t>
            </a:r>
            <a:r>
              <a:rPr lang="ru-RU" sz="5600" b="1" dirty="0">
                <a:solidFill>
                  <a:srgbClr val="FFFF00"/>
                </a:solidFill>
              </a:rPr>
              <a:t> за </a:t>
            </a:r>
            <a:r>
              <a:rPr lang="ru-RU" sz="5600" b="1" dirty="0" err="1">
                <a:solidFill>
                  <a:srgbClr val="FFFF00"/>
                </a:solidFill>
              </a:rPr>
              <a:t>ремонтите</a:t>
            </a:r>
            <a:r>
              <a:rPr lang="ru-RU" sz="5600" b="1" dirty="0">
                <a:solidFill>
                  <a:srgbClr val="FFFF00"/>
                </a:solidFill>
              </a:rPr>
              <a:t> и </a:t>
            </a:r>
            <a:r>
              <a:rPr lang="ru-RU" sz="5600" b="1" dirty="0" err="1">
                <a:solidFill>
                  <a:srgbClr val="FFFF00"/>
                </a:solidFill>
              </a:rPr>
              <a:t>реконструкциите</a:t>
            </a:r>
            <a:r>
              <a:rPr lang="ru-RU" sz="5600" b="1" dirty="0">
                <a:solidFill>
                  <a:srgbClr val="FFFF00"/>
                </a:solidFill>
              </a:rPr>
              <a:t> на </a:t>
            </a:r>
            <a:r>
              <a:rPr lang="ru-RU" sz="5600" b="1" dirty="0" err="1">
                <a:solidFill>
                  <a:srgbClr val="FFFF00"/>
                </a:solidFill>
              </a:rPr>
              <a:t>язовири</a:t>
            </a:r>
            <a:r>
              <a:rPr lang="ru-RU" sz="5600" b="1" dirty="0">
                <a:solidFill>
                  <a:srgbClr val="FFFF00"/>
                </a:solidFill>
              </a:rPr>
              <a:t> - </a:t>
            </a:r>
            <a:r>
              <a:rPr lang="ru-RU" sz="5600" b="1" dirty="0" err="1">
                <a:solidFill>
                  <a:srgbClr val="FFFF00"/>
                </a:solidFill>
              </a:rPr>
              <a:t>общинска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собственост</a:t>
            </a:r>
            <a:r>
              <a:rPr lang="ru-RU" sz="5600" b="1" dirty="0">
                <a:solidFill>
                  <a:srgbClr val="FFFF00"/>
                </a:solidFill>
              </a:rPr>
              <a:t>, </a:t>
            </a:r>
            <a:r>
              <a:rPr lang="ru-RU" sz="5600" b="1" dirty="0" err="1">
                <a:solidFill>
                  <a:srgbClr val="FFFF00"/>
                </a:solidFill>
              </a:rPr>
              <a:t>освен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когато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правото</a:t>
            </a:r>
            <a:r>
              <a:rPr lang="ru-RU" sz="5600" b="1" dirty="0">
                <a:solidFill>
                  <a:srgbClr val="FFFF00"/>
                </a:solidFill>
              </a:rPr>
              <a:t> на </a:t>
            </a:r>
            <a:r>
              <a:rPr lang="ru-RU" sz="5600" b="1" dirty="0" err="1">
                <a:solidFill>
                  <a:srgbClr val="FFFF00"/>
                </a:solidFill>
              </a:rPr>
              <a:t>собственост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върху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тях</a:t>
            </a:r>
            <a:r>
              <a:rPr lang="ru-RU" sz="5600" b="1" dirty="0">
                <a:solidFill>
                  <a:srgbClr val="FFFF00"/>
                </a:solidFill>
              </a:rPr>
              <a:t> се </a:t>
            </a:r>
            <a:r>
              <a:rPr lang="ru-RU" sz="5600" b="1" dirty="0" err="1">
                <a:solidFill>
                  <a:srgbClr val="FFFF00"/>
                </a:solidFill>
              </a:rPr>
              <a:t>прехвърли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безвъзмездно</a:t>
            </a:r>
            <a:r>
              <a:rPr lang="ru-RU" sz="5600" b="1" dirty="0">
                <a:solidFill>
                  <a:srgbClr val="FFFF00"/>
                </a:solidFill>
              </a:rPr>
              <a:t> на </a:t>
            </a:r>
            <a:r>
              <a:rPr lang="ru-RU" sz="5600" b="1" dirty="0" err="1">
                <a:solidFill>
                  <a:srgbClr val="FFFF00"/>
                </a:solidFill>
              </a:rPr>
              <a:t>държавата</a:t>
            </a:r>
            <a:r>
              <a:rPr lang="ru-RU" sz="5600" b="1" dirty="0">
                <a:solidFill>
                  <a:srgbClr val="FFFF00"/>
                </a:solidFill>
              </a:rPr>
              <a:t> след решение на </a:t>
            </a:r>
            <a:r>
              <a:rPr lang="ru-RU" sz="5600" b="1" dirty="0" err="1">
                <a:solidFill>
                  <a:srgbClr val="FFFF00"/>
                </a:solidFill>
              </a:rPr>
              <a:t>общинския</a:t>
            </a:r>
            <a:r>
              <a:rPr lang="ru-RU" sz="5600" b="1" dirty="0">
                <a:solidFill>
                  <a:srgbClr val="FFFF00"/>
                </a:solidFill>
              </a:rPr>
              <a:t> </a:t>
            </a:r>
            <a:r>
              <a:rPr lang="ru-RU" sz="5600" b="1" dirty="0" err="1">
                <a:solidFill>
                  <a:srgbClr val="FFFF00"/>
                </a:solidFill>
              </a:rPr>
              <a:t>съвет</a:t>
            </a:r>
            <a:r>
              <a:rPr lang="ru-RU" sz="5600" b="1" dirty="0">
                <a:solidFill>
                  <a:srgbClr val="FFFF00"/>
                </a:solidFill>
              </a:rPr>
              <a:t>.</a:t>
            </a:r>
          </a:p>
          <a:p>
            <a:pPr marL="0" indent="0" fontAlgn="ctr">
              <a:buNone/>
            </a:pPr>
            <a:r>
              <a:rPr lang="ru-RU" sz="5600" b="1" dirty="0" smtClean="0">
                <a:solidFill>
                  <a:schemeClr val="tx1"/>
                </a:solidFill>
              </a:rPr>
              <a:t>(</a:t>
            </a:r>
            <a:r>
              <a:rPr lang="ru-RU" sz="5600" b="1" dirty="0">
                <a:solidFill>
                  <a:schemeClr val="tx1"/>
                </a:solidFill>
              </a:rPr>
              <a:t>6) В </a:t>
            </a:r>
            <a:r>
              <a:rPr lang="ru-RU" sz="5600" b="1" dirty="0" err="1">
                <a:solidFill>
                  <a:schemeClr val="tx1"/>
                </a:solidFill>
              </a:rPr>
              <a:t>случаите</a:t>
            </a:r>
            <a:r>
              <a:rPr lang="ru-RU" sz="5600" b="1" dirty="0">
                <a:solidFill>
                  <a:schemeClr val="tx1"/>
                </a:solidFill>
              </a:rPr>
              <a:t> по ал. 4 </a:t>
            </a:r>
            <a:r>
              <a:rPr lang="ru-RU" sz="5600" b="1" dirty="0" err="1">
                <a:solidFill>
                  <a:schemeClr val="tx1"/>
                </a:solidFill>
              </a:rPr>
              <a:t>разходите</a:t>
            </a:r>
            <a:r>
              <a:rPr lang="ru-RU" sz="5600" b="1" dirty="0">
                <a:solidFill>
                  <a:schemeClr val="tx1"/>
                </a:solidFill>
              </a:rPr>
              <a:t> за </a:t>
            </a:r>
            <a:r>
              <a:rPr lang="ru-RU" sz="5600" b="1" dirty="0" err="1">
                <a:solidFill>
                  <a:schemeClr val="tx1"/>
                </a:solidFill>
              </a:rPr>
              <a:t>ремонтите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реконструкциите</a:t>
            </a:r>
            <a:r>
              <a:rPr lang="ru-RU" sz="5600" b="1" dirty="0">
                <a:solidFill>
                  <a:schemeClr val="tx1"/>
                </a:solidFill>
              </a:rPr>
              <a:t> на </a:t>
            </a:r>
            <a:r>
              <a:rPr lang="ru-RU" sz="5600" b="1" dirty="0" err="1">
                <a:solidFill>
                  <a:schemeClr val="tx1"/>
                </a:solidFill>
              </a:rPr>
              <a:t>язовири</a:t>
            </a:r>
            <a:r>
              <a:rPr lang="ru-RU" sz="5600" b="1" dirty="0">
                <a:solidFill>
                  <a:schemeClr val="tx1"/>
                </a:solidFill>
              </a:rPr>
              <a:t> - </a:t>
            </a:r>
            <a:r>
              <a:rPr lang="ru-RU" sz="5600" b="1" dirty="0" err="1">
                <a:solidFill>
                  <a:schemeClr val="tx1"/>
                </a:solidFill>
              </a:rPr>
              <a:t>държавна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собственост</a:t>
            </a:r>
            <a:r>
              <a:rPr lang="ru-RU" sz="5600" b="1" dirty="0">
                <a:solidFill>
                  <a:schemeClr val="tx1"/>
                </a:solidFill>
              </a:rPr>
              <a:t>, се </a:t>
            </a:r>
            <a:r>
              <a:rPr lang="ru-RU" sz="5600" b="1" dirty="0" err="1">
                <a:solidFill>
                  <a:schemeClr val="tx1"/>
                </a:solidFill>
              </a:rPr>
              <a:t>възстановяват</a:t>
            </a:r>
            <a:r>
              <a:rPr lang="ru-RU" sz="5600" b="1" dirty="0">
                <a:solidFill>
                  <a:schemeClr val="tx1"/>
                </a:solidFill>
              </a:rPr>
              <a:t> от </a:t>
            </a:r>
            <a:r>
              <a:rPr lang="ru-RU" sz="5600" b="1" dirty="0" err="1">
                <a:solidFill>
                  <a:schemeClr val="tx1"/>
                </a:solidFill>
              </a:rPr>
              <a:t>дружеството</a:t>
            </a:r>
            <a:r>
              <a:rPr lang="ru-RU" sz="5600" b="1" dirty="0">
                <a:solidFill>
                  <a:schemeClr val="tx1"/>
                </a:solidFill>
              </a:rPr>
              <a:t>, </a:t>
            </a:r>
            <a:r>
              <a:rPr lang="ru-RU" sz="5600" b="1" dirty="0" err="1">
                <a:solidFill>
                  <a:schemeClr val="tx1"/>
                </a:solidFill>
              </a:rPr>
              <a:t>което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ги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стопанисва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управлява</a:t>
            </a:r>
            <a:r>
              <a:rPr lang="ru-RU" sz="5600" b="1" dirty="0">
                <a:solidFill>
                  <a:schemeClr val="tx1"/>
                </a:solidFill>
              </a:rPr>
              <a:t> ("</a:t>
            </a:r>
            <a:r>
              <a:rPr lang="ru-RU" sz="5600" b="1" dirty="0" err="1">
                <a:solidFill>
                  <a:schemeClr val="tx1"/>
                </a:solidFill>
              </a:rPr>
              <a:t>Национална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електрическа</a:t>
            </a:r>
            <a:r>
              <a:rPr lang="ru-RU" sz="5600" b="1" dirty="0">
                <a:solidFill>
                  <a:schemeClr val="tx1"/>
                </a:solidFill>
              </a:rPr>
              <a:t> компания" - ЕАД, "</a:t>
            </a:r>
            <a:r>
              <a:rPr lang="ru-RU" sz="5600" b="1" dirty="0" err="1">
                <a:solidFill>
                  <a:schemeClr val="tx1"/>
                </a:solidFill>
              </a:rPr>
              <a:t>Напоителни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системи</a:t>
            </a:r>
            <a:r>
              <a:rPr lang="ru-RU" sz="5600" b="1" dirty="0">
                <a:solidFill>
                  <a:schemeClr val="tx1"/>
                </a:solidFill>
              </a:rPr>
              <a:t>" - ЕАД, "</a:t>
            </a:r>
            <a:r>
              <a:rPr lang="ru-RU" sz="5600" b="1" dirty="0" err="1">
                <a:solidFill>
                  <a:schemeClr val="tx1"/>
                </a:solidFill>
              </a:rPr>
              <a:t>Земинвест</a:t>
            </a:r>
            <a:r>
              <a:rPr lang="ru-RU" sz="5600" b="1" dirty="0">
                <a:solidFill>
                  <a:schemeClr val="tx1"/>
                </a:solidFill>
              </a:rPr>
              <a:t>" - ЕАД, </a:t>
            </a:r>
            <a:r>
              <a:rPr lang="ru-RU" sz="5600" b="1" dirty="0" err="1">
                <a:solidFill>
                  <a:schemeClr val="tx1"/>
                </a:solidFill>
              </a:rPr>
              <a:t>ВиК</a:t>
            </a:r>
            <a:r>
              <a:rPr lang="ru-RU" sz="5600" b="1" dirty="0">
                <a:solidFill>
                  <a:schemeClr val="tx1"/>
                </a:solidFill>
              </a:rPr>
              <a:t> </a:t>
            </a:r>
            <a:r>
              <a:rPr lang="ru-RU" sz="5600" b="1" dirty="0" err="1">
                <a:solidFill>
                  <a:schemeClr val="tx1"/>
                </a:solidFill>
              </a:rPr>
              <a:t>операторите</a:t>
            </a:r>
            <a:r>
              <a:rPr lang="ru-RU" sz="5600" b="1" dirty="0">
                <a:solidFill>
                  <a:schemeClr val="tx1"/>
                </a:solidFill>
              </a:rPr>
              <a:t> с </a:t>
            </a:r>
            <a:r>
              <a:rPr lang="ru-RU" sz="5600" b="1" dirty="0" err="1">
                <a:solidFill>
                  <a:schemeClr val="tx1"/>
                </a:solidFill>
              </a:rPr>
              <a:t>държавно</a:t>
            </a:r>
            <a:r>
              <a:rPr lang="ru-RU" sz="5600" b="1" dirty="0">
                <a:solidFill>
                  <a:schemeClr val="tx1"/>
                </a:solidFill>
              </a:rPr>
              <a:t> или с </a:t>
            </a:r>
            <a:r>
              <a:rPr lang="ru-RU" sz="5600" b="1" dirty="0" err="1">
                <a:solidFill>
                  <a:schemeClr val="tx1"/>
                </a:solidFill>
              </a:rPr>
              <a:t>държавно</a:t>
            </a:r>
            <a:r>
              <a:rPr lang="ru-RU" sz="5600" b="1" dirty="0">
                <a:solidFill>
                  <a:schemeClr val="tx1"/>
                </a:solidFill>
              </a:rPr>
              <a:t> и </a:t>
            </a:r>
            <a:r>
              <a:rPr lang="ru-RU" sz="5600" b="1" dirty="0" err="1">
                <a:solidFill>
                  <a:schemeClr val="tx1"/>
                </a:solidFill>
              </a:rPr>
              <a:t>общинско</a:t>
            </a:r>
            <a:r>
              <a:rPr lang="ru-RU" sz="5600" b="1" dirty="0">
                <a:solidFill>
                  <a:schemeClr val="tx1"/>
                </a:solidFill>
              </a:rPr>
              <a:t> участие в капитала), на </a:t>
            </a:r>
            <a:r>
              <a:rPr lang="ru-RU" sz="5600" b="1" dirty="0" err="1">
                <a:solidFill>
                  <a:schemeClr val="tx1"/>
                </a:solidFill>
              </a:rPr>
              <a:t>търговското</a:t>
            </a:r>
            <a:r>
              <a:rPr lang="ru-RU" sz="5600" b="1" dirty="0">
                <a:solidFill>
                  <a:schemeClr val="tx1"/>
                </a:solidFill>
              </a:rPr>
              <a:t> дружество по ал. 1</a:t>
            </a:r>
            <a:r>
              <a:rPr lang="ru-RU" sz="5600" b="1" dirty="0" smtClean="0">
                <a:solidFill>
                  <a:schemeClr val="tx1"/>
                </a:solidFill>
              </a:rPr>
              <a:t>."</a:t>
            </a:r>
            <a:r>
              <a:rPr lang="ru-RU" sz="5600" b="1" cap="all" dirty="0" smtClean="0">
                <a:ln w="3175" cmpd="sng"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marL="0" indent="0" fontAlgn="ctr">
              <a:buNone/>
            </a:pPr>
            <a:r>
              <a:rPr lang="ru-RU" sz="5600" b="1" u="sng" dirty="0" smtClean="0">
                <a:solidFill>
                  <a:srgbClr val="FFFF00"/>
                </a:solidFill>
              </a:rPr>
              <a:t>§ </a:t>
            </a:r>
            <a:r>
              <a:rPr lang="ru-RU" sz="5600" b="1" u="sng" dirty="0">
                <a:solidFill>
                  <a:srgbClr val="FFFF00"/>
                </a:solidFill>
              </a:rPr>
              <a:t>33. В </a:t>
            </a:r>
            <a:r>
              <a:rPr lang="ru-RU" sz="5600" b="1" u="sng" dirty="0" err="1">
                <a:solidFill>
                  <a:srgbClr val="FFFF00"/>
                </a:solidFill>
              </a:rPr>
              <a:t>тримесечен</a:t>
            </a:r>
            <a:r>
              <a:rPr lang="ru-RU" sz="5600" b="1" u="sng" dirty="0">
                <a:solidFill>
                  <a:srgbClr val="FFFF00"/>
                </a:solidFill>
              </a:rPr>
              <a:t> срок от </a:t>
            </a:r>
            <a:r>
              <a:rPr lang="ru-RU" sz="5600" b="1" u="sng" dirty="0" err="1">
                <a:solidFill>
                  <a:srgbClr val="FFFF00"/>
                </a:solidFill>
              </a:rPr>
              <a:t>влизането</a:t>
            </a:r>
            <a:r>
              <a:rPr lang="ru-RU" sz="5600" b="1" u="sng" dirty="0">
                <a:solidFill>
                  <a:srgbClr val="FFFF00"/>
                </a:solidFill>
              </a:rPr>
              <a:t> в сила на </a:t>
            </a:r>
            <a:r>
              <a:rPr lang="ru-RU" sz="5600" b="1" u="sng" dirty="0" err="1">
                <a:solidFill>
                  <a:srgbClr val="FFFF00"/>
                </a:solidFill>
              </a:rPr>
              <a:t>този</a:t>
            </a:r>
            <a:r>
              <a:rPr lang="ru-RU" sz="5600" b="1" u="sng" dirty="0">
                <a:solidFill>
                  <a:srgbClr val="FFFF00"/>
                </a:solidFill>
              </a:rPr>
              <a:t> закон </a:t>
            </a:r>
            <a:r>
              <a:rPr lang="ru-RU" sz="5600" b="1" u="sng" dirty="0" err="1">
                <a:solidFill>
                  <a:srgbClr val="FFFF00"/>
                </a:solidFill>
              </a:rPr>
              <a:t>кметовете</a:t>
            </a:r>
            <a:r>
              <a:rPr lang="ru-RU" sz="5600" b="1" u="sng" dirty="0">
                <a:solidFill>
                  <a:srgbClr val="FFFF00"/>
                </a:solidFill>
              </a:rPr>
              <a:t> на </a:t>
            </a:r>
            <a:r>
              <a:rPr lang="ru-RU" sz="5600" b="1" u="sng" dirty="0" err="1">
                <a:solidFill>
                  <a:srgbClr val="FFFF00"/>
                </a:solidFill>
              </a:rPr>
              <a:t>общини</a:t>
            </a:r>
            <a:r>
              <a:rPr lang="ru-RU" sz="5600" b="1" u="sng" dirty="0">
                <a:solidFill>
                  <a:srgbClr val="FFFF00"/>
                </a:solidFill>
              </a:rPr>
              <a:t> </a:t>
            </a:r>
            <a:r>
              <a:rPr lang="ru-RU" sz="5600" b="1" u="sng" dirty="0" err="1">
                <a:solidFill>
                  <a:srgbClr val="FFFF00"/>
                </a:solidFill>
              </a:rPr>
              <a:t>внасят</a:t>
            </a:r>
            <a:r>
              <a:rPr lang="ru-RU" sz="5600" b="1" u="sng" dirty="0">
                <a:solidFill>
                  <a:srgbClr val="FFFF00"/>
                </a:solidFill>
              </a:rPr>
              <a:t> в </a:t>
            </a:r>
            <a:r>
              <a:rPr lang="ru-RU" sz="5600" b="1" u="sng" dirty="0" err="1">
                <a:solidFill>
                  <a:srgbClr val="FFFF00"/>
                </a:solidFill>
              </a:rPr>
              <a:t>Министерството</a:t>
            </a:r>
            <a:r>
              <a:rPr lang="ru-RU" sz="5600" b="1" u="sng" dirty="0">
                <a:solidFill>
                  <a:srgbClr val="FFFF00"/>
                </a:solidFill>
              </a:rPr>
              <a:t> на </a:t>
            </a:r>
            <a:r>
              <a:rPr lang="ru-RU" sz="5600" b="1" u="sng" dirty="0" err="1">
                <a:solidFill>
                  <a:srgbClr val="FFFF00"/>
                </a:solidFill>
              </a:rPr>
              <a:t>икономиката</a:t>
            </a:r>
            <a:r>
              <a:rPr lang="ru-RU" sz="5600" b="1" u="sng" dirty="0">
                <a:solidFill>
                  <a:srgbClr val="FFFF00"/>
                </a:solidFill>
              </a:rPr>
              <a:t> </a:t>
            </a:r>
            <a:r>
              <a:rPr lang="ru-RU" sz="5600" b="1" u="sng" dirty="0" err="1">
                <a:solidFill>
                  <a:srgbClr val="FFFF00"/>
                </a:solidFill>
              </a:rPr>
              <a:t>мотивирано</a:t>
            </a:r>
            <a:r>
              <a:rPr lang="ru-RU" sz="5600" b="1" u="sng" dirty="0">
                <a:solidFill>
                  <a:srgbClr val="FFFF00"/>
                </a:solidFill>
              </a:rPr>
              <a:t> предложение за </a:t>
            </a:r>
            <a:r>
              <a:rPr lang="ru-RU" sz="5600" b="1" u="sng" dirty="0" err="1">
                <a:solidFill>
                  <a:srgbClr val="FFFF00"/>
                </a:solidFill>
              </a:rPr>
              <a:t>промяна</a:t>
            </a:r>
            <a:r>
              <a:rPr lang="ru-RU" sz="5600" b="1" u="sng" dirty="0">
                <a:solidFill>
                  <a:srgbClr val="FFFF00"/>
                </a:solidFill>
              </a:rPr>
              <a:t> на </a:t>
            </a:r>
            <a:r>
              <a:rPr lang="ru-RU" sz="5600" b="1" u="sng" dirty="0" err="1">
                <a:solidFill>
                  <a:srgbClr val="FFFF00"/>
                </a:solidFill>
              </a:rPr>
              <a:t>собствеността</a:t>
            </a:r>
            <a:r>
              <a:rPr lang="ru-RU" sz="5600" b="1" u="sng" dirty="0">
                <a:solidFill>
                  <a:srgbClr val="FFFF00"/>
                </a:solidFill>
              </a:rPr>
              <a:t> на </a:t>
            </a:r>
            <a:r>
              <a:rPr lang="ru-RU" sz="5600" b="1" u="sng" dirty="0" err="1">
                <a:solidFill>
                  <a:srgbClr val="FFFF00"/>
                </a:solidFill>
              </a:rPr>
              <a:t>язовирите</a:t>
            </a:r>
            <a:r>
              <a:rPr lang="ru-RU" sz="5600" b="1" u="sng" dirty="0">
                <a:solidFill>
                  <a:srgbClr val="FFFF00"/>
                </a:solidFill>
              </a:rPr>
              <a:t> при наличие на </a:t>
            </a:r>
            <a:r>
              <a:rPr lang="ru-RU" sz="5600" b="1" u="sng" dirty="0" err="1">
                <a:solidFill>
                  <a:srgbClr val="FFFF00"/>
                </a:solidFill>
              </a:rPr>
              <a:t>взето</a:t>
            </a:r>
            <a:r>
              <a:rPr lang="ru-RU" sz="5600" b="1" u="sng" dirty="0">
                <a:solidFill>
                  <a:srgbClr val="FFFF00"/>
                </a:solidFill>
              </a:rPr>
              <a:t> решение от </a:t>
            </a:r>
            <a:r>
              <a:rPr lang="ru-RU" sz="5600" b="1" u="sng" dirty="0" err="1">
                <a:solidFill>
                  <a:srgbClr val="FFFF00"/>
                </a:solidFill>
              </a:rPr>
              <a:t>съответния</a:t>
            </a:r>
            <a:r>
              <a:rPr lang="ru-RU" sz="5600" b="1" u="sng" dirty="0">
                <a:solidFill>
                  <a:srgbClr val="FFFF00"/>
                </a:solidFill>
              </a:rPr>
              <a:t> </a:t>
            </a:r>
            <a:r>
              <a:rPr lang="ru-RU" sz="5600" b="1" u="sng" dirty="0" err="1">
                <a:solidFill>
                  <a:srgbClr val="FFFF00"/>
                </a:solidFill>
              </a:rPr>
              <a:t>общински</a:t>
            </a:r>
            <a:r>
              <a:rPr lang="ru-RU" sz="5600" b="1" u="sng" dirty="0">
                <a:solidFill>
                  <a:srgbClr val="FFFF00"/>
                </a:solidFill>
              </a:rPr>
              <a:t> </a:t>
            </a:r>
            <a:r>
              <a:rPr lang="ru-RU" sz="5600" b="1" u="sng" dirty="0" err="1">
                <a:solidFill>
                  <a:srgbClr val="FFFF00"/>
                </a:solidFill>
              </a:rPr>
              <a:t>съвет</a:t>
            </a:r>
            <a:r>
              <a:rPr lang="ru-RU" sz="5600" b="1" u="sng" dirty="0">
                <a:solidFill>
                  <a:srgbClr val="FFFF00"/>
                </a:solidFill>
              </a:rPr>
              <a:t> за </a:t>
            </a:r>
            <a:r>
              <a:rPr lang="ru-RU" sz="5600" b="1" u="sng" dirty="0" err="1">
                <a:solidFill>
                  <a:srgbClr val="FFFF00"/>
                </a:solidFill>
              </a:rPr>
              <a:t>прехвърляне</a:t>
            </a:r>
            <a:r>
              <a:rPr lang="ru-RU" sz="5600" b="1" u="sng" dirty="0">
                <a:solidFill>
                  <a:srgbClr val="FFFF00"/>
                </a:solidFill>
              </a:rPr>
              <a:t> </a:t>
            </a:r>
            <a:r>
              <a:rPr lang="ru-RU" sz="5600" b="1" u="sng" dirty="0" err="1">
                <a:solidFill>
                  <a:srgbClr val="FFFF00"/>
                </a:solidFill>
              </a:rPr>
              <a:t>собствеността</a:t>
            </a:r>
            <a:r>
              <a:rPr lang="ru-RU" sz="5600" b="1" u="sng" dirty="0">
                <a:solidFill>
                  <a:srgbClr val="FFFF00"/>
                </a:solidFill>
              </a:rPr>
              <a:t> </a:t>
            </a:r>
            <a:r>
              <a:rPr lang="ru-RU" sz="5600" b="1" u="sng" dirty="0" err="1">
                <a:solidFill>
                  <a:srgbClr val="FFFF00"/>
                </a:solidFill>
              </a:rPr>
              <a:t>безвъзмездно</a:t>
            </a:r>
            <a:r>
              <a:rPr lang="ru-RU" sz="5600" b="1" u="sng" dirty="0">
                <a:solidFill>
                  <a:srgbClr val="FFFF00"/>
                </a:solidFill>
              </a:rPr>
              <a:t> на </a:t>
            </a:r>
            <a:r>
              <a:rPr lang="ru-RU" sz="5600" b="1" u="sng" dirty="0" err="1">
                <a:solidFill>
                  <a:srgbClr val="FFFF00"/>
                </a:solidFill>
              </a:rPr>
              <a:t>държавата</a:t>
            </a:r>
            <a:r>
              <a:rPr lang="ru-RU" sz="5600" b="1" u="sng" dirty="0">
                <a:solidFill>
                  <a:srgbClr val="FFFF00"/>
                </a:solidFill>
              </a:rPr>
              <a:t>.</a:t>
            </a:r>
          </a:p>
          <a:p>
            <a:pPr fontAlgn="ctr"/>
            <a:r>
              <a:rPr lang="ru-RU" sz="5600" dirty="0"/>
              <a:t/>
            </a:r>
            <a:br>
              <a:rPr lang="ru-RU" sz="5600" dirty="0"/>
            </a:br>
            <a:endParaRPr lang="ru-RU" sz="5600" dirty="0"/>
          </a:p>
          <a:p>
            <a:pPr marL="0" indent="0">
              <a:lnSpc>
                <a:spcPct val="170000"/>
              </a:lnSpc>
              <a:buNone/>
            </a:pPr>
            <a:r>
              <a:rPr lang="ru-RU" sz="5600" b="1" dirty="0" smtClean="0">
                <a:ln w="3175" cmpd="sng"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00" b="1" dirty="0" smtClean="0">
                <a:ln w="3175" cmpd="sng"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600" b="1" dirty="0" smtClean="0">
              <a:ln w="3175" cmpd="sng">
                <a:noFill/>
              </a:ln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ru-RU" sz="4800" b="1" cap="all" dirty="0">
              <a:ln w="3175" cmpd="sng">
                <a:noFill/>
              </a:ln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ru-RU" sz="3700" b="1" cap="all" dirty="0" smtClean="0">
              <a:ln w="3175" cmpd="sng">
                <a:noFill/>
              </a:ln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ru-RU" sz="3700" b="1" cap="all" dirty="0">
              <a:ln w="3175" cmpd="sng">
                <a:noFill/>
              </a:ln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ru-RU" sz="3700" b="1" cap="all" dirty="0" smtClean="0">
              <a:ln w="3175" cmpd="sng">
                <a:noFill/>
              </a:ln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ru-RU" sz="1800" b="1" cap="all" dirty="0">
                <a:ln w="3175" cmpd="sng"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cap="all" dirty="0">
                <a:ln w="3175" cmpd="sng"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cap="all" dirty="0">
                <a:ln w="3175" cmpd="sng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cap="all" dirty="0">
                <a:ln w="3175" cmpd="sng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cap="all" dirty="0">
              <a:ln w="3175" cmpd="sng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cap="all" dirty="0" smtClean="0">
              <a:ln w="3175" cmpd="sng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4"/>
            </a:pPr>
            <a:endParaRPr lang="ru-RU" sz="1100" b="1" cap="all" dirty="0">
              <a:ln w="3175" cmpd="sng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 startAt="4"/>
            </a:pPr>
            <a:endParaRPr lang="ru-RU" sz="1100" b="1" cap="all" dirty="0" smtClean="0">
              <a:ln w="3175" cmpd="sng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100" b="1" cap="all" dirty="0">
                <a:ln w="3175" cmpd="sng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cap="all" dirty="0">
                <a:ln w="3175" cmpd="sng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1100" b="1" cap="all" dirty="0">
              <a:ln w="3175" cmpd="sng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0" y="0"/>
            <a:ext cx="12191999" cy="897147"/>
          </a:xfrm>
          <a:prstGeom prst="rect">
            <a:avLst/>
          </a:prstGeom>
          <a:solidFill>
            <a:schemeClr val="tx1">
              <a:lumMod val="95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Изменения в закона за водите, </a:t>
            </a:r>
            <a:b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</a:br>
            <a:r>
              <a:rPr lang="bg-BG" sz="1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регламентиращи стопанисването и управлението на язовирните стени и съоръженията към тях</a:t>
            </a:r>
            <a:endParaRPr lang="bg-BG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64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-72428" y="780293"/>
            <a:ext cx="11778558" cy="5756308"/>
          </a:xfrm>
        </p:spPr>
        <p:txBody>
          <a:bodyPr/>
          <a:lstStyle/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bg-BG" sz="1100" b="1" u="sng" cap="all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	</a:t>
            </a: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sz="1100" b="1" u="sng" cap="all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bg-BG" sz="1100" b="1" cap="all" dirty="0">
                <a:solidFill>
                  <a:srgbClr val="000000"/>
                </a:solidFill>
                <a:latin typeface="Arial Black" panose="020B0A04020102020204" pitchFamily="34" charset="0"/>
              </a:rPr>
              <a:t/>
            </a:r>
            <a:br>
              <a:rPr lang="bg-BG" sz="1100" b="1" cap="all" dirty="0">
                <a:solidFill>
                  <a:srgbClr val="000000"/>
                </a:solidFill>
                <a:latin typeface="Arial Black" panose="020B0A04020102020204" pitchFamily="34" charset="0"/>
              </a:rPr>
            </a:br>
            <a:endParaRPr lang="bg-BG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>
          <a:xfrm>
            <a:off x="344032" y="600858"/>
            <a:ext cx="11642756" cy="6188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Приоритетна ос 4, Процедура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BG16M1OP002-4.004 „Мерки за въвеждане на решения за превенция и управление на риска от наводнения“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Дата на обявяване: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29 септември 2017 г.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Крайна дата за подаване на документи: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01 октомври 2018 г.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Размер на безвъзмездната финансова помощ за конкретен проект: максималният размер на БФП за едно проектно предложение е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1 000 000 лв. (един милион лева) с ДДС. 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bg-BG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В рамките на настоящата процедура всеки кандидат има право да подаде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повече от едно проектно предложение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. Всяко проектно предложение трябва да се отнася до ремонта и/или реконструкцията на един язовир.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По процедурата се финансира изпълнението на мерки за ремонт и/или реконструкция на язовирни стени и прилежащите им съоръжения, чието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техническо състояние е определено като неизправно или </a:t>
            </a:r>
            <a:r>
              <a:rPr kumimoji="0" lang="bg-BG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предаварийно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endParaRPr kumimoji="0" lang="bg-BG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По процедурата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няма да бъдат финансирани дейности по ремонт и/или реконструкция на язовирни стени и съоръжения към тях, когато същите подлежат на ликвидация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bg-BG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241541" y="77638"/>
            <a:ext cx="11745248" cy="52322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>
                <a:solidFill>
                  <a:srgbClr val="00B0F0"/>
                </a:solidFill>
                <a:latin typeface="Arial Black" panose="020B0A04020102020204" pitchFamily="34" charset="0"/>
              </a:rPr>
              <a:t>ОПЕРАТИВНА ПРОГРАМА „ОКОЛНА СРЕДА 2014-2020</a:t>
            </a:r>
            <a:r>
              <a:rPr lang="ru-RU" sz="2800" b="1" cap="all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“</a:t>
            </a:r>
            <a:endParaRPr lang="bg-BG" sz="2800" b="1" cap="all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869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2"/>
          <p:cNvSpPr txBox="1">
            <a:spLocks/>
          </p:cNvSpPr>
          <p:nvPr/>
        </p:nvSpPr>
        <p:spPr>
          <a:xfrm>
            <a:off x="457199" y="948906"/>
            <a:ext cx="11439053" cy="56601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8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Допустими бенефициенти по процедурата </a:t>
            </a:r>
            <a:r>
              <a:rPr lang="bg-BG" sz="2800" b="1" dirty="0">
                <a:latin typeface="Calibri"/>
              </a:rPr>
              <a:t>-</a:t>
            </a:r>
            <a:endParaRPr kumimoji="0" lang="en-US" sz="2800" b="1" i="0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800" b="1" i="0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общините</a:t>
            </a:r>
            <a:r>
              <a:rPr kumimoji="0" lang="bg-BG" sz="28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на територията на Република България</a:t>
            </a:r>
            <a:endParaRPr kumimoji="0" lang="en-US" sz="2800" b="1" i="0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bg-BG" sz="2800" b="1" i="0" u="sng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Съгласно чл. 65, ал. 1, т. 1 и т. 3 от Закона за защита при бедствия, кметът на общината организира и ръководи защитата при бедствия на територията на общината и организира, координира и провежда превантивни мерки за недопускането или намаляването на последиците от бедствия.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	Съгласно чл. 10, ал. 2 от Закона за водите, политиката, свързана с дейностите по експлоатация, изграждане, реконструкция и модернизация на </a:t>
            </a:r>
            <a:r>
              <a:rPr kumimoji="0" lang="bg-BG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водностопански</a:t>
            </a: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системи и съоръжения - общинска собственост, се осъществява от кмета на общината.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bg-BG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241541" y="77638"/>
            <a:ext cx="11745248" cy="52322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>
                <a:solidFill>
                  <a:srgbClr val="00B0F0"/>
                </a:solidFill>
                <a:latin typeface="Arial Black" panose="020B0A04020102020204" pitchFamily="34" charset="0"/>
              </a:rPr>
              <a:t>ОПЕРАТИВНА ПРОГРАМА „ОКОЛНА СРЕДА 2014-2020</a:t>
            </a:r>
            <a:r>
              <a:rPr lang="ru-RU" sz="2800" b="1" cap="all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“</a:t>
            </a:r>
            <a:endParaRPr lang="bg-BG" sz="2800" b="1" cap="all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30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07817" y="698395"/>
            <a:ext cx="11715183" cy="605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bg-BG" dirty="0">
                <a:solidFill>
                  <a:prstClr val="black"/>
                </a:solidFill>
                <a:latin typeface="Calibri"/>
              </a:rPr>
              <a:t>	</a:t>
            </a:r>
            <a:r>
              <a:rPr lang="bg-BG" sz="2200" b="1" dirty="0">
                <a:latin typeface="Calibri"/>
              </a:rPr>
              <a:t>Допустими за финансиране по процедурата са следните </a:t>
            </a:r>
            <a:r>
              <a:rPr lang="bg-BG" sz="2200" b="1" dirty="0">
                <a:solidFill>
                  <a:srgbClr val="FFFF00"/>
                </a:solidFill>
                <a:latin typeface="Calibri"/>
              </a:rPr>
              <a:t>дейности</a:t>
            </a:r>
            <a:r>
              <a:rPr lang="bg-BG" sz="2200" b="1" dirty="0">
                <a:latin typeface="Calibri"/>
              </a:rPr>
              <a:t>: </a:t>
            </a:r>
          </a:p>
          <a:p>
            <a:pPr lvl="0"/>
            <a:endParaRPr lang="en-US" sz="2200" dirty="0">
              <a:latin typeface="Calibri"/>
            </a:endParaRPr>
          </a:p>
          <a:p>
            <a:pPr lvl="0" algn="just"/>
            <a:r>
              <a:rPr lang="en-US" sz="2200" dirty="0">
                <a:latin typeface="Calibri"/>
              </a:rPr>
              <a:t>                 </a:t>
            </a:r>
            <a:r>
              <a:rPr lang="bg-BG" sz="2200" dirty="0">
                <a:solidFill>
                  <a:srgbClr val="FFFF00"/>
                </a:solidFill>
                <a:latin typeface="Calibri"/>
              </a:rPr>
              <a:t>Подготовка на проектното предложение </a:t>
            </a:r>
            <a:r>
              <a:rPr lang="bg-BG" sz="2200" dirty="0">
                <a:latin typeface="Calibri"/>
              </a:rPr>
              <a:t>- подготовка на документация за възлагане на обществени поръчки. По процедурата не се допуска финансирането на дейности, свързани с използването на консултантски услуги за попълване на формуляра за кандидатстване и приложенията към него</a:t>
            </a:r>
            <a:r>
              <a:rPr lang="bg-BG" sz="2200" dirty="0" smtClean="0">
                <a:latin typeface="Calibri"/>
              </a:rPr>
              <a:t>.</a:t>
            </a:r>
            <a:endParaRPr lang="bg-BG" sz="2200" dirty="0">
              <a:latin typeface="Calibri"/>
            </a:endParaRPr>
          </a:p>
          <a:p>
            <a:pPr lvl="0" algn="just"/>
            <a:r>
              <a:rPr lang="en-US" sz="2200" dirty="0">
                <a:latin typeface="Calibri"/>
              </a:rPr>
              <a:t>                 </a:t>
            </a:r>
            <a:r>
              <a:rPr lang="bg-BG" sz="2200" dirty="0" smtClean="0">
                <a:solidFill>
                  <a:srgbClr val="FFFF00"/>
                </a:solidFill>
                <a:latin typeface="Calibri"/>
              </a:rPr>
              <a:t>Подготовка</a:t>
            </a:r>
            <a:r>
              <a:rPr lang="bg-BG" sz="2200" dirty="0">
                <a:solidFill>
                  <a:srgbClr val="FFFF00"/>
                </a:solidFill>
                <a:latin typeface="Calibri"/>
              </a:rPr>
              <a:t>, проектиране и изпълнение на дейности, свързани с подобряване на техническото състояние на язовирните стени и съоръжения към тях</a:t>
            </a:r>
            <a:r>
              <a:rPr lang="bg-BG" sz="2200" dirty="0" smtClean="0">
                <a:latin typeface="Calibri"/>
              </a:rPr>
              <a:t>.</a:t>
            </a:r>
          </a:p>
          <a:p>
            <a:pPr algn="just">
              <a:spcBef>
                <a:spcPct val="20000"/>
              </a:spcBef>
            </a:pPr>
            <a:r>
              <a:rPr lang="bg-BG" sz="2200" dirty="0" smtClean="0">
                <a:latin typeface="Calibri"/>
              </a:rPr>
              <a:t>	   </a:t>
            </a:r>
            <a:r>
              <a:rPr lang="bg-BG" sz="2200" dirty="0" smtClean="0">
                <a:solidFill>
                  <a:srgbClr val="FFFF00"/>
                </a:solidFill>
                <a:latin typeface="Calibri"/>
              </a:rPr>
              <a:t>Подготовка </a:t>
            </a:r>
            <a:r>
              <a:rPr lang="bg-BG" sz="2200" dirty="0">
                <a:solidFill>
                  <a:srgbClr val="FFFF00"/>
                </a:solidFill>
                <a:latin typeface="Calibri"/>
              </a:rPr>
              <a:t>и изпълнение на дейности за повишаване подготвеността за реакция на населението в случай на наводнения </a:t>
            </a:r>
            <a:r>
              <a:rPr lang="bg-BG" sz="2200" dirty="0">
                <a:latin typeface="Calibri"/>
              </a:rPr>
              <a:t>- изграждане на </a:t>
            </a:r>
            <a:r>
              <a:rPr lang="bg-BG" sz="2200" dirty="0" err="1">
                <a:latin typeface="Calibri"/>
              </a:rPr>
              <a:t>радиокомуникационна</a:t>
            </a:r>
            <a:r>
              <a:rPr lang="bg-BG" sz="2200" dirty="0">
                <a:latin typeface="Calibri"/>
              </a:rPr>
              <a:t> система и/или </a:t>
            </a:r>
            <a:r>
              <a:rPr lang="bg-BG" sz="2200" dirty="0" err="1">
                <a:latin typeface="Calibri"/>
              </a:rPr>
              <a:t>сиренна</a:t>
            </a:r>
            <a:r>
              <a:rPr lang="bg-BG" sz="2200" dirty="0">
                <a:latin typeface="Calibri"/>
              </a:rPr>
              <a:t> система за ранно предупреждение </a:t>
            </a:r>
            <a:r>
              <a:rPr lang="bg-BG" sz="2200" dirty="0" smtClean="0">
                <a:latin typeface="Calibri"/>
              </a:rPr>
              <a:t>и</a:t>
            </a:r>
            <a:r>
              <a:rPr lang="en-US" sz="2200" dirty="0" smtClean="0">
                <a:latin typeface="Calibri"/>
              </a:rPr>
              <a:t> </a:t>
            </a:r>
            <a:r>
              <a:rPr lang="bg-BG" sz="2200" dirty="0" smtClean="0">
                <a:latin typeface="Calibri"/>
              </a:rPr>
              <a:t>оповестяване </a:t>
            </a:r>
            <a:r>
              <a:rPr lang="bg-BG" sz="2200" dirty="0">
                <a:latin typeface="Calibri"/>
              </a:rPr>
              <a:t>на населението при бедствия, която ще се задейства при риск от наводнения, поставяне/възстановяване на автоматични </a:t>
            </a:r>
            <a:r>
              <a:rPr lang="bg-BG" sz="2200" dirty="0" err="1">
                <a:latin typeface="Calibri"/>
              </a:rPr>
              <a:t>нивомерни</a:t>
            </a:r>
            <a:r>
              <a:rPr lang="bg-BG" sz="2200" dirty="0">
                <a:latin typeface="Calibri"/>
              </a:rPr>
              <a:t> устройства за следене на водните нива </a:t>
            </a:r>
            <a:r>
              <a:rPr lang="bg-BG" sz="2200" dirty="0" smtClean="0">
                <a:latin typeface="Calibri"/>
              </a:rPr>
              <a:t>във</a:t>
            </a:r>
            <a:r>
              <a:rPr lang="en-US" sz="2200" dirty="0" smtClean="0">
                <a:latin typeface="Calibri"/>
              </a:rPr>
              <a:t> </a:t>
            </a:r>
            <a:r>
              <a:rPr lang="bg-BG" sz="2200" dirty="0" smtClean="0">
                <a:latin typeface="Calibri"/>
              </a:rPr>
              <a:t>водохранилището </a:t>
            </a:r>
            <a:r>
              <a:rPr lang="bg-BG" sz="2200" dirty="0">
                <a:latin typeface="Calibri"/>
              </a:rPr>
              <a:t>на язовира с осигуряване на връзка със </a:t>
            </a:r>
            <a:r>
              <a:rPr lang="bg-BG" sz="2200" dirty="0" err="1">
                <a:latin typeface="Calibri"/>
              </a:rPr>
              <a:t>сиренната</a:t>
            </a:r>
            <a:r>
              <a:rPr lang="bg-BG" sz="2200" dirty="0">
                <a:latin typeface="Calibri"/>
              </a:rPr>
              <a:t> система. В рамките на процедурата е допустимо финансирането на система за ранно предупреждение и оповестяване на населението на ниво </a:t>
            </a:r>
            <a:r>
              <a:rPr lang="bg-BG" sz="2200" dirty="0" smtClean="0">
                <a:latin typeface="Calibri"/>
              </a:rPr>
              <a:t>община.</a:t>
            </a:r>
          </a:p>
          <a:p>
            <a:pPr lvl="0" algn="just">
              <a:spcBef>
                <a:spcPct val="20000"/>
              </a:spcBef>
            </a:pPr>
            <a:r>
              <a:rPr lang="bg-BG" sz="2200" dirty="0" smtClean="0">
                <a:latin typeface="Calibri"/>
              </a:rPr>
              <a:t>	  </a:t>
            </a:r>
            <a:r>
              <a:rPr lang="bg-BG" sz="2200" dirty="0" smtClean="0">
                <a:solidFill>
                  <a:srgbClr val="FFFF00"/>
                </a:solidFill>
                <a:latin typeface="Calibri"/>
              </a:rPr>
              <a:t>Организация </a:t>
            </a:r>
            <a:r>
              <a:rPr lang="bg-BG" sz="2200" dirty="0">
                <a:solidFill>
                  <a:srgbClr val="FFFF00"/>
                </a:solidFill>
                <a:latin typeface="Calibri"/>
              </a:rPr>
              <a:t>и управление на </a:t>
            </a:r>
            <a:r>
              <a:rPr lang="bg-BG" sz="2200" dirty="0" smtClean="0">
                <a:solidFill>
                  <a:srgbClr val="FFFF00"/>
                </a:solidFill>
                <a:latin typeface="Calibri"/>
              </a:rPr>
              <a:t>проекта</a:t>
            </a:r>
            <a:r>
              <a:rPr lang="bg-BG" sz="2200" dirty="0">
                <a:latin typeface="Calibri"/>
              </a:rPr>
              <a:t>.</a:t>
            </a:r>
            <a:endParaRPr lang="bg-BG" sz="2200" dirty="0" smtClean="0">
              <a:latin typeface="Calibri"/>
            </a:endParaRPr>
          </a:p>
          <a:p>
            <a:pPr lvl="0" algn="just">
              <a:spcBef>
                <a:spcPct val="20000"/>
              </a:spcBef>
            </a:pPr>
            <a:r>
              <a:rPr lang="bg-BG" sz="2200" dirty="0">
                <a:latin typeface="Calibri"/>
              </a:rPr>
              <a:t>	</a:t>
            </a:r>
            <a:r>
              <a:rPr lang="bg-BG" sz="2200" dirty="0" smtClean="0">
                <a:latin typeface="Calibri"/>
              </a:rPr>
              <a:t>  </a:t>
            </a:r>
            <a:r>
              <a:rPr lang="bg-BG" sz="2200" dirty="0" smtClean="0">
                <a:solidFill>
                  <a:srgbClr val="FFFF00"/>
                </a:solidFill>
                <a:latin typeface="Calibri"/>
              </a:rPr>
              <a:t>Мерки </a:t>
            </a:r>
            <a:r>
              <a:rPr lang="bg-BG" sz="2200" dirty="0">
                <a:solidFill>
                  <a:srgbClr val="FFFF00"/>
                </a:solidFill>
                <a:latin typeface="Calibri"/>
              </a:rPr>
              <a:t>за информация и </a:t>
            </a:r>
            <a:r>
              <a:rPr lang="bg-BG" sz="2200" dirty="0" smtClean="0">
                <a:solidFill>
                  <a:srgbClr val="FFFF00"/>
                </a:solidFill>
                <a:latin typeface="Calibri"/>
              </a:rPr>
              <a:t>комуникация</a:t>
            </a:r>
            <a:r>
              <a:rPr lang="bg-BG" sz="2200" dirty="0">
                <a:latin typeface="Calibri"/>
              </a:rPr>
              <a:t>.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241541" y="77638"/>
            <a:ext cx="11745248" cy="52322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>
                <a:solidFill>
                  <a:srgbClr val="00B0F0"/>
                </a:solidFill>
                <a:latin typeface="Arial Black" panose="020B0A04020102020204" pitchFamily="34" charset="0"/>
              </a:rPr>
              <a:t>ОПЕРАТИВНА ПРОГРАМА „ОКОЛНА СРЕДА 2014-2020</a:t>
            </a:r>
            <a:r>
              <a:rPr lang="ru-RU" sz="2800" b="1" cap="all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“</a:t>
            </a:r>
            <a:endParaRPr lang="bg-BG" sz="2800" b="1" cap="all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08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0770" y="1362974"/>
            <a:ext cx="11895825" cy="5969478"/>
          </a:xfrm>
        </p:spPr>
        <p:txBody>
          <a:bodyPr>
            <a:normAutofit fontScale="77500" lnSpcReduction="20000"/>
          </a:bodyPr>
          <a:lstStyle/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31 август – анализ на състоянието на язовирните стени и съоръженията към тях и предложения за промяна на собствеността на язовирите от общинска в държавна.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5 септември – подготовка на проектни предложения за кандидатстване по ОПОС за ремонт на язовири, за които общините имат проектна готовност.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10 септември – внасяне на мотивирани предложения до общинските съвети за промяна на собствеността на язовирите от общинска в държавна /задължително за язовирите, за които са предоставени средства за ремонт - яз.“Лесура“, яз.“Три кладенци“, яз.“Девене“, яз.“Гарвански геран“, яз.“</a:t>
            </a:r>
            <a:r>
              <a:rPr lang="bg-BG" sz="23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Езерска</a:t>
            </a: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падина“ на „Държавна </a:t>
            </a:r>
            <a:r>
              <a:rPr lang="bg-BG" sz="23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консолидационна</a:t>
            </a: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компания“ ЕАД – София  </a:t>
            </a:r>
            <a:r>
              <a:rPr lang="bg-BG" sz="23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bg-BG" sz="23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bg-BG" sz="23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 495/13.07.2018 г. на Министерски съвет. Внасяне на предложения до общинските съвети за вземане на решения за кандидатстване по ОПОС - </a:t>
            </a:r>
            <a:r>
              <a:rPr lang="bg-BG" sz="2300" dirty="0" smtClean="0">
                <a:solidFill>
                  <a:srgbClr val="FFFF00"/>
                </a:solidFill>
                <a:latin typeface="Calibri"/>
              </a:rPr>
              <a:t>Приоритетна </a:t>
            </a:r>
            <a:r>
              <a:rPr lang="bg-BG" sz="2300" dirty="0">
                <a:solidFill>
                  <a:srgbClr val="FFFF00"/>
                </a:solidFill>
                <a:latin typeface="Calibri"/>
              </a:rPr>
              <a:t>ос 4</a:t>
            </a:r>
            <a:r>
              <a:rPr lang="bg-BG" sz="2300" dirty="0" smtClean="0">
                <a:solidFill>
                  <a:srgbClr val="FFFF00"/>
                </a:solidFill>
                <a:latin typeface="Calibri"/>
              </a:rPr>
              <a:t>, Процедура </a:t>
            </a:r>
            <a:r>
              <a:rPr lang="bg-BG" sz="2300" b="1" dirty="0">
                <a:solidFill>
                  <a:srgbClr val="FFFF00"/>
                </a:solidFill>
                <a:latin typeface="Calibri"/>
              </a:rPr>
              <a:t>BG16M1OP002-4.004 „Мерки за въвеждане на решения за превенция и управление на риска от наводнения“ </a:t>
            </a:r>
            <a:endParaRPr lang="bg-BG" sz="2300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28 септември – провеждане на заседания на общинските съвети за вземане на решения за промяна на собствеността на язовирите.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 октомври – подаване на документи за кандидатстване по ОПОС.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5 октомври – подаване на заявления до министъра на икономиката за промяна на собствеността на язовирите, които са одобрени с решение на общинския съвет.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Изготвяне на аварийни планове за язовирите съгласно чл.138а от ЗВ по реда на чл.35 от ЗЗБ.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Въвеждане на строг контрол по изпълнението на инвестиционните програми на концесионерите и наемателите на язовири и докладване до общинските съвети за предприетите от тях мерки за поддържане на язовирите в изправно техническо и експлоатационно състояние.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Изпълнение на предписанията от собствениците на язовири, дадени от Междуведомствената комисия, осъществяваща ежегодни проверки.</a:t>
            </a:r>
          </a:p>
          <a:p>
            <a:pPr marL="514350" lvl="0" indent="-228600" algn="just" fontAlgn="ctr">
              <a:lnSpc>
                <a:spcPct val="104000"/>
              </a:lnSpc>
              <a:spcAft>
                <a:spcPts val="0"/>
              </a:spcAft>
              <a:buClr>
                <a:prstClr val="white"/>
              </a:buClr>
              <a:buAutoNum type="arabicPeriod"/>
            </a:pP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Планиране на средства в общинските бюджети за изпълнение на задълженията на кметовете по ЗВ и ЗЗБ.</a:t>
            </a:r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120770" y="69011"/>
            <a:ext cx="11895825" cy="646331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600" b="1" dirty="0" smtClean="0">
                <a:solidFill>
                  <a:srgbClr val="00B0F0"/>
                </a:solidFill>
              </a:rPr>
              <a:t>ПРЕПОРЪКИ КЪМ ОБЩИНИТЕ</a:t>
            </a:r>
            <a:endParaRPr lang="bg-BG" sz="3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0539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и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ектори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и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931</TotalTime>
  <Words>3309</Words>
  <Application>Microsoft Office PowerPoint</Application>
  <PresentationFormat>По избор</PresentationFormat>
  <Paragraphs>612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6" baseType="lpstr">
      <vt:lpstr>Сектори</vt:lpstr>
      <vt:lpstr>СТОПАНИСВАНЕ И УПРАВЛЕНИЕ НА ЯЗОВИРИТЕ  В ОБЛАСТ ВРАЦА</vt:lpstr>
      <vt:lpstr>  община борован </vt:lpstr>
      <vt:lpstr>ОБЩИНА БЯЛА СЛАТИНА</vt:lpstr>
      <vt:lpstr>Презентация на PowerPoint</vt:lpstr>
      <vt:lpstr>Презентация на PowerPoint</vt:lpstr>
      <vt:lpstr>Презентация на PowerPoint</vt:lpstr>
      <vt:lpstr>  На територията на област Враца се намират още 6 бр. язовири, които се стопанисват от „Напоителни системи“ ЕАД, клон Мизия, както и 5 бр., които се стопанисват от частни лица и сдружения. Всички тези язовири се намират в добро техническо и експлоатационно състояние.</vt:lpstr>
      <vt:lpstr>                    </vt:lpstr>
      <vt:lpstr>Изменения в закона за водите,  регламентиращи стопанисването и управлението на язовирните стени и съоръженията към тях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Стопанисване и управление на язовирите в област враца</dc:title>
  <dc:creator>ggeorgieva</dc:creator>
  <cp:lastModifiedBy>Malina Nikolova</cp:lastModifiedBy>
  <cp:revision>206</cp:revision>
  <cp:lastPrinted>2018-08-09T10:41:43Z</cp:lastPrinted>
  <dcterms:created xsi:type="dcterms:W3CDTF">2018-08-09T09:17:46Z</dcterms:created>
  <dcterms:modified xsi:type="dcterms:W3CDTF">2018-08-13T05:41:36Z</dcterms:modified>
</cp:coreProperties>
</file>