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5" autoAdjust="0"/>
    <p:restoredTop sz="94643" autoAdjust="0"/>
  </p:normalViewPr>
  <p:slideViewPr>
    <p:cSldViewPr>
      <p:cViewPr>
        <p:scale>
          <a:sx n="52" d="100"/>
          <a:sy n="52" d="100"/>
        </p:scale>
        <p:origin x="-990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51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81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 dirty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60058-F066-4FB1-98AC-02139DE9BD98}" type="datetimeFigureOut">
              <a:rPr lang="bg-BG" smtClean="0"/>
              <a:t>22.4.2015 г.</a:t>
            </a:fld>
            <a:endParaRPr lang="bg-BG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07807-C0FB-420E-A150-37DA6D5AE148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2380260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авоъгъл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авоъгъл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авоъгъл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авоъгъл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одзаглавие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g-BG" smtClean="0"/>
              <a:t>Щракнете за редакция стил подзагл. обр.</a:t>
            </a:r>
            <a:endParaRPr kumimoji="0" lang="en-US"/>
          </a:p>
        </p:txBody>
      </p:sp>
      <p:sp>
        <p:nvSpPr>
          <p:cNvPr id="28" name="Контейнер за 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A2259-660D-4CFD-9B77-8AA2A446ECDD}" type="datetimeFigureOut">
              <a:rPr lang="bg-BG" smtClean="0"/>
              <a:t>22.4.2015 г.</a:t>
            </a:fld>
            <a:endParaRPr lang="bg-BG" dirty="0"/>
          </a:p>
        </p:txBody>
      </p:sp>
      <p:sp>
        <p:nvSpPr>
          <p:cNvPr id="17" name="Контейнер за долния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7" name="Право съединение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авоъгъл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Контейнер за номер на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F58CA8A-CABC-4FBD-96E6-1B1FB5770E26}" type="slidenum">
              <a:rPr lang="bg-BG" smtClean="0"/>
              <a:t>‹#›</a:t>
            </a:fld>
            <a:endParaRPr lang="bg-BG" dirty="0"/>
          </a:p>
        </p:txBody>
      </p:sp>
      <p:sp>
        <p:nvSpPr>
          <p:cNvPr id="8" name="Заглавие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A2259-660D-4CFD-9B77-8AA2A446ECDD}" type="datetimeFigureOut">
              <a:rPr lang="bg-BG" smtClean="0"/>
              <a:t>22.4.2015 г.</a:t>
            </a:fld>
            <a:endParaRPr 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8CA8A-CABC-4FBD-96E6-1B1FB5770E26}" type="slidenum">
              <a:rPr lang="bg-BG" smtClean="0"/>
              <a:t>‹#›</a:t>
            </a:fld>
            <a:endParaRPr lang="bg-BG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но заглавие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авоъгъл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авоъгъл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авоъгъл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авоъгъл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авоъгъл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авоъгъл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аво съединение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F58CA8A-CABC-4FBD-96E6-1B1FB5770E26}" type="slidenum">
              <a:rPr lang="bg-BG" smtClean="0"/>
              <a:t>‹#›</a:t>
            </a:fld>
            <a:endParaRPr lang="bg-BG" dirty="0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A2259-660D-4CFD-9B77-8AA2A446ECDD}" type="datetimeFigureOut">
              <a:rPr lang="bg-BG" smtClean="0"/>
              <a:t>22.4.2015 г.</a:t>
            </a:fld>
            <a:endParaRPr 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A2259-660D-4CFD-9B77-8AA2A446ECDD}" type="datetimeFigureOut">
              <a:rPr lang="bg-BG" smtClean="0"/>
              <a:t>22.4.2015 г.</a:t>
            </a:fld>
            <a:endParaRPr 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F58CA8A-CABC-4FBD-96E6-1B1FB5770E26}" type="slidenum">
              <a:rPr lang="bg-BG" smtClean="0"/>
              <a:t>‹#›</a:t>
            </a:fld>
            <a:endParaRPr lang="bg-BG" dirty="0"/>
          </a:p>
        </p:txBody>
      </p:sp>
      <p:sp>
        <p:nvSpPr>
          <p:cNvPr id="8" name="Контейнер за съдържани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авоъгъл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авоъгъл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авоъгъл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авоъгъл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авоъгъл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авоъгъл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13" name="Правоъгъл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Правоъгъл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A2259-660D-4CFD-9B77-8AA2A446ECDD}" type="datetimeFigureOut">
              <a:rPr lang="bg-BG" smtClean="0"/>
              <a:t>22.4.2015 г.</a:t>
            </a:fld>
            <a:endParaRPr lang="bg-BG" dirty="0"/>
          </a:p>
        </p:txBody>
      </p:sp>
      <p:sp>
        <p:nvSpPr>
          <p:cNvPr id="8" name="Право съединение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F58CA8A-CABC-4FBD-96E6-1B1FB5770E26}" type="slidenum">
              <a:rPr lang="bg-BG" smtClean="0"/>
              <a:t>‹#›</a:t>
            </a:fld>
            <a:endParaRPr lang="bg-BG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42A2259-660D-4CFD-9B77-8AA2A446ECDD}" type="datetimeFigureOut">
              <a:rPr lang="bg-BG" smtClean="0"/>
              <a:t>22.4.2015 г.</a:t>
            </a:fld>
            <a:endParaRPr 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8CA8A-CABC-4FBD-96E6-1B1FB5770E26}" type="slidenum">
              <a:rPr lang="bg-BG" smtClean="0"/>
              <a:t>‹#›</a:t>
            </a:fld>
            <a:endParaRPr lang="bg-BG" dirty="0"/>
          </a:p>
        </p:txBody>
      </p:sp>
      <p:sp>
        <p:nvSpPr>
          <p:cNvPr id="8" name="Право съединение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Контейнер за съдържани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2" name="Контейнер за съдържани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аво съединение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авоъгъл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авоъгъл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Правоъгъл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Правоъгъл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авоъгъл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авоъгъл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A2259-660D-4CFD-9B77-8AA2A446ECDD}" type="datetimeFigureOut">
              <a:rPr lang="bg-BG" smtClean="0"/>
              <a:t>22.4.2015 г.</a:t>
            </a:fld>
            <a:endParaRPr lang="bg-BG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15" name="Право съединение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авоъгъл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Контейнер за съдържани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26" name="Контейнер за съдържани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F58CA8A-CABC-4FBD-96E6-1B1FB5770E26}" type="slidenum">
              <a:rPr lang="bg-BG" smtClean="0"/>
              <a:t>‹#›</a:t>
            </a:fld>
            <a:endParaRPr lang="bg-BG" dirty="0"/>
          </a:p>
        </p:txBody>
      </p:sp>
      <p:sp>
        <p:nvSpPr>
          <p:cNvPr id="23" name="Заглавие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A2259-660D-4CFD-9B77-8AA2A446ECDD}" type="datetimeFigureOut">
              <a:rPr lang="bg-BG" smtClean="0"/>
              <a:t>22.4.2015 г.</a:t>
            </a:fld>
            <a:endParaRPr lang="bg-BG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F58CA8A-CABC-4FBD-96E6-1B1FB5770E26}" type="slidenum">
              <a:rPr lang="bg-BG" smtClean="0"/>
              <a:t>‹#›</a:t>
            </a:fld>
            <a:endParaRPr lang="bg-BG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авоъгъл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авоъгъл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авоъгъл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авоъгъл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Правоъгъл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Правоъгъл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A2259-660D-4CFD-9B77-8AA2A446ECDD}" type="datetimeFigureOut">
              <a:rPr lang="bg-BG" smtClean="0"/>
              <a:t>22.4.2015 г.</a:t>
            </a:fld>
            <a:endParaRPr 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58CA8A-CABC-4FBD-96E6-1B1FB5770E26}" type="slidenum">
              <a:rPr lang="bg-BG" smtClean="0"/>
              <a:t>‹#›</a:t>
            </a:fld>
            <a:endParaRPr lang="bg-BG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авоъгъл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авоъгъл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авоъгъл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авоъгъл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авоъгъл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авоъгъл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8" name="Правоъгъл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Контейнер за съдържани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F58CA8A-CABC-4FBD-96E6-1B1FB5770E26}" type="slidenum">
              <a:rPr lang="bg-BG" smtClean="0"/>
              <a:t>‹#›</a:t>
            </a:fld>
            <a:endParaRPr lang="bg-BG" dirty="0"/>
          </a:p>
        </p:txBody>
      </p:sp>
      <p:sp>
        <p:nvSpPr>
          <p:cNvPr id="21" name="Правоъгъл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A2259-660D-4CFD-9B77-8AA2A446ECDD}" type="datetimeFigureOut">
              <a:rPr lang="bg-BG" smtClean="0"/>
              <a:t>22.4.2015 г.</a:t>
            </a:fld>
            <a:endParaRPr 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bg-BG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аво съединение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авоъгъл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авоъгъл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авоъгъл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авоъгъл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авоъгъл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авоъгъл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авоъгъл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F58CA8A-CABC-4FBD-96E6-1B1FB5770E26}" type="slidenum">
              <a:rPr lang="bg-BG" smtClean="0"/>
              <a:t>‹#›</a:t>
            </a:fld>
            <a:endParaRPr lang="bg-BG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bg-BG" dirty="0" smtClean="0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22" name="Правоъгъл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42A2259-660D-4CFD-9B77-8AA2A446ECDD}" type="datetimeFigureOut">
              <a:rPr lang="bg-BG" smtClean="0"/>
              <a:t>22.4.2015 г.</a:t>
            </a:fld>
            <a:endParaRPr 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bg-BG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авоъгъл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авоъгъл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авоъгъл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авоъгъл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авоъгъл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Контейнер за 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42A2259-660D-4CFD-9B77-8AA2A446ECDD}" type="datetimeFigureOut">
              <a:rPr lang="bg-BG" smtClean="0"/>
              <a:t>22.4.2015 г.</a:t>
            </a:fld>
            <a:endParaRPr 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bg-BG" dirty="0"/>
          </a:p>
        </p:txBody>
      </p:sp>
      <p:sp>
        <p:nvSpPr>
          <p:cNvPr id="8" name="Правоъгъл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аво съединение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Контейнер за номер на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F58CA8A-CABC-4FBD-96E6-1B1FB5770E26}" type="slidenum">
              <a:rPr lang="bg-BG" smtClean="0"/>
              <a:t>‹#›</a:t>
            </a:fld>
            <a:endParaRPr lang="bg-BG" dirty="0"/>
          </a:p>
        </p:txBody>
      </p:sp>
      <p:sp>
        <p:nvSpPr>
          <p:cNvPr id="22" name="Контейнер за заглавие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13" name="Текстов контейне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Проект „Дейности по устойчиво управление на резерват „Врачански карст” – </a:t>
            </a:r>
            <a:r>
              <a:rPr lang="bg-BG" dirty="0" smtClean="0"/>
              <a:t>изключителна</a:t>
            </a:r>
            <a:r>
              <a:rPr lang="ru-RU" dirty="0" smtClean="0"/>
              <a:t> държавна собственост, попадащ в териториалния обхват на РИОСВ гр. Враца” </a:t>
            </a:r>
          </a:p>
          <a:p>
            <a:endParaRPr lang="bg-BG" dirty="0"/>
          </a:p>
        </p:txBody>
      </p:sp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РЕГИОНАЛНА ИНСПЕКЦИЯ ПО ОКОЛНАТА СРЕДА И ВОДИТЕ - ВРАЦА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51362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Картина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3865361" cy="1008111"/>
          </a:xfrm>
          <a:prstGeom prst="rect">
            <a:avLst/>
          </a:prstGeom>
        </p:spPr>
      </p:pic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Проектът се финансира от Европейския фонд за регионално развитие и от държавния бюджет на Република България чрез Оперативна програма “Околна среда 2007 – 2013</a:t>
            </a:r>
          </a:p>
          <a:p>
            <a:r>
              <a:rPr lang="ru-RU" dirty="0" smtClean="0"/>
              <a:t>Сума на предоставената безвъзмездна финансова помощ: 352 900.00лв.</a:t>
            </a:r>
          </a:p>
          <a:p>
            <a:r>
              <a:rPr lang="ru-RU" dirty="0" smtClean="0"/>
              <a:t>Европейски фонд за регионално развитие: </a:t>
            </a:r>
            <a:r>
              <a:rPr lang="en-US" dirty="0" smtClean="0"/>
              <a:t>               </a:t>
            </a:r>
            <a:r>
              <a:rPr lang="ru-RU" dirty="0" smtClean="0"/>
              <a:t>299 965.00лв.</a:t>
            </a:r>
          </a:p>
          <a:p>
            <a:r>
              <a:rPr lang="ru-RU" dirty="0" smtClean="0"/>
              <a:t>Национално съфинансиране: 52 935.00лв.</a:t>
            </a:r>
          </a:p>
          <a:p>
            <a:r>
              <a:rPr lang="ru-RU" dirty="0" smtClean="0"/>
              <a:t>Година на приключване на проекта: юли 2015</a:t>
            </a:r>
          </a:p>
          <a:p>
            <a:r>
              <a:rPr lang="ru-RU" dirty="0" smtClean="0"/>
              <a:t>В рамките на проекта се реализират редица дейности, свързани с устойчиво управление на резерватната територия и нейното </a:t>
            </a:r>
            <a:r>
              <a:rPr lang="ru-RU" dirty="0" err="1" smtClean="0"/>
              <a:t>популяризиране</a:t>
            </a:r>
            <a:endParaRPr lang="ru-RU" dirty="0" smtClean="0"/>
          </a:p>
          <a:p>
            <a:endParaRPr lang="bg-BG" dirty="0"/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1"/>
            <a:ext cx="1512168" cy="83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29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987824" y="620688"/>
            <a:ext cx="5867400" cy="1219200"/>
          </a:xfrm>
        </p:spPr>
        <p:txBody>
          <a:bodyPr/>
          <a:lstStyle/>
          <a:p>
            <a:r>
              <a:rPr lang="bg-BG" dirty="0" smtClean="0"/>
              <a:t>Реализирани дейности:</a:t>
            </a:r>
            <a:endParaRPr lang="bg-BG" dirty="0"/>
          </a:p>
        </p:txBody>
      </p:sp>
      <p:pic>
        <p:nvPicPr>
          <p:cNvPr id="7" name="Контейнер за картина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2" r="11362"/>
          <a:stretch>
            <a:fillRect/>
          </a:stretch>
        </p:blipFill>
        <p:spPr>
          <a:xfrm>
            <a:off x="2987824" y="2060848"/>
            <a:ext cx="5867400" cy="4267200"/>
          </a:xfrm>
        </p:spPr>
      </p:pic>
      <p:sp>
        <p:nvSpPr>
          <p:cNvPr id="3" name="Контейнер за съдържание 2"/>
          <p:cNvSpPr>
            <a:spLocks noGrp="1"/>
          </p:cNvSpPr>
          <p:nvPr>
            <p:ph type="body" sz="half" idx="2"/>
          </p:nvPr>
        </p:nvSpPr>
        <p:spPr/>
        <p:txBody>
          <a:bodyPr wrap="square">
            <a:normAutofit lnSpcReduction="10000"/>
          </a:bodyPr>
          <a:lstStyle/>
          <a:p>
            <a:r>
              <a:rPr lang="ru-RU" dirty="0" smtClean="0"/>
              <a:t>Маркирани са границите на резерват „Врачански карст“ </a:t>
            </a:r>
          </a:p>
          <a:p>
            <a:r>
              <a:rPr lang="ru-RU" dirty="0" smtClean="0"/>
              <a:t>Издаден е албум на резервата </a:t>
            </a:r>
          </a:p>
          <a:p>
            <a:r>
              <a:rPr lang="ru-RU" dirty="0" smtClean="0"/>
              <a:t>През 2013 с хепънинг е отбелязана 30 годишнината от обявяването на резервата </a:t>
            </a:r>
          </a:p>
          <a:p>
            <a:r>
              <a:rPr lang="ru-RU" dirty="0" smtClean="0"/>
              <a:t>Изработени и раздадени са тениски, шапки, химикалки и ключодържатели с логото на резервата</a:t>
            </a:r>
          </a:p>
          <a:p>
            <a:r>
              <a:rPr lang="ru-RU" dirty="0" smtClean="0"/>
              <a:t>Проведени са пленери</a:t>
            </a:r>
            <a:r>
              <a:rPr lang="en-US" dirty="0" smtClean="0"/>
              <a:t>, </a:t>
            </a:r>
            <a:r>
              <a:rPr lang="bg-BG" dirty="0" smtClean="0"/>
              <a:t>ф</a:t>
            </a:r>
            <a:r>
              <a:rPr lang="ru-RU" dirty="0" smtClean="0"/>
              <a:t>отолов и наблюдение </a:t>
            </a:r>
            <a:r>
              <a:rPr lang="ru-RU" dirty="0"/>
              <a:t>на птици в резервата</a:t>
            </a:r>
          </a:p>
          <a:p>
            <a:endParaRPr lang="ru-RU" dirty="0" smtClean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49969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987824" y="620688"/>
            <a:ext cx="5867400" cy="1219200"/>
          </a:xfrm>
        </p:spPr>
        <p:txBody>
          <a:bodyPr/>
          <a:lstStyle/>
          <a:p>
            <a:r>
              <a:rPr lang="bg-BG" dirty="0" smtClean="0"/>
              <a:t>Реализирани дейности:</a:t>
            </a:r>
            <a:endParaRPr lang="bg-BG" dirty="0"/>
          </a:p>
        </p:txBody>
      </p:sp>
      <p:pic>
        <p:nvPicPr>
          <p:cNvPr id="9" name="Контейнер за картина 8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4" r="11364"/>
          <a:stretch>
            <a:fillRect/>
          </a:stretch>
        </p:blipFill>
        <p:spPr>
          <a:xfrm>
            <a:off x="2987824" y="1988840"/>
            <a:ext cx="5867400" cy="4267200"/>
          </a:xfrm>
        </p:spPr>
      </p:pic>
      <p:sp>
        <p:nvSpPr>
          <p:cNvPr id="3" name="Контейнер за съдържание 2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3825663"/>
          </a:xfrm>
        </p:spPr>
        <p:txBody>
          <a:bodyPr>
            <a:spAutoFit/>
          </a:bodyPr>
          <a:lstStyle/>
          <a:p>
            <a:r>
              <a:rPr lang="ru-RU" dirty="0" smtClean="0"/>
              <a:t>Посещения на водопад  и преминаване по опознавателен маршрут </a:t>
            </a:r>
          </a:p>
          <a:p>
            <a:r>
              <a:rPr lang="ru-RU" dirty="0" smtClean="0"/>
              <a:t>Проведени са конкурси за най-чисто населено място граничещо с резервата и за най-добра </a:t>
            </a:r>
            <a:r>
              <a:rPr lang="ru-RU" dirty="0"/>
              <a:t>снимка от резервата и фотографски изложби</a:t>
            </a:r>
          </a:p>
          <a:p>
            <a:endParaRPr lang="ru-RU" dirty="0" smtClean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22764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987824" y="620688"/>
            <a:ext cx="5867400" cy="1219200"/>
          </a:xfrm>
        </p:spPr>
        <p:txBody>
          <a:bodyPr/>
          <a:lstStyle/>
          <a:p>
            <a:r>
              <a:rPr lang="ru-RU" dirty="0" smtClean="0"/>
              <a:t>В момента се работи по:</a:t>
            </a:r>
            <a:endParaRPr lang="bg-BG" dirty="0"/>
          </a:p>
        </p:txBody>
      </p:sp>
      <p:pic>
        <p:nvPicPr>
          <p:cNvPr id="6" name="Контейнер за картина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7" b="22727"/>
          <a:stretch>
            <a:fillRect/>
          </a:stretch>
        </p:blipFill>
        <p:spPr>
          <a:xfrm>
            <a:off x="2987824" y="2060848"/>
            <a:ext cx="5867400" cy="4267200"/>
          </a:xfrm>
        </p:spPr>
      </p:pic>
      <p:sp>
        <p:nvSpPr>
          <p:cNvPr id="3" name="Контейнер за съдържание 2"/>
          <p:cNvSpPr>
            <a:spLocks noGrp="1"/>
          </p:cNvSpPr>
          <p:nvPr>
            <p:ph type="body" sz="half" idx="2"/>
          </p:nvPr>
        </p:nvSpPr>
        <p:spPr>
          <a:xfrm>
            <a:off x="381000" y="908720"/>
            <a:ext cx="2318792" cy="5339680"/>
          </a:xfrm>
        </p:spPr>
        <p:txBody>
          <a:bodyPr>
            <a:noAutofit/>
          </a:bodyPr>
          <a:lstStyle/>
          <a:p>
            <a:r>
              <a:rPr lang="ru-RU" sz="1250" dirty="0" smtClean="0"/>
              <a:t>Ремонт на маршрут „Воеводин дол-Скакля“</a:t>
            </a:r>
          </a:p>
          <a:p>
            <a:r>
              <a:rPr lang="ru-RU" sz="1250" dirty="0" smtClean="0"/>
              <a:t>Обозначаване подходите с табели, изработка и поставяне на информационни табла, изграждане на кътове за отдих и подновяване на маркировката по маршрути „Бистрец-Леденика" с изходен пункт" кв.Бистрец, маршрут „Ботев път" с </a:t>
            </a:r>
            <a:r>
              <a:rPr lang="bg-BG" sz="1250" dirty="0" smtClean="0"/>
              <a:t>изходен</a:t>
            </a:r>
            <a:r>
              <a:rPr lang="ru-RU" sz="1250" dirty="0" smtClean="0"/>
              <a:t> пункт местността „</a:t>
            </a:r>
            <a:r>
              <a:rPr lang="bg-BG" sz="1250" dirty="0" smtClean="0"/>
              <a:t>Кръстиля</a:t>
            </a:r>
            <a:r>
              <a:rPr lang="ru-RU" sz="1250" dirty="0" smtClean="0"/>
              <a:t>" и маршрут „Кривите" с изходен пункт  кв. „Медковец"</a:t>
            </a:r>
          </a:p>
          <a:p>
            <a:r>
              <a:rPr lang="ru-RU" sz="1250" dirty="0" smtClean="0"/>
              <a:t>Оборудване на посетителски център</a:t>
            </a:r>
          </a:p>
          <a:p>
            <a:r>
              <a:rPr lang="ru-RU" sz="1250" dirty="0"/>
              <a:t>П</a:t>
            </a:r>
            <a:r>
              <a:rPr lang="ru-RU" sz="1250" dirty="0" smtClean="0"/>
              <a:t>оставяне на интерактивна информационна табела </a:t>
            </a:r>
          </a:p>
          <a:p>
            <a:r>
              <a:rPr lang="ru-RU" sz="1250" dirty="0" smtClean="0"/>
              <a:t>Информационно образователен филм за резерват „Врачански карст“ и </a:t>
            </a:r>
            <a:r>
              <a:rPr lang="bg-BG" sz="1250" dirty="0" smtClean="0"/>
              <a:t>рекламен</a:t>
            </a:r>
            <a:r>
              <a:rPr lang="ru-RU" sz="1250" dirty="0" smtClean="0"/>
              <a:t> видеоклип</a:t>
            </a:r>
            <a:endParaRPr lang="bg-BG" sz="1250" dirty="0"/>
          </a:p>
        </p:txBody>
      </p:sp>
    </p:spTree>
    <p:extLst>
      <p:ext uri="{BB962C8B-B14F-4D97-AF65-F5344CB8AC3E}">
        <p14:creationId xmlns:p14="http://schemas.microsoft.com/office/powerpoint/2010/main" val="38373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РИОСВ – Враца</a:t>
            </a:r>
            <a:br>
              <a:rPr lang="bg-BG" dirty="0" smtClean="0"/>
            </a:br>
            <a:r>
              <a:rPr lang="en-US" dirty="0" smtClean="0"/>
              <a:t>riosv.vracakarst.com</a:t>
            </a:r>
            <a:endParaRPr lang="bg-BG" dirty="0"/>
          </a:p>
        </p:txBody>
      </p:sp>
      <p:pic>
        <p:nvPicPr>
          <p:cNvPr id="7" name="Контейнер за картина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7" r="11367"/>
          <a:stretch>
            <a:fillRect/>
          </a:stretch>
        </p:blipFill>
        <p:spPr>
          <a:xfrm>
            <a:off x="2987824" y="620688"/>
            <a:ext cx="5867400" cy="4267200"/>
          </a:xfr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Враца е единствения град в България, който граничи непосредствено с резерват. </a:t>
            </a:r>
          </a:p>
          <a:p>
            <a:r>
              <a:rPr lang="ru-RU" dirty="0" smtClean="0"/>
              <a:t>С реализирането на проекта ще се популяризира една от ценностите на града и региона - резерват „Врачански карст“, съхраняващ характерен ландшафт и голямо биологично разнообразие.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62874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раждански">
  <a:themeElements>
    <a:clrScheme name="Граждански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Граждански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раждански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207</TotalTime>
  <Words>334</Words>
  <Application>Microsoft Office PowerPoint</Application>
  <PresentationFormat>On-screen Show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Граждански</vt:lpstr>
      <vt:lpstr>РЕГИОНАЛНА ИНСПЕКЦИЯ ПО ОКОЛНАТА СРЕДА И ВОДИТЕ - ВРАЦА</vt:lpstr>
      <vt:lpstr>PowerPoint Presentation</vt:lpstr>
      <vt:lpstr>Реализирани дейности:</vt:lpstr>
      <vt:lpstr>Реализирани дейности:</vt:lpstr>
      <vt:lpstr>В момента се работи по:</vt:lpstr>
      <vt:lpstr>РИОСВ – Враца riosv.vracakarst.com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РЕГИОНАЛНА ИНСПЕКЦИЯ ПО ОКОЛНАТА СРЕДА И ВОДИТЕ - ВРАЦА</dc:title>
  <dc:creator>user</dc:creator>
  <cp:lastModifiedBy>Valy Krasteva</cp:lastModifiedBy>
  <cp:revision>17</cp:revision>
  <dcterms:created xsi:type="dcterms:W3CDTF">2015-04-08T14:06:25Z</dcterms:created>
  <dcterms:modified xsi:type="dcterms:W3CDTF">2015-04-22T11:00:50Z</dcterms:modified>
</cp:coreProperties>
</file>