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044" y="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8627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498475" y="1311275"/>
            <a:ext cx="10429875" cy="5908675"/>
            <a:chOff x="-313" y="824"/>
            <a:chExt cx="6570" cy="3722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" name="Rectangle 13"/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6" name="Rectangle 14"/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" name="Rectangle 15"/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" name="Rectangle 16"/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9" name="Rectangle 17"/>
            <p:cNvSpPr>
              <a:spLocks noChangeArrowheads="1"/>
            </p:cNvSpPr>
            <p:nvPr userDrawn="1"/>
          </p:nvSpPr>
          <p:spPr bwMode="hidden">
            <a:xfrm rot="18603245" flipV="1">
              <a:off x="4054" y="3503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0" name="Rectangle 18"/>
            <p:cNvSpPr>
              <a:spLocks noChangeArrowheads="1"/>
            </p:cNvSpPr>
            <p:nvPr userDrawn="1"/>
          </p:nvSpPr>
          <p:spPr bwMode="hidden">
            <a:xfrm rot="39991575" flipH="1" flipV="1">
              <a:off x="5375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" name="Rectangle 19"/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2" name="Rectangle 20"/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3" name="Rectangle 21"/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4" name="Rectangle 22"/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5" name="Rectangle 23"/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6" name="Rectangle 24"/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7" name="Rectangle 25"/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8" name="Rectangle 26"/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9" name="Rectangle 27"/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0" name="Rectangle 28"/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1" name="Rectangle 29"/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2" name="Rectangle 30"/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3" name="Rectangle 31"/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" name="Rectangle 32"/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5" name="Rectangle 33"/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6" name="Rectangle 34"/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7" name="Oval 35"/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8" name="Oval 36"/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9" name="Oval 37"/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0" name="Oval 38"/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1" name="Oval 39"/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2" name="Oval 40"/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3" name="Oval 41"/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4" name="Oval 42"/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5" name="Oval 43"/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6" name="Oval 44"/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7" name="Oval 45"/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8" name="Oval 46"/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9" name="Oval 47"/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" name="Oval 48"/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1" name="Oval 49"/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2" name="Oval 50"/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3" name="Oval 51"/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4" name="Oval 52"/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5" name="Oval 53"/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6" name="Oval 54"/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7" name="Oval 55"/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8" name="Oval 56"/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9" name="Oval 57"/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0" name="Oval 58"/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1" name="Oval 59"/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2" name="Oval 60"/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3" name="Oval 61"/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4" name="Oval 62"/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5" name="Oval 63"/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6" name="Oval 64"/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7" name="Oval 65"/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8" name="Oval 66"/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9" name="Oval 67"/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0" name="Oval 68"/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1" name="Oval 69"/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2" name="Oval 70"/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3" name="Oval 71"/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4" name="Oval 72"/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5" name="Oval 73"/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6" name="Oval 74"/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7" name="Oval 75"/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8" name="Oval 76"/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9" name="Oval 77"/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80" name="Oval 78"/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81" name="Oval 79"/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82" name="Oval 80"/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83" name="Oval 81"/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84" name="Oval 82"/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85" name="Oval 83"/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86" name="Oval 84"/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87" name="Oval 85"/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88" name="Oval 86"/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89" name="Oval 87"/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90" name="Oval 88"/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91" name="Oval 89"/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92" name="Oval 90"/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93" name="Oval 91"/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94" name="Oval 92"/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95" name="Oval 93"/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96" name="Oval 94"/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97" name="Oval 95"/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98" name="Oval 96"/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99" name="Oval 97"/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0" name="Oval 98"/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1" name="Oval 99"/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2" name="Oval 100"/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3" name="Oval 101"/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4" name="Oval 102"/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5" name="Oval 103"/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6" name="Oval 104"/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7" name="Oval 105"/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8" name="Oval 106"/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9" name="Oval 107"/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0" name="Oval 108"/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1" name="Oval 109"/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2" name="Oval 110"/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3" name="Oval 111"/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4" name="Oval 112"/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5" name="Oval 113"/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6" name="Oval 114"/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7" name="Oval 115"/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8" name="Oval 116"/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9" name="Oval 117"/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20" name="Oval 118"/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21" name="Oval 119"/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22" name="Oval 120"/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23" name="Oval 121"/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24" name="Oval 122"/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25" name="Oval 123"/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26" name="Oval 124"/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27" name="Oval 125"/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28" name="Oval 126"/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29" name="Oval 127"/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30" name="Oval 128"/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31" name="Oval 129"/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32" name="Oval 130"/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33" name="Oval 131"/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34" name="Oval 132"/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35" name="Oval 133"/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36" name="Oval 134"/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37" name="Oval 135"/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38" name="Oval 136"/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39" name="Oval 137"/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40" name="Oval 138"/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41" name="Oval 139"/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42" name="Oval 140"/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43" name="Oval 141"/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44" name="Oval 142"/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45" name="Oval 143"/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46" name="Oval 144"/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47" name="Oval 145"/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48" name="Oval 146"/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49" name="Oval 147"/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0" name="Oval 148"/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1" name="Oval 149"/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2" name="Oval 150"/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" name="Oval 151"/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" name="Oval 152"/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" name="Oval 153"/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" name="Oval 154"/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7" name="Oval 155"/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8" name="Oval 156"/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9" name="Oval 157"/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60" name="Oval 158"/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61" name="Oval 159"/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62" name="Oval 160"/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63" name="Oval 161"/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64" name="Oval 162"/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65" name="Oval 163"/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66" name="Oval 164"/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67" name="Oval 165"/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68" name="Oval 166"/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69" name="Oval 167"/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0" name="Oval 168"/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1" name="Oval 169"/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2" name="Oval 170"/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3" name="Oval 171"/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4" name="Oval 172"/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5" name="Oval 173"/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6" name="Oval 174"/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7" name="Oval 175"/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8" name="Oval 176"/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9" name="Oval 177"/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0" name="Oval 178"/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1" name="Oval 179"/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2" name="Oval 180"/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3" name="Oval 181"/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4" name="Oval 182"/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5" name="Oval 183"/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6" name="Oval 184"/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7" name="Oval 185"/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8" name="Oval 186"/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9" name="Oval 187"/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90" name="Oval 188"/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91" name="Oval 189"/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92" name="Oval 190"/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93" name="Oval 191"/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94" name="Oval 192"/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95" name="Oval 193"/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96" name="Oval 194"/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97" name="Oval 195"/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98" name="Oval 196"/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99" name="Oval 197"/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00" name="Oval 198"/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01" name="Oval 199"/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02" name="Oval 200"/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03" name="Oval 201"/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04" name="Oval 202"/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05" name="Oval 203"/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06" name="Oval 204"/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07" name="Oval 205"/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08" name="Oval 206"/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09" name="Oval 207"/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0" name="Oval 208"/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1" name="Oval 209"/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2" name="Oval 210"/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3" name="Oval 211"/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4" name="Oval 212"/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5" name="Oval 213"/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6" name="Oval 214"/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7" name="Oval 215"/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8" name="Oval 216"/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9" name="Oval 217"/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507098" name="Rectangle 2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446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bg-BG" noProof="0" smtClean="0"/>
              <a:t>Click to edit Master title style</a:t>
            </a:r>
          </a:p>
        </p:txBody>
      </p:sp>
      <p:sp>
        <p:nvSpPr>
          <p:cNvPr id="507099" name="Rectangle 2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bg-BG" noProof="0" smtClean="0"/>
              <a:t>Click to edit Master subtitle style</a:t>
            </a:r>
          </a:p>
        </p:txBody>
      </p:sp>
      <p:sp>
        <p:nvSpPr>
          <p:cNvPr id="220" name="Rectangle 2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  <p:sp>
        <p:nvSpPr>
          <p:cNvPr id="221" name="Rectangle 22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  <p:sp>
        <p:nvSpPr>
          <p:cNvPr id="222" name="Rectangle 2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8A4E45-4BCD-40F4-86CB-8C35DE4D9B1C}" type="slidenum">
              <a:rPr lang="bg-BG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0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30E474-58E4-4429-B642-4251C2F72C78}" type="slidenum">
              <a:rPr lang="bg-BG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bg-BG">
              <a:solidFill>
                <a:srgbClr val="FFFFFF"/>
              </a:solidFill>
            </a:endParaRPr>
          </a:p>
        </p:txBody>
      </p:sp>
      <p:sp>
        <p:nvSpPr>
          <p:cNvPr id="5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  <p:sp>
        <p:nvSpPr>
          <p:cNvPr id="6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057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89C9D-A91C-4FC1-9089-FEFEB42EFE6F}" type="slidenum">
              <a:rPr lang="bg-BG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bg-BG">
              <a:solidFill>
                <a:srgbClr val="FFFFFF"/>
              </a:solidFill>
            </a:endParaRPr>
          </a:p>
        </p:txBody>
      </p:sp>
      <p:sp>
        <p:nvSpPr>
          <p:cNvPr id="5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  <p:sp>
        <p:nvSpPr>
          <p:cNvPr id="6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64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576B8-E023-4313-97F0-38D7247B1072}" type="slidenum">
              <a:rPr lang="bg-BG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bg-BG">
              <a:solidFill>
                <a:srgbClr val="FFFFFF"/>
              </a:solidFill>
            </a:endParaRPr>
          </a:p>
        </p:txBody>
      </p:sp>
      <p:sp>
        <p:nvSpPr>
          <p:cNvPr id="6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  <p:sp>
        <p:nvSpPr>
          <p:cNvPr id="7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337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395DA4-5924-40C5-9581-373B0B871FA0}" type="slidenum">
              <a:rPr lang="bg-BG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bg-BG">
              <a:solidFill>
                <a:srgbClr val="FFFFFF"/>
              </a:solidFill>
            </a:endParaRPr>
          </a:p>
        </p:txBody>
      </p:sp>
      <p:sp>
        <p:nvSpPr>
          <p:cNvPr id="8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  <p:sp>
        <p:nvSpPr>
          <p:cNvPr id="9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131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A2F8EE-3B9E-4D8F-84D4-2CC5E36C5546}" type="slidenum">
              <a:rPr lang="bg-BG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bg-BG">
              <a:solidFill>
                <a:srgbClr val="FFFFFF"/>
              </a:solidFill>
            </a:endParaRPr>
          </a:p>
        </p:txBody>
      </p:sp>
      <p:sp>
        <p:nvSpPr>
          <p:cNvPr id="4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  <p:sp>
        <p:nvSpPr>
          <p:cNvPr id="5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45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93BFC0-01CD-4E31-8FED-D5D04E4DFE57}" type="slidenum">
              <a:rPr lang="bg-BG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bg-BG">
              <a:solidFill>
                <a:srgbClr val="FFFFFF"/>
              </a:solidFill>
            </a:endParaRPr>
          </a:p>
        </p:txBody>
      </p:sp>
      <p:sp>
        <p:nvSpPr>
          <p:cNvPr id="3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  <p:sp>
        <p:nvSpPr>
          <p:cNvPr id="4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185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241B7A-C73A-4E6A-9F7E-3D0248087961}" type="slidenum">
              <a:rPr lang="bg-BG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bg-BG">
              <a:solidFill>
                <a:srgbClr val="FFFFFF"/>
              </a:solidFill>
            </a:endParaRPr>
          </a:p>
        </p:txBody>
      </p:sp>
      <p:sp>
        <p:nvSpPr>
          <p:cNvPr id="6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  <p:sp>
        <p:nvSpPr>
          <p:cNvPr id="7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879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552F01-04C5-4EF3-A648-A9B00892C96B}" type="slidenum">
              <a:rPr lang="bg-BG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bg-BG">
              <a:solidFill>
                <a:srgbClr val="FFFFFF"/>
              </a:solidFill>
            </a:endParaRPr>
          </a:p>
        </p:txBody>
      </p:sp>
      <p:sp>
        <p:nvSpPr>
          <p:cNvPr id="6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  <p:sp>
        <p:nvSpPr>
          <p:cNvPr id="7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664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717776-1D30-4458-8DF9-B12C2269E1C2}" type="slidenum">
              <a:rPr lang="bg-BG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bg-BG">
              <a:solidFill>
                <a:srgbClr val="FFFFFF"/>
              </a:solidFill>
            </a:endParaRPr>
          </a:p>
        </p:txBody>
      </p:sp>
      <p:sp>
        <p:nvSpPr>
          <p:cNvPr id="5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  <p:sp>
        <p:nvSpPr>
          <p:cNvPr id="6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705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94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94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997E5A-DB5A-4240-BA5A-9C6D3D9A339C}" type="slidenum">
              <a:rPr lang="bg-BG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bg-BG">
              <a:solidFill>
                <a:srgbClr val="FFFFFF"/>
              </a:solidFill>
            </a:endParaRPr>
          </a:p>
        </p:txBody>
      </p:sp>
      <p:sp>
        <p:nvSpPr>
          <p:cNvPr id="5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  <p:sp>
        <p:nvSpPr>
          <p:cNvPr id="6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3578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3350"/>
            <a:ext cx="40386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27429A-D948-488B-819C-C0E2E2E5731F}" type="slidenum">
              <a:rPr lang="bg-BG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bg-BG">
              <a:solidFill>
                <a:srgbClr val="FFFFFF"/>
              </a:solidFill>
            </a:endParaRPr>
          </a:p>
        </p:txBody>
      </p:sp>
      <p:sp>
        <p:nvSpPr>
          <p:cNvPr id="7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  <p:sp>
        <p:nvSpPr>
          <p:cNvPr id="8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3076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43350"/>
            <a:ext cx="40386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43350"/>
            <a:ext cx="40386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F6E4E4-E456-4EB6-9A7D-F4C0A1846730}" type="slidenum">
              <a:rPr lang="bg-BG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bg-BG">
              <a:solidFill>
                <a:srgbClr val="FFFFFF"/>
              </a:solidFill>
            </a:endParaRPr>
          </a:p>
        </p:txBody>
      </p:sp>
      <p:sp>
        <p:nvSpPr>
          <p:cNvPr id="8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  <p:sp>
        <p:nvSpPr>
          <p:cNvPr id="9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303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496888" y="1308100"/>
            <a:ext cx="10429876" cy="5908675"/>
            <a:chOff x="-313" y="824"/>
            <a:chExt cx="6570" cy="3722"/>
          </a:xfrm>
        </p:grpSpPr>
        <p:sp>
          <p:nvSpPr>
            <p:cNvPr id="505859" name="Rectangle 3"/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60" name="Rectangle 4"/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61" name="Rectangle 5"/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62" name="Rectangle 6"/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63" name="Rectangle 7"/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64" name="Rectangle 8"/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65" name="Rectangle 9"/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66" name="Rectangle 10"/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67" name="Rectangle 11"/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68" name="Rectangle 12"/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69" name="Rectangle 13"/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70" name="Rectangle 14"/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71" name="Rectangle 15"/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72" name="Rectangle 16"/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73" name="Rectangle 17"/>
            <p:cNvSpPr>
              <a:spLocks noChangeArrowheads="1"/>
            </p:cNvSpPr>
            <p:nvPr userDrawn="1"/>
          </p:nvSpPr>
          <p:spPr bwMode="hidden">
            <a:xfrm rot="18603245" flipV="1">
              <a:off x="4053" y="3503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74" name="Rectangle 18"/>
            <p:cNvSpPr>
              <a:spLocks noChangeArrowheads="1"/>
            </p:cNvSpPr>
            <p:nvPr userDrawn="1"/>
          </p:nvSpPr>
          <p:spPr bwMode="hidden">
            <a:xfrm rot="39991575" flipH="1" flipV="1">
              <a:off x="5368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75" name="Rectangle 19"/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76" name="Rectangle 20"/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77" name="Rectangle 21"/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78" name="Rectangle 22"/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79" name="Rectangle 23"/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80" name="Rectangle 24"/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81" name="Rectangle 25"/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82" name="Rectangle 26"/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83" name="Rectangle 27"/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84" name="Rectangle 28"/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85" name="Rectangle 29"/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86" name="Rectangle 30"/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87" name="Rectangle 31"/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88" name="Rectangle 32"/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89" name="Rectangle 33"/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90" name="Rectangle 34"/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5891" name="Oval 35"/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892" name="Oval 36"/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893" name="Oval 37"/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894" name="Oval 38"/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895" name="Oval 39"/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896" name="Oval 40"/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897" name="Oval 41"/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898" name="Oval 42"/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899" name="Oval 43"/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00" name="Oval 44"/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01" name="Oval 45"/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02" name="Oval 46"/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03" name="Oval 47"/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04" name="Oval 48"/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05" name="Oval 49"/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06" name="Oval 50"/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07" name="Oval 51"/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08" name="Oval 52"/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09" name="Oval 53"/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10" name="Oval 54"/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11" name="Oval 55"/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12" name="Oval 56"/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13" name="Oval 57"/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14" name="Oval 58"/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15" name="Oval 59"/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16" name="Oval 60"/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17" name="Oval 61"/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18" name="Oval 62"/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19" name="Oval 63"/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20" name="Oval 64"/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21" name="Oval 65"/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22" name="Oval 66"/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23" name="Oval 67"/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24" name="Oval 68"/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25" name="Oval 69"/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26" name="Oval 70"/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27" name="Oval 71"/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28" name="Oval 72"/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29" name="Oval 73"/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30" name="Oval 74"/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31" name="Oval 75"/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32" name="Oval 76"/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33" name="Oval 77"/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34" name="Oval 78"/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35" name="Oval 79"/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36" name="Oval 80"/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37" name="Oval 81"/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38" name="Oval 82"/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39" name="Oval 83"/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40" name="Oval 84"/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41" name="Oval 85"/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42" name="Oval 86"/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43" name="Oval 87"/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44" name="Oval 88"/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45" name="Oval 89"/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46" name="Oval 90"/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47" name="Oval 91"/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48" name="Oval 92"/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49" name="Oval 93"/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50" name="Oval 94"/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51" name="Oval 95"/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52" name="Oval 96"/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53" name="Oval 97"/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54" name="Oval 98"/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55" name="Oval 99"/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56" name="Oval 100"/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57" name="Oval 101"/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58" name="Oval 102"/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59" name="Oval 103"/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60" name="Oval 104"/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61" name="Oval 105"/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62" name="Oval 106"/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63" name="Oval 107"/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64" name="Oval 108"/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65" name="Oval 109"/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66" name="Oval 110"/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67" name="Oval 111"/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68" name="Oval 112"/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69" name="Oval 113"/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70" name="Oval 114"/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71" name="Oval 115"/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72" name="Oval 116"/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73" name="Oval 117"/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74" name="Oval 118"/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75" name="Oval 119"/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76" name="Oval 120"/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77" name="Oval 121"/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78" name="Oval 122"/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79" name="Oval 123"/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80" name="Oval 124"/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81" name="Oval 125"/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82" name="Oval 126"/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83" name="Oval 127"/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84" name="Oval 128"/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85" name="Oval 129"/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86" name="Oval 130"/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87" name="Oval 131"/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88" name="Oval 132"/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89" name="Oval 133"/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90" name="Oval 134"/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91" name="Oval 135"/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92" name="Oval 136"/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93" name="Oval 137"/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94" name="Oval 138"/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95" name="Oval 139"/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96" name="Oval 140"/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97" name="Oval 141"/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98" name="Oval 142"/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5999" name="Oval 143"/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00" name="Oval 144"/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01" name="Oval 145"/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02" name="Oval 146"/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03" name="Oval 147"/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04" name="Oval 148"/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05" name="Oval 149"/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06" name="Oval 150"/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07" name="Oval 151"/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08" name="Oval 152"/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09" name="Oval 153"/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10" name="Oval 154"/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11" name="Oval 155"/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12" name="Oval 156"/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13" name="Oval 157"/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14" name="Oval 158"/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15" name="Oval 159"/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16" name="Oval 160"/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17" name="Oval 161"/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18" name="Oval 162"/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19" name="Oval 163"/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20" name="Oval 164"/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21" name="Oval 165"/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22" name="Oval 166"/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23" name="Oval 167"/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24" name="Oval 168"/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25" name="Oval 169"/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26" name="Oval 170"/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27" name="Oval 171"/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28" name="Oval 172"/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29" name="Oval 173"/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30" name="Oval 174"/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31" name="Oval 175"/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32" name="Oval 176"/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33" name="Oval 177"/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34" name="Oval 178"/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35" name="Oval 179"/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36" name="Oval 180"/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37" name="Oval 181"/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38" name="Oval 182"/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39" name="Oval 183"/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40" name="Oval 184"/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41" name="Oval 185"/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42" name="Oval 186"/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43" name="Oval 187"/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44" name="Oval 188"/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45" name="Oval 189"/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46" name="Oval 190"/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47" name="Oval 191"/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48" name="Oval 192"/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49" name="Oval 193"/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50" name="Oval 194"/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51" name="Oval 195"/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52" name="Oval 196"/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53" name="Oval 197"/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54" name="Oval 198"/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55" name="Oval 199"/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56" name="Oval 200"/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57" name="Oval 201"/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58" name="Oval 202"/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59" name="Oval 203"/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60" name="Oval 204"/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61" name="Oval 205"/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62" name="Oval 206"/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63" name="Oval 207"/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64" name="Oval 208"/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65" name="Oval 209"/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66" name="Oval 210"/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67" name="Oval 211"/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68" name="Oval 212"/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69" name="Oval 213"/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70" name="Oval 214"/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71" name="Oval 215"/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72" name="Oval 216"/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6073" name="Oval 217"/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506074" name="Rectangle 2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A4AA6D8-1323-4130-9E1B-21CD45FF7FEC}" type="slidenum">
              <a:rPr lang="bg-BG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bg-BG">
              <a:solidFill>
                <a:srgbClr val="FFFFFF"/>
              </a:solidFill>
            </a:endParaRPr>
          </a:p>
        </p:txBody>
      </p:sp>
      <p:sp>
        <p:nvSpPr>
          <p:cNvPr id="506075" name="Rectangle 2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bg-BG">
              <a:solidFill>
                <a:srgbClr val="FFFFFF"/>
              </a:solidFill>
            </a:endParaRPr>
          </a:p>
        </p:txBody>
      </p:sp>
      <p:sp>
        <p:nvSpPr>
          <p:cNvPr id="506076" name="Rectangle 2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bg-BG">
              <a:solidFill>
                <a:srgbClr val="FFFFFF"/>
              </a:solidFill>
            </a:endParaRPr>
          </a:p>
        </p:txBody>
      </p:sp>
      <p:sp>
        <p:nvSpPr>
          <p:cNvPr id="506077" name="Rectangle 22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smtClean="0"/>
              <a:t>Click to edit Master text styles</a:t>
            </a:r>
          </a:p>
          <a:p>
            <a:pPr lvl="1"/>
            <a:r>
              <a:rPr lang="bg-BG" smtClean="0"/>
              <a:t>Second level</a:t>
            </a:r>
          </a:p>
          <a:p>
            <a:pPr lvl="2"/>
            <a:r>
              <a:rPr lang="bg-BG" smtClean="0"/>
              <a:t>Third level</a:t>
            </a:r>
          </a:p>
          <a:p>
            <a:pPr lvl="3"/>
            <a:r>
              <a:rPr lang="bg-BG" smtClean="0"/>
              <a:t>Fourth level</a:t>
            </a:r>
          </a:p>
          <a:p>
            <a:pPr lvl="4"/>
            <a:r>
              <a:rPr lang="bg-BG" smtClean="0"/>
              <a:t>Fifth level</a:t>
            </a:r>
          </a:p>
        </p:txBody>
      </p:sp>
      <p:sp>
        <p:nvSpPr>
          <p:cNvPr id="506078" name="Rectangle 2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bg-BG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4326387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5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5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eg"/><Relationship Id="rId5" Type="http://schemas.openxmlformats.org/officeDocument/2006/relationships/image" Target="../media/image6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404813"/>
            <a:ext cx="4044950" cy="2862262"/>
          </a:xfrm>
        </p:spPr>
      </p:pic>
      <p:pic>
        <p:nvPicPr>
          <p:cNvPr id="12291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598863"/>
            <a:ext cx="4332287" cy="306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138" y="3573463"/>
            <a:ext cx="4379912" cy="310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5363" y="328613"/>
            <a:ext cx="4081462" cy="2889250"/>
          </a:xfrm>
        </p:spPr>
      </p:pic>
      <p:sp>
        <p:nvSpPr>
          <p:cNvPr id="13" name="Title 1"/>
          <p:cNvSpPr txBox="1">
            <a:spLocks/>
          </p:cNvSpPr>
          <p:nvPr/>
        </p:nvSpPr>
        <p:spPr bwMode="auto">
          <a:xfrm>
            <a:off x="485775" y="1773238"/>
            <a:ext cx="3529013" cy="120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>
              <a:defRPr/>
            </a:pPr>
            <a:r>
              <a:rPr lang="bg-BG" sz="1600" b="1" dirty="0" smtClean="0">
                <a:solidFill>
                  <a:srgbClr val="FF9900"/>
                </a:solidFill>
              </a:rPr>
              <a:t>ПРОЕКТ ЗА МУЗЕЙ НА ОТКРИТО И ЦЕНТЪР ЗА ЕКСПЕРИМАТАЛНА АРХЕОЛОГИЯ</a:t>
            </a:r>
            <a:endParaRPr lang="en-US" sz="1600" dirty="0">
              <a:solidFill>
                <a:srgbClr val="DFDEF6"/>
              </a:solidFill>
            </a:endParaRPr>
          </a:p>
        </p:txBody>
      </p:sp>
      <p:pic>
        <p:nvPicPr>
          <p:cNvPr id="12295" name="Picture 47" descr="GERBOBSHTNA-zele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6063" y="227013"/>
            <a:ext cx="912812" cy="108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8113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29600" cy="576262"/>
          </a:xfrm>
        </p:spPr>
        <p:txBody>
          <a:bodyPr/>
          <a:lstStyle/>
          <a:p>
            <a:pPr>
              <a:defRPr/>
            </a:pPr>
            <a:r>
              <a:rPr lang="bg-BG" sz="1600" b="1" dirty="0" smtClean="0">
                <a:solidFill>
                  <a:srgbClr val="FF9900"/>
                </a:solidFill>
              </a:rPr>
              <a:t>ПЪРВИЯТ ПО РОДА СИ ФЕСТИВАЛ НА ДРЕВНИ КУЛТУРИ НА ТЕРИТОРИЯТА НА АРХЕОЛОГИЧЕСКИЯ ОБЕКТ ОХОДЕН-ВАЛОГА ПРЕЗ 2014 година</a:t>
            </a:r>
            <a:endParaRPr lang="en-US" sz="1600" dirty="0"/>
          </a:p>
        </p:txBody>
      </p:sp>
      <p:pic>
        <p:nvPicPr>
          <p:cNvPr id="1331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908050"/>
            <a:ext cx="2143125" cy="5715000"/>
          </a:xfrm>
        </p:spPr>
      </p:pic>
      <p:pic>
        <p:nvPicPr>
          <p:cNvPr id="1331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71775" y="915988"/>
            <a:ext cx="4254500" cy="3192462"/>
          </a:xfrm>
        </p:spPr>
      </p:pic>
      <p:pic>
        <p:nvPicPr>
          <p:cNvPr id="1331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4292600"/>
            <a:ext cx="518477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47" descr="GERBOBSHTNA-zele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5400" y="933450"/>
            <a:ext cx="911225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8" descr="12 07 03 - vutr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981075"/>
            <a:ext cx="1728787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2503488"/>
            <a:ext cx="2163762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5146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25" y="596900"/>
            <a:ext cx="4824413" cy="719138"/>
          </a:xfrm>
        </p:spPr>
        <p:txBody>
          <a:bodyPr/>
          <a:lstStyle/>
          <a:p>
            <a:pPr>
              <a:defRPr/>
            </a:pPr>
            <a:r>
              <a:rPr lang="bg-BG" sz="1600" b="1" dirty="0" smtClean="0">
                <a:solidFill>
                  <a:srgbClr val="FF9900"/>
                </a:solidFill>
              </a:rPr>
              <a:t>ПАЛАТКОВИЯТ ЛАГЕР ЗА УЧАСТНИЦИ И ГОСТИ</a:t>
            </a:r>
            <a:endParaRPr lang="en-US" sz="1600" dirty="0"/>
          </a:p>
        </p:txBody>
      </p:sp>
      <p:pic>
        <p:nvPicPr>
          <p:cNvPr id="14339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388" y="3819525"/>
            <a:ext cx="4951412" cy="2874963"/>
          </a:xfrm>
        </p:spPr>
      </p:pic>
      <p:pic>
        <p:nvPicPr>
          <p:cNvPr id="14340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99050" y="180975"/>
            <a:ext cx="3686175" cy="1649413"/>
          </a:xfrm>
        </p:spPr>
      </p:pic>
      <p:pic>
        <p:nvPicPr>
          <p:cNvPr id="14341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" y="2030413"/>
            <a:ext cx="2735263" cy="152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888" y="4365625"/>
            <a:ext cx="3709987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1989138"/>
            <a:ext cx="3949700" cy="217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4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1341438"/>
            <a:ext cx="1871663" cy="229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1581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504825"/>
          </a:xfrm>
        </p:spPr>
        <p:txBody>
          <a:bodyPr/>
          <a:lstStyle/>
          <a:p>
            <a:pPr>
              <a:defRPr/>
            </a:pPr>
            <a:r>
              <a:rPr lang="bg-BG" sz="1600" b="1" dirty="0" smtClean="0">
                <a:solidFill>
                  <a:srgbClr val="FF9900"/>
                </a:solidFill>
              </a:rPr>
              <a:t>МОДУЛ 1: СЦЕНА И ТЕАТРАЛНИ ВЪЗСТАНОВКИ НА ОТКРИТО</a:t>
            </a:r>
            <a:endParaRPr lang="en-US" sz="1600" dirty="0"/>
          </a:p>
        </p:txBody>
      </p:sp>
      <p:pic>
        <p:nvPicPr>
          <p:cNvPr id="15363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16463" y="704850"/>
            <a:ext cx="4135437" cy="2730500"/>
          </a:xfrm>
        </p:spPr>
      </p:pic>
      <p:pic>
        <p:nvPicPr>
          <p:cNvPr id="15364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92150"/>
            <a:ext cx="4140200" cy="275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3986213"/>
            <a:ext cx="4537075" cy="247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3789363"/>
            <a:ext cx="4191000" cy="282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8" descr="1524813_605323822869213_1907361366_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2349500"/>
            <a:ext cx="10795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160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33750" y="188913"/>
            <a:ext cx="5543550" cy="503237"/>
          </a:xfrm>
        </p:spPr>
        <p:txBody>
          <a:bodyPr/>
          <a:lstStyle/>
          <a:p>
            <a:pPr>
              <a:defRPr/>
            </a:pPr>
            <a:r>
              <a:rPr lang="bg-BG" sz="1600" b="1" dirty="0" smtClean="0">
                <a:solidFill>
                  <a:srgbClr val="FF9900"/>
                </a:solidFill>
              </a:rPr>
              <a:t>МОДУЛ 2: АРХЕОЛОГИЧЕСКО УЧИЛИЩЕ НА ТЕРЕН</a:t>
            </a:r>
            <a:endParaRPr lang="en-US" sz="1600" dirty="0"/>
          </a:p>
        </p:txBody>
      </p:sp>
      <p:pic>
        <p:nvPicPr>
          <p:cNvPr id="16387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260350"/>
            <a:ext cx="2941637" cy="2206625"/>
          </a:xfrm>
        </p:spPr>
      </p:pic>
      <p:pic>
        <p:nvPicPr>
          <p:cNvPr id="16388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89525" y="765175"/>
            <a:ext cx="3924300" cy="2232025"/>
          </a:xfrm>
        </p:spPr>
      </p:pic>
      <p:pic>
        <p:nvPicPr>
          <p:cNvPr id="16389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778125"/>
            <a:ext cx="2952750" cy="393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3789363"/>
            <a:ext cx="4681537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0" y="1727200"/>
            <a:ext cx="3035300" cy="227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51725" y="2581275"/>
            <a:ext cx="1562100" cy="17351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89419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088" y="115888"/>
            <a:ext cx="7129462" cy="504825"/>
          </a:xfrm>
        </p:spPr>
        <p:txBody>
          <a:bodyPr/>
          <a:lstStyle/>
          <a:p>
            <a:pPr>
              <a:defRPr/>
            </a:pPr>
            <a:r>
              <a:rPr lang="bg-BG" sz="1600" b="1" dirty="0" smtClean="0">
                <a:solidFill>
                  <a:srgbClr val="FF9900"/>
                </a:solidFill>
              </a:rPr>
              <a:t>ЕКСПЕРИМЕНТАЛНИ ДЕМОНСТРАЦИИ – КЕРАМИЧНИ СЪДОВЕ И ФИГУРКИ, УЧЕНИЦИ ОТ СОУ „ХРИСТО БООТЕВ“</a:t>
            </a:r>
            <a:endParaRPr lang="en-US" dirty="0"/>
          </a:p>
        </p:txBody>
      </p:sp>
      <p:pic>
        <p:nvPicPr>
          <p:cNvPr id="17411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1116013"/>
            <a:ext cx="2520950" cy="2544762"/>
          </a:xfrm>
        </p:spPr>
      </p:pic>
      <p:pic>
        <p:nvPicPr>
          <p:cNvPr id="17412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38800" y="1068388"/>
            <a:ext cx="3341688" cy="2505075"/>
          </a:xfrm>
        </p:spPr>
      </p:pic>
      <p:pic>
        <p:nvPicPr>
          <p:cNvPr id="17413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3797300"/>
            <a:ext cx="38608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3792538"/>
            <a:ext cx="3887788" cy="291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4825" y="765175"/>
            <a:ext cx="2266950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2420938"/>
            <a:ext cx="2563812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6124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1638" y="260350"/>
            <a:ext cx="4486275" cy="865188"/>
          </a:xfrm>
        </p:spPr>
        <p:txBody>
          <a:bodyPr/>
          <a:lstStyle/>
          <a:p>
            <a:pPr>
              <a:defRPr/>
            </a:pPr>
            <a:r>
              <a:rPr lang="bg-BG" sz="1600" b="1" dirty="0" smtClean="0">
                <a:solidFill>
                  <a:srgbClr val="FF9900"/>
                </a:solidFill>
              </a:rPr>
              <a:t>МОДУЛ 3: ЕКСПЕРИМЕНТАЛНИ ДЕМОНСТРАЦИИ – КЕРАМИКАТА, СТУДЕНТИ ОТ НБУ-СОФИЯ</a:t>
            </a:r>
            <a:endParaRPr lang="en-US" sz="1600" dirty="0"/>
          </a:p>
        </p:txBody>
      </p:sp>
      <p:pic>
        <p:nvPicPr>
          <p:cNvPr id="1843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2725" y="428625"/>
            <a:ext cx="3783013" cy="2840038"/>
          </a:xfrm>
        </p:spPr>
      </p:pic>
      <p:pic>
        <p:nvPicPr>
          <p:cNvPr id="1843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56250" y="1557338"/>
            <a:ext cx="3122613" cy="5037137"/>
          </a:xfrm>
        </p:spPr>
      </p:pic>
      <p:pic>
        <p:nvPicPr>
          <p:cNvPr id="1843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500438"/>
            <a:ext cx="4718050" cy="312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8181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720725"/>
          </a:xfrm>
        </p:spPr>
        <p:txBody>
          <a:bodyPr/>
          <a:lstStyle/>
          <a:p>
            <a:pPr>
              <a:defRPr/>
            </a:pPr>
            <a:r>
              <a:rPr lang="bg-BG" sz="1600" b="1" dirty="0" smtClean="0">
                <a:solidFill>
                  <a:srgbClr val="FF9900"/>
                </a:solidFill>
              </a:rPr>
              <a:t>МОДУЛ 3: ЕКСПЕРИМЕНТАЛНИ ДЕМОНСТРАЦИИ – КЕРАМИКАТА, СТУДЕНТИ ОТ НБУ-СОФИЯ</a:t>
            </a:r>
            <a:endParaRPr lang="en-US" sz="1600" dirty="0"/>
          </a:p>
        </p:txBody>
      </p:sp>
      <p:pic>
        <p:nvPicPr>
          <p:cNvPr id="19459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3067050"/>
            <a:ext cx="2592387" cy="3679825"/>
          </a:xfrm>
        </p:spPr>
      </p:pic>
      <p:pic>
        <p:nvPicPr>
          <p:cNvPr id="19460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37138" y="981075"/>
            <a:ext cx="3860800" cy="2371725"/>
          </a:xfrm>
        </p:spPr>
      </p:pic>
      <p:pic>
        <p:nvPicPr>
          <p:cNvPr id="19461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765175"/>
            <a:ext cx="2863850" cy="214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338" y="3560763"/>
            <a:ext cx="4175125" cy="313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538" y="3933825"/>
            <a:ext cx="1439862" cy="276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4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975" y="2492375"/>
            <a:ext cx="2911475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85019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pPr>
              <a:defRPr/>
            </a:pPr>
            <a:r>
              <a:rPr lang="bg-BG" sz="1600" b="1" dirty="0" smtClean="0">
                <a:solidFill>
                  <a:srgbClr val="FF9900"/>
                </a:solidFill>
              </a:rPr>
              <a:t>МОДУЛ 3: ЕКСПЕРИМЕНТАЛНИ ДЕМОНСТРАЦИИ – ЛИМЕЦЪТ ОТ НЕОЛИТА</a:t>
            </a:r>
            <a:endParaRPr lang="en-US" sz="1600" dirty="0"/>
          </a:p>
        </p:txBody>
      </p:sp>
      <p:pic>
        <p:nvPicPr>
          <p:cNvPr id="20483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32363" y="923925"/>
            <a:ext cx="3887787" cy="2686050"/>
          </a:xfrm>
        </p:spPr>
      </p:pic>
      <p:pic>
        <p:nvPicPr>
          <p:cNvPr id="20484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052513"/>
            <a:ext cx="4521200" cy="226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573463"/>
            <a:ext cx="4041775" cy="303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3844925"/>
            <a:ext cx="4464050" cy="276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8450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8538" y="188913"/>
            <a:ext cx="4248150" cy="1295400"/>
          </a:xfrm>
        </p:spPr>
        <p:txBody>
          <a:bodyPr/>
          <a:lstStyle/>
          <a:p>
            <a:pPr>
              <a:defRPr/>
            </a:pPr>
            <a:r>
              <a:rPr lang="bg-BG" sz="1600" b="1" dirty="0" smtClean="0">
                <a:solidFill>
                  <a:srgbClr val="FF9900"/>
                </a:solidFill>
              </a:rPr>
              <a:t>МОДУЛ 4: НАУЧНА ДИСКУСИЯ - </a:t>
            </a:r>
            <a:br>
              <a:rPr lang="bg-BG" sz="1600" b="1" dirty="0" smtClean="0">
                <a:solidFill>
                  <a:srgbClr val="FF9900"/>
                </a:solidFill>
              </a:rPr>
            </a:br>
            <a:r>
              <a:rPr lang="bg-BG" sz="1600" dirty="0" smtClean="0">
                <a:solidFill>
                  <a:srgbClr val="92D050"/>
                </a:solidFill>
                <a:effectLst/>
              </a:rPr>
              <a:t>„</a:t>
            </a:r>
            <a:r>
              <a:rPr lang="bg-BG" sz="1600" dirty="0">
                <a:solidFill>
                  <a:srgbClr val="92D050"/>
                </a:solidFill>
                <a:effectLst/>
              </a:rPr>
              <a:t>Ранният неолит на Балканите в светлината на новите археологически открития“ </a:t>
            </a:r>
            <a:endParaRPr lang="en-US" sz="1600" dirty="0">
              <a:solidFill>
                <a:srgbClr val="92D050"/>
              </a:solidFill>
            </a:endParaRPr>
          </a:p>
        </p:txBody>
      </p:sp>
      <p:pic>
        <p:nvPicPr>
          <p:cNvPr id="21507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3503613"/>
            <a:ext cx="4176712" cy="3133725"/>
          </a:xfrm>
        </p:spPr>
      </p:pic>
      <p:pic>
        <p:nvPicPr>
          <p:cNvPr id="21508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500438"/>
            <a:ext cx="4248150" cy="318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33375"/>
            <a:ext cx="1871662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4" descr="IMG_0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7513" y="433388"/>
            <a:ext cx="21971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Picture 10" descr="ПИН96а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4950" y="2235200"/>
            <a:ext cx="2592388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2" name="Picture 9" descr="IMG_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1558925"/>
            <a:ext cx="1739900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15984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4438" y="115888"/>
            <a:ext cx="4535487" cy="576262"/>
          </a:xfrm>
        </p:spPr>
        <p:txBody>
          <a:bodyPr/>
          <a:lstStyle/>
          <a:p>
            <a:pPr>
              <a:defRPr/>
            </a:pPr>
            <a:r>
              <a:rPr lang="bg-BG" sz="1600" b="1" smtClean="0">
                <a:solidFill>
                  <a:srgbClr val="FF9900"/>
                </a:solidFill>
              </a:rPr>
              <a:t>АЕРО – ФОТО ЗАСНЕМАНИЯ.</a:t>
            </a:r>
            <a:r>
              <a:rPr lang="en-US" sz="1600" b="1" smtClean="0">
                <a:solidFill>
                  <a:srgbClr val="FF9900"/>
                </a:solidFill>
              </a:rPr>
              <a:t/>
            </a:r>
            <a:br>
              <a:rPr lang="en-US" sz="1600" b="1" smtClean="0">
                <a:solidFill>
                  <a:srgbClr val="FF9900"/>
                </a:solidFill>
              </a:rPr>
            </a:br>
            <a:r>
              <a:rPr lang="bg-BG" sz="1600" b="1" smtClean="0">
                <a:solidFill>
                  <a:srgbClr val="FF9900"/>
                </a:solidFill>
              </a:rPr>
              <a:t>ХЕКСО- ИЛИ ОКТОКОПТЕР</a:t>
            </a:r>
            <a:endParaRPr lang="en-US" sz="1600" smtClean="0"/>
          </a:p>
        </p:txBody>
      </p:sp>
      <p:pic>
        <p:nvPicPr>
          <p:cNvPr id="22531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92950" y="188913"/>
            <a:ext cx="1871663" cy="1871662"/>
          </a:xfrm>
        </p:spPr>
      </p:pic>
      <p:pic>
        <p:nvPicPr>
          <p:cNvPr id="22532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2305050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Content Placeholder 8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950" y="3122613"/>
            <a:ext cx="2678113" cy="3568700"/>
          </a:xfrm>
        </p:spPr>
      </p:pic>
      <p:pic>
        <p:nvPicPr>
          <p:cNvPr id="22534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384550"/>
            <a:ext cx="4327525" cy="324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3025" y="854075"/>
            <a:ext cx="4335463" cy="23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6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738" y="3344863"/>
            <a:ext cx="2057400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5714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Content Placeholder 8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684213"/>
            <a:ext cx="8694738" cy="5626100"/>
          </a:xfrm>
        </p:spPr>
      </p:pic>
      <p:pic>
        <p:nvPicPr>
          <p:cNvPr id="23555" name="Picture 40" descr="IMG_364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188913"/>
            <a:ext cx="2447925" cy="309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Rectangle 11"/>
          <p:cNvSpPr>
            <a:spLocks noChangeArrowheads="1"/>
          </p:cNvSpPr>
          <p:nvPr/>
        </p:nvSpPr>
        <p:spPr bwMode="auto">
          <a:xfrm>
            <a:off x="1116013" y="3716338"/>
            <a:ext cx="669607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bg-BG" sz="2800" b="1">
                <a:solidFill>
                  <a:srgbClr val="FFCC00"/>
                </a:solidFill>
                <a:latin typeface="Times New Roman" pitchFamily="18" charset="0"/>
              </a:rPr>
              <a:t>БЛАГОДАРЯ ЗА ВНИМАНИЕТО</a:t>
            </a:r>
            <a:r>
              <a:rPr lang="en-US" sz="2800" b="1">
                <a:solidFill>
                  <a:srgbClr val="FFCC00"/>
                </a:solidFill>
                <a:latin typeface="Times New Roman" pitchFamily="18" charset="0"/>
              </a:rPr>
              <a:t> !</a:t>
            </a:r>
            <a:br>
              <a:rPr lang="en-US" sz="2800" b="1">
                <a:solidFill>
                  <a:srgbClr val="FFCC00"/>
                </a:solidFill>
                <a:latin typeface="Times New Roman" pitchFamily="18" charset="0"/>
              </a:rPr>
            </a:br>
            <a:endParaRPr lang="en-US" sz="2800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163723"/>
      </p:ext>
    </p:extLst>
  </p:cSld>
  <p:clrMapOvr>
    <a:masterClrMapping/>
  </p:clrMapOvr>
</p:sld>
</file>

<file path=ppt/theme/theme1.xml><?xml version="1.0" encoding="utf-8"?>
<a:theme xmlns:a="http://schemas.openxmlformats.org/drawingml/2006/main" name="Digital Dots">
  <a:themeElements>
    <a:clrScheme name="Digital Dots 2">
      <a:dk1>
        <a:srgbClr val="5B5B89"/>
      </a:dk1>
      <a:lt1>
        <a:srgbClr val="FFFFFF"/>
      </a:lt1>
      <a:dk2>
        <a:srgbClr val="666699"/>
      </a:dk2>
      <a:lt2>
        <a:srgbClr val="DFDEF6"/>
      </a:lt2>
      <a:accent1>
        <a:srgbClr val="6666FF"/>
      </a:accent1>
      <a:accent2>
        <a:srgbClr val="52527C"/>
      </a:accent2>
      <a:accent3>
        <a:srgbClr val="B8B8CA"/>
      </a:accent3>
      <a:accent4>
        <a:srgbClr val="DADADA"/>
      </a:accent4>
      <a:accent5>
        <a:srgbClr val="B8B8FF"/>
      </a:accent5>
      <a:accent6>
        <a:srgbClr val="494970"/>
      </a:accent6>
      <a:hlink>
        <a:srgbClr val="9999FF"/>
      </a:hlink>
      <a:folHlink>
        <a:srgbClr val="CCCCFF"/>
      </a:folHlink>
    </a:clrScheme>
    <a:fontScheme name="Digital Do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bg-BG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bg-BG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gital Dots 1">
        <a:dk1>
          <a:srgbClr val="00008A"/>
        </a:dk1>
        <a:lt1>
          <a:srgbClr val="FFFFFF"/>
        </a:lt1>
        <a:dk2>
          <a:srgbClr val="000099"/>
        </a:dk2>
        <a:lt2>
          <a:srgbClr val="FFFFFF"/>
        </a:lt2>
        <a:accent1>
          <a:srgbClr val="0099FF"/>
        </a:accent1>
        <a:accent2>
          <a:srgbClr val="00007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6E"/>
        </a:accent6>
        <a:hlink>
          <a:srgbClr val="EAEAEA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2">
        <a:dk1>
          <a:srgbClr val="5B5B89"/>
        </a:dk1>
        <a:lt1>
          <a:srgbClr val="FFFFFF"/>
        </a:lt1>
        <a:dk2>
          <a:srgbClr val="666699"/>
        </a:dk2>
        <a:lt2>
          <a:srgbClr val="DFDEF6"/>
        </a:lt2>
        <a:accent1>
          <a:srgbClr val="6666FF"/>
        </a:accent1>
        <a:accent2>
          <a:srgbClr val="52527C"/>
        </a:accent2>
        <a:accent3>
          <a:srgbClr val="B8B8CA"/>
        </a:accent3>
        <a:accent4>
          <a:srgbClr val="DADADA"/>
        </a:accent4>
        <a:accent5>
          <a:srgbClr val="B8B8FF"/>
        </a:accent5>
        <a:accent6>
          <a:srgbClr val="494970"/>
        </a:accent6>
        <a:hlink>
          <a:srgbClr val="9999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3">
        <a:dk1>
          <a:srgbClr val="70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6000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560000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4">
        <a:dk1>
          <a:srgbClr val="000000"/>
        </a:dk1>
        <a:lt1>
          <a:srgbClr val="FDEB9D"/>
        </a:lt1>
        <a:dk2>
          <a:srgbClr val="000000"/>
        </a:dk2>
        <a:lt2>
          <a:srgbClr val="E0CE82"/>
        </a:lt2>
        <a:accent1>
          <a:srgbClr val="EAEAEA"/>
        </a:accent1>
        <a:accent2>
          <a:srgbClr val="C2B476"/>
        </a:accent2>
        <a:accent3>
          <a:srgbClr val="FEF3CC"/>
        </a:accent3>
        <a:accent4>
          <a:srgbClr val="000000"/>
        </a:accent4>
        <a:accent5>
          <a:srgbClr val="F3F3F3"/>
        </a:accent5>
        <a:accent6>
          <a:srgbClr val="B0A36A"/>
        </a:accent6>
        <a:hlink>
          <a:srgbClr val="A47900"/>
        </a:hlink>
        <a:folHlink>
          <a:srgbClr val="8C8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gital Dots 5">
        <a:dk1>
          <a:srgbClr val="5B5E52"/>
        </a:dk1>
        <a:lt1>
          <a:srgbClr val="FFFFFF"/>
        </a:lt1>
        <a:dk2>
          <a:srgbClr val="686B5D"/>
        </a:dk2>
        <a:lt2>
          <a:srgbClr val="CCD5C7"/>
        </a:lt2>
        <a:accent1>
          <a:srgbClr val="809EA8"/>
        </a:accent1>
        <a:accent2>
          <a:srgbClr val="4F5147"/>
        </a:accent2>
        <a:accent3>
          <a:srgbClr val="B9BAB6"/>
        </a:accent3>
        <a:accent4>
          <a:srgbClr val="DADADA"/>
        </a:accent4>
        <a:accent5>
          <a:srgbClr val="C0CCD1"/>
        </a:accent5>
        <a:accent6>
          <a:srgbClr val="47493F"/>
        </a:accent6>
        <a:hlink>
          <a:srgbClr val="AAA854"/>
        </a:hlink>
        <a:folHlink>
          <a:srgbClr val="E1D09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6">
        <a:dk1>
          <a:srgbClr val="46532B"/>
        </a:dk1>
        <a:lt1>
          <a:srgbClr val="FFFFFF"/>
        </a:lt1>
        <a:dk2>
          <a:srgbClr val="4E5D31"/>
        </a:dk2>
        <a:lt2>
          <a:srgbClr val="FFFFCC"/>
        </a:lt2>
        <a:accent1>
          <a:srgbClr val="8F8C00"/>
        </a:accent1>
        <a:accent2>
          <a:srgbClr val="424F29"/>
        </a:accent2>
        <a:accent3>
          <a:srgbClr val="B2B6AD"/>
        </a:accent3>
        <a:accent4>
          <a:srgbClr val="DADADA"/>
        </a:accent4>
        <a:accent5>
          <a:srgbClr val="C6C5AA"/>
        </a:accent5>
        <a:accent6>
          <a:srgbClr val="3B4724"/>
        </a:accent6>
        <a:hlink>
          <a:srgbClr val="33CC33"/>
        </a:hlink>
        <a:folHlink>
          <a:srgbClr val="00A1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7">
        <a:dk1>
          <a:srgbClr val="007673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5A58"/>
        </a:accent6>
        <a:hlink>
          <a:srgbClr val="FFCC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8">
        <a:dk1>
          <a:srgbClr val="000000"/>
        </a:dk1>
        <a:lt1>
          <a:srgbClr val="E6F8F4"/>
        </a:lt1>
        <a:dk2>
          <a:srgbClr val="000000"/>
        </a:dk2>
        <a:lt2>
          <a:srgbClr val="C5DBD6"/>
        </a:lt2>
        <a:accent1>
          <a:srgbClr val="CCFF99"/>
        </a:accent1>
        <a:accent2>
          <a:srgbClr val="ACBAB7"/>
        </a:accent2>
        <a:accent3>
          <a:srgbClr val="F0FBF8"/>
        </a:accent3>
        <a:accent4>
          <a:srgbClr val="000000"/>
        </a:accent4>
        <a:accent5>
          <a:srgbClr val="E2FFCA"/>
        </a:accent5>
        <a:accent6>
          <a:srgbClr val="9BA8A6"/>
        </a:accent6>
        <a:hlink>
          <a:srgbClr val="008080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gital Dots 9">
        <a:dk1>
          <a:srgbClr val="000000"/>
        </a:dk1>
        <a:lt1>
          <a:srgbClr val="EAEAEA"/>
        </a:lt1>
        <a:dk2>
          <a:srgbClr val="000000"/>
        </a:dk2>
        <a:lt2>
          <a:srgbClr val="D1D1D1"/>
        </a:lt2>
        <a:accent1>
          <a:srgbClr val="CCECFF"/>
        </a:accent1>
        <a:accent2>
          <a:srgbClr val="B2B2B2"/>
        </a:accent2>
        <a:accent3>
          <a:srgbClr val="F3F3F3"/>
        </a:accent3>
        <a:accent4>
          <a:srgbClr val="000000"/>
        </a:accent4>
        <a:accent5>
          <a:srgbClr val="E2F4FF"/>
        </a:accent5>
        <a:accent6>
          <a:srgbClr val="A1A1A1"/>
        </a:accent6>
        <a:hlink>
          <a:srgbClr val="7200E4"/>
        </a:hlink>
        <a:folHlink>
          <a:srgbClr val="00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110</Words>
  <Application>Microsoft Office PowerPoint</Application>
  <PresentationFormat>On-screen Show (4:3)</PresentationFormat>
  <Paragraphs>12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Digital Dots</vt:lpstr>
      <vt:lpstr>PowerPoint Presentation</vt:lpstr>
      <vt:lpstr>ПЪРВИЯТ ПО РОДА СИ ФЕСТИВАЛ НА ДРЕВНИ КУЛТУРИ НА ТЕРИТОРИЯТА НА АРХЕОЛОГИЧЕСКИЯ ОБЕКТ ОХОДЕН-ВАЛОГА ПРЕЗ 2014 година</vt:lpstr>
      <vt:lpstr>ПАЛАТКОВИЯТ ЛАГЕР ЗА УЧАСТНИЦИ И ГОСТИ</vt:lpstr>
      <vt:lpstr>МОДУЛ 1: СЦЕНА И ТЕАТРАЛНИ ВЪЗСТАНОВКИ НА ОТКРИТО</vt:lpstr>
      <vt:lpstr>МОДУЛ 2: АРХЕОЛОГИЧЕСКО УЧИЛИЩЕ НА ТЕРЕН</vt:lpstr>
      <vt:lpstr>ЕКСПЕРИМЕНТАЛНИ ДЕМОНСТРАЦИИ – КЕРАМИЧНИ СЪДОВЕ И ФИГУРКИ, УЧЕНИЦИ ОТ СОУ „ХРИСТО БООТЕВ“</vt:lpstr>
      <vt:lpstr>МОДУЛ 3: ЕКСПЕРИМЕНТАЛНИ ДЕМОНСТРАЦИИ – КЕРАМИКАТА, СТУДЕНТИ ОТ НБУ-СОФИЯ</vt:lpstr>
      <vt:lpstr>МОДУЛ 3: ЕКСПЕРИМЕНТАЛНИ ДЕМОНСТРАЦИИ – КЕРАМИКАТА, СТУДЕНТИ ОТ НБУ-СОФИЯ</vt:lpstr>
      <vt:lpstr>МОДУЛ 3: ЕКСПЕРИМЕНТАЛНИ ДЕМОНСТРАЦИИ – ЛИМЕЦЪТ ОТ НЕОЛИТА</vt:lpstr>
      <vt:lpstr>МОДУЛ 4: НАУЧНА ДИСКУСИЯ -  „Ранният неолит на Балканите в светлината на новите археологически открития“ </vt:lpstr>
      <vt:lpstr>АЕРО – ФОТО ЗАСНЕМАНИЯ. ХЕКСО- ИЛИ ОКТОКОПТЕР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Stajant</dc:creator>
  <cp:lastModifiedBy>Valy Krasteva</cp:lastModifiedBy>
  <cp:revision>1</cp:revision>
  <dcterms:created xsi:type="dcterms:W3CDTF">2015-04-22T09:41:27Z</dcterms:created>
  <dcterms:modified xsi:type="dcterms:W3CDTF">2015-04-22T10:58:41Z</dcterms:modified>
</cp:coreProperties>
</file>