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044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8627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4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75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4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5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7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8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9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0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2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3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6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7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8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0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2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3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4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5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6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7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8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9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1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2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3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4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5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6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7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8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9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0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1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2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3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4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5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6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7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8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9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0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2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3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4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5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6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7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8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9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0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2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3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4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6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7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8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9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0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2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3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4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5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6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7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8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9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0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1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2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3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4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5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6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7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8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9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0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1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2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3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4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5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6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7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8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9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0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1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2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3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4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5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6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7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8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9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0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1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2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3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4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5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6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7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8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9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0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1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2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3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4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5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6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7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8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9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0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1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2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7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8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9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0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1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2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3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4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5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6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7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8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9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0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1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2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3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4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5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6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7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8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9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0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1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2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3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4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5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6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7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8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9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0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1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2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3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4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5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6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7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8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9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0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1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2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3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4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5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6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7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8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9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0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1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2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3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4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5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6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7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8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9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507098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bg-BG" noProof="0" smtClean="0"/>
              <a:t>Click to edit Master title style</a:t>
            </a:r>
          </a:p>
        </p:txBody>
      </p:sp>
      <p:sp>
        <p:nvSpPr>
          <p:cNvPr id="507099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bg-BG" noProof="0" smtClean="0"/>
              <a:t>Click to edit Master subtitle style</a:t>
            </a:r>
          </a:p>
        </p:txBody>
      </p:sp>
      <p:sp>
        <p:nvSpPr>
          <p:cNvPr id="220" name="Rectangle 2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221" name="Rectangle 22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222" name="Rectangle 2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A4E45-4BCD-40F4-86CB-8C35DE4D9B1C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590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30E474-58E4-4429-B642-4251C2F72C78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358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89C9D-A91C-4FC1-9089-FEFEB42EFE6F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410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576B8-E023-4313-97F0-38D7247B1072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054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95DA4-5924-40C5-9581-373B0B871FA0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8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9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306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A2F8EE-3B9E-4D8F-84D4-2CC5E36C5546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4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5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192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3BFC0-01CD-4E31-8FED-D5D04E4DFE57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3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4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724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41B7A-C73A-4E6A-9F7E-3D0248087961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73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52F01-04C5-4EF3-A648-A9B00892C96B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918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17776-1D30-4458-8DF9-B12C2269E1C2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909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97E5A-DB5A-4240-BA5A-9C6D3D9A339C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660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3350"/>
            <a:ext cx="4038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7429A-D948-488B-819C-C0E2E2E5731F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7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8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986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3350"/>
            <a:ext cx="4038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3350"/>
            <a:ext cx="4038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F6E4E4-E456-4EB6-9A7D-F4C0A1846730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8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9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18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505859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60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61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62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63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64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65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66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67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68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69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70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71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72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73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74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75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76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77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78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79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80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81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82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83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84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85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86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87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88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89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90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91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892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893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894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895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896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897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898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899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00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01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02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03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04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05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06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07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08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09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10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11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12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13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14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15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16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17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18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19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20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21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22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23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24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25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26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27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28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29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30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31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32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33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34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35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36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37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38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39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40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41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42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43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44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45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46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47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48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49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50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51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52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53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54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55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56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57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58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59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60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61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62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63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64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65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66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67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68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69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70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71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72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73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74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75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76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77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78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79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80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81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82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83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84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85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86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87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88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89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90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91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92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93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94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95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96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97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98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99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00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01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02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03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04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05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06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07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08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09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10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11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12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13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14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15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16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17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18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19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20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21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22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23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24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25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26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27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28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29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30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31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32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33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34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35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36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37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38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39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40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41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42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43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44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45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46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47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48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49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50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51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52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53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54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55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56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57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58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59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60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61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62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63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64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65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66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67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68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69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70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71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72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73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506074" name="Rectangle 2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4AA6D8-1323-4130-9E1B-21CD45FF7FEC}" type="slidenum">
              <a:rPr lang="bg-BG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506075" name="Rectangle 2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506076" name="Rectangle 2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506077" name="Rectangle 2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smtClean="0"/>
              <a:t>Click to edit Master text styles</a:t>
            </a:r>
          </a:p>
          <a:p>
            <a:pPr lvl="1"/>
            <a:r>
              <a:rPr lang="bg-BG" smtClean="0"/>
              <a:t>Second level</a:t>
            </a:r>
          </a:p>
          <a:p>
            <a:pPr lvl="2"/>
            <a:r>
              <a:rPr lang="bg-BG" smtClean="0"/>
              <a:t>Third level</a:t>
            </a:r>
          </a:p>
          <a:p>
            <a:pPr lvl="3"/>
            <a:r>
              <a:rPr lang="bg-BG" smtClean="0"/>
              <a:t>Fourth level</a:t>
            </a:r>
          </a:p>
          <a:p>
            <a:pPr lvl="4"/>
            <a:r>
              <a:rPr lang="bg-BG" smtClean="0"/>
              <a:t>Fifth level</a:t>
            </a:r>
          </a:p>
        </p:txBody>
      </p:sp>
      <p:sp>
        <p:nvSpPr>
          <p:cNvPr id="506078" name="Rectangle 2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1925174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2276475"/>
            <a:ext cx="8964612" cy="2089150"/>
          </a:xfrm>
        </p:spPr>
        <p:txBody>
          <a:bodyPr/>
          <a:lstStyle/>
          <a:p>
            <a:pPr eaLnBrk="1" hangingPunct="1">
              <a:defRPr/>
            </a:pPr>
            <a:r>
              <a:rPr lang="bg-BG" sz="2400" dirty="0" smtClean="0">
                <a:solidFill>
                  <a:srgbClr val="FF9900"/>
                </a:solidFill>
              </a:rPr>
              <a:t/>
            </a:r>
            <a:br>
              <a:rPr lang="bg-BG" sz="2400" dirty="0" smtClean="0">
                <a:solidFill>
                  <a:srgbClr val="FF9900"/>
                </a:solidFill>
              </a:rPr>
            </a:br>
            <a:r>
              <a:rPr lang="bg-BG" sz="2400" dirty="0" smtClean="0">
                <a:solidFill>
                  <a:srgbClr val="FF9900"/>
                </a:solidFill>
              </a:rPr>
              <a:t/>
            </a:r>
            <a:br>
              <a:rPr lang="bg-BG" sz="2400" dirty="0" smtClean="0">
                <a:solidFill>
                  <a:srgbClr val="FF9900"/>
                </a:solidFill>
              </a:rPr>
            </a:br>
            <a:r>
              <a:rPr lang="bg-BG" sz="1800" dirty="0" smtClean="0">
                <a:solidFill>
                  <a:srgbClr val="FF9900"/>
                </a:solidFill>
              </a:rPr>
              <a:t>ГЕОРГИ ГАНЕЦОВСКИ</a:t>
            </a:r>
            <a:br>
              <a:rPr lang="bg-BG" sz="1800" dirty="0" smtClean="0">
                <a:solidFill>
                  <a:srgbClr val="FF9900"/>
                </a:solidFill>
              </a:rPr>
            </a:br>
            <a:r>
              <a:rPr lang="bg-BG" sz="2400" dirty="0" smtClean="0">
                <a:solidFill>
                  <a:srgbClr val="FF9900"/>
                </a:solidFill>
              </a:rPr>
              <a:t/>
            </a:r>
            <a:br>
              <a:rPr lang="bg-BG" sz="2400" dirty="0" smtClean="0">
                <a:solidFill>
                  <a:srgbClr val="FF9900"/>
                </a:solidFill>
              </a:rPr>
            </a:br>
            <a:r>
              <a:rPr lang="bg-BG" sz="2400" dirty="0" smtClean="0">
                <a:solidFill>
                  <a:srgbClr val="FF9900"/>
                </a:solidFill>
              </a:rPr>
              <a:t>АРХЕОЛОГИЧЕСКИЯТ ОБЕКТ ОХОДЕН-ВАЛОГА:</a:t>
            </a:r>
            <a:br>
              <a:rPr lang="bg-BG" sz="2400" dirty="0" smtClean="0">
                <a:solidFill>
                  <a:srgbClr val="FF9900"/>
                </a:solidFill>
              </a:rPr>
            </a:br>
            <a:r>
              <a:rPr lang="bg-BG" sz="2400" dirty="0" smtClean="0">
                <a:solidFill>
                  <a:srgbClr val="FF9900"/>
                </a:solidFill>
              </a:rPr>
              <a:t>ИНОВАТИВНИ ИЗСЛЕДОВАТЕЛСКИ МЕТОДИ И ТУРИСТИЧЕСКИ ПРОДУКТ</a:t>
            </a:r>
            <a:br>
              <a:rPr lang="bg-BG" sz="2400" dirty="0" smtClean="0">
                <a:solidFill>
                  <a:srgbClr val="FF9900"/>
                </a:solidFill>
              </a:rPr>
            </a:br>
            <a:endParaRPr lang="bg-BG" sz="2000" dirty="0" smtClean="0">
              <a:solidFill>
                <a:srgbClr val="FF9900"/>
              </a:solidFill>
            </a:endParaRPr>
          </a:p>
        </p:txBody>
      </p:sp>
      <p:pic>
        <p:nvPicPr>
          <p:cNvPr id="3075" name="Picture 9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" y="230188"/>
            <a:ext cx="135413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ext Box 10"/>
          <p:cNvSpPr txBox="1">
            <a:spLocks noChangeArrowheads="1"/>
          </p:cNvSpPr>
          <p:nvPr/>
        </p:nvSpPr>
        <p:spPr bwMode="auto">
          <a:xfrm>
            <a:off x="2195513" y="260350"/>
            <a:ext cx="52403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bg-BG" u="sng">
                <a:solidFill>
                  <a:srgbClr val="FFCC00"/>
                </a:solidFill>
                <a:latin typeface="Times New Roman" pitchFamily="18" charset="0"/>
              </a:rPr>
              <a:t>РЕГИОНАЛЕН ИСТОРИЧЕСКИ МУЗЕЙ - ВРАЦА</a:t>
            </a:r>
            <a:endParaRPr lang="en-US" u="sng">
              <a:solidFill>
                <a:srgbClr val="FFCC00"/>
              </a:solidFill>
              <a:latin typeface="Times New Roman" pitchFamily="18" charset="0"/>
            </a:endParaRPr>
          </a:p>
        </p:txBody>
      </p:sp>
      <p:pic>
        <p:nvPicPr>
          <p:cNvPr id="307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4292600"/>
            <a:ext cx="3954462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325" y="790575"/>
            <a:ext cx="22606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9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225425"/>
            <a:ext cx="1296988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7884951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0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>
              <a:defRPr/>
            </a:pPr>
            <a:r>
              <a:rPr lang="bg-BG" sz="1600" b="1" dirty="0" smtClean="0">
                <a:solidFill>
                  <a:srgbClr val="FF9900"/>
                </a:solidFill>
              </a:rPr>
              <a:t>13 ГОДИНИ АРХЕОЛОГИЧЕСКИ РАЗКОПКИ И 10 ГОДИНИ ОТ ОТКРИВАНЕТО НА ПЪРВОТО ОБРЕДНО СЪОРЪЖЕНИЕ</a:t>
            </a:r>
            <a:endParaRPr lang="en-US" sz="1600" dirty="0"/>
          </a:p>
        </p:txBody>
      </p:sp>
      <p:pic>
        <p:nvPicPr>
          <p:cNvPr id="4099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5900" y="1268413"/>
            <a:ext cx="2101850" cy="3255962"/>
          </a:xfrm>
        </p:spPr>
      </p:pic>
      <p:pic>
        <p:nvPicPr>
          <p:cNvPr id="4100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4648200"/>
            <a:ext cx="2771775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4" descr="Plan04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225" y="1052513"/>
            <a:ext cx="299402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Oval 7"/>
          <p:cNvSpPr>
            <a:spLocks noChangeArrowheads="1"/>
          </p:cNvSpPr>
          <p:nvPr/>
        </p:nvSpPr>
        <p:spPr bwMode="auto">
          <a:xfrm>
            <a:off x="7019925" y="3155950"/>
            <a:ext cx="935038" cy="720725"/>
          </a:xfrm>
          <a:prstGeom prst="ellipse">
            <a:avLst/>
          </a:prstGeom>
          <a:solidFill>
            <a:schemeClr val="accent2">
              <a:alpha val="0"/>
            </a:schemeClr>
          </a:solidFill>
          <a:ln w="38100" algn="ctr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4103" name="Picture 10" descr="Ohoden 04 196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789113"/>
            <a:ext cx="4186237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4" descr="IMG_304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5105400"/>
            <a:ext cx="1223963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45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85" name="Rectangle 9"/>
          <p:cNvSpPr>
            <a:spLocks noGrp="1" noChangeArrowheads="1"/>
          </p:cNvSpPr>
          <p:nvPr>
            <p:ph type="title"/>
          </p:nvPr>
        </p:nvSpPr>
        <p:spPr>
          <a:xfrm>
            <a:off x="5292725" y="188913"/>
            <a:ext cx="3405188" cy="1152525"/>
          </a:xfrm>
        </p:spPr>
        <p:txBody>
          <a:bodyPr/>
          <a:lstStyle/>
          <a:p>
            <a:pPr eaLnBrk="1" hangingPunct="1">
              <a:defRPr/>
            </a:pPr>
            <a:r>
              <a:rPr lang="bg-BG" sz="1600" b="1" dirty="0" smtClean="0">
                <a:solidFill>
                  <a:srgbClr val="FF9900"/>
                </a:solidFill>
                <a:latin typeface="Times New Roman" pitchFamily="18" charset="0"/>
              </a:rPr>
              <a:t>СВЕЩЕНОТО МЯСТО В ПРАИСТОРИЧЕСКОТО СЕЛИЩЕ </a:t>
            </a:r>
          </a:p>
        </p:txBody>
      </p:sp>
      <p:pic>
        <p:nvPicPr>
          <p:cNvPr id="5123" name="Picture 10" descr="DSCF47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484313"/>
            <a:ext cx="3744912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14" descr="Obcht planP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4768850" cy="641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AutoShape 16"/>
          <p:cNvSpPr>
            <a:spLocks noChangeArrowheads="1"/>
          </p:cNvSpPr>
          <p:nvPr/>
        </p:nvSpPr>
        <p:spPr bwMode="auto">
          <a:xfrm>
            <a:off x="2771775" y="1484313"/>
            <a:ext cx="1008063" cy="215900"/>
          </a:xfrm>
          <a:prstGeom prst="rightArrow">
            <a:avLst>
              <a:gd name="adj1" fmla="val 50000"/>
              <a:gd name="adj2" fmla="val 116728"/>
            </a:avLst>
          </a:prstGeom>
          <a:solidFill>
            <a:schemeClr val="accent1">
              <a:alpha val="0"/>
            </a:schemeClr>
          </a:solidFill>
          <a:ln w="2857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126" name="AutoShape 17"/>
          <p:cNvSpPr>
            <a:spLocks noChangeArrowheads="1"/>
          </p:cNvSpPr>
          <p:nvPr/>
        </p:nvSpPr>
        <p:spPr bwMode="auto">
          <a:xfrm rot="10800000">
            <a:off x="1187450" y="2133600"/>
            <a:ext cx="1008063" cy="215900"/>
          </a:xfrm>
          <a:prstGeom prst="rightArrow">
            <a:avLst>
              <a:gd name="adj1" fmla="val 50000"/>
              <a:gd name="adj2" fmla="val 116728"/>
            </a:avLst>
          </a:prstGeom>
          <a:solidFill>
            <a:schemeClr val="accent1">
              <a:alpha val="0"/>
            </a:schemeClr>
          </a:solidFill>
          <a:ln w="2857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5127" name="Content Placeholder 8"/>
          <p:cNvPicPr>
            <a:picLocks noGrp="1" noChangeAspect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8263" y="3794125"/>
            <a:ext cx="3744912" cy="2809875"/>
          </a:xfrm>
        </p:spPr>
      </p:pic>
      <p:pic>
        <p:nvPicPr>
          <p:cNvPr id="5128" name="Picture 4" descr="IMGP474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7338" y="5022850"/>
            <a:ext cx="1981200" cy="1481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619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190500"/>
            <a:ext cx="5616575" cy="1366838"/>
          </a:xfrm>
        </p:spPr>
        <p:txBody>
          <a:bodyPr/>
          <a:lstStyle/>
          <a:p>
            <a:pPr eaLnBrk="1" hangingPunct="1">
              <a:defRPr/>
            </a:pPr>
            <a:r>
              <a:rPr lang="bg-BG" sz="1800" b="1" dirty="0" smtClean="0">
                <a:solidFill>
                  <a:srgbClr val="FF9900"/>
                </a:solidFill>
              </a:rPr>
              <a:t>РАЗКОПКИТЕ НА РАННОНЕОЛИТНОТО СЕЛИЩЕ И ОБРЕДЕН ЦЕНТЪР ОХОДЕН-ВАЛОГА: </a:t>
            </a:r>
            <a:br>
              <a:rPr lang="bg-BG" sz="1800" b="1" dirty="0" smtClean="0">
                <a:solidFill>
                  <a:srgbClr val="FF9900"/>
                </a:solidFill>
              </a:rPr>
            </a:br>
            <a:r>
              <a:rPr lang="bg-BG" sz="1800" b="1" dirty="0" smtClean="0">
                <a:solidFill>
                  <a:srgbClr val="FF9900"/>
                </a:solidFill>
              </a:rPr>
              <a:t>2</a:t>
            </a:r>
            <a:r>
              <a:rPr lang="en-US" sz="1800" b="1" dirty="0" smtClean="0">
                <a:solidFill>
                  <a:srgbClr val="FF9900"/>
                </a:solidFill>
              </a:rPr>
              <a:t>5</a:t>
            </a:r>
            <a:r>
              <a:rPr lang="bg-BG" sz="1800" b="1" dirty="0" smtClean="0">
                <a:solidFill>
                  <a:srgbClr val="FF9900"/>
                </a:solidFill>
              </a:rPr>
              <a:t> МАЙ – 25 НОЕМВРИ 2014 година</a:t>
            </a:r>
            <a:endParaRPr lang="en-US" sz="1800" b="1" dirty="0" smtClean="0">
              <a:solidFill>
                <a:srgbClr val="FF9900"/>
              </a:solidFill>
            </a:endParaRPr>
          </a:p>
        </p:txBody>
      </p:sp>
      <p:pic>
        <p:nvPicPr>
          <p:cNvPr id="6147" name="Picture 47" descr="GERBOBSHTNA-zel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911225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53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963" y="190500"/>
            <a:ext cx="18256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68650" y="3068638"/>
            <a:ext cx="5807075" cy="3646487"/>
          </a:xfrm>
        </p:spPr>
      </p:pic>
      <p:pic>
        <p:nvPicPr>
          <p:cNvPr id="6150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628775"/>
            <a:ext cx="4392612" cy="2960688"/>
          </a:xfrm>
        </p:spPr>
      </p:pic>
      <p:pic>
        <p:nvPicPr>
          <p:cNvPr id="6151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4868863"/>
            <a:ext cx="2879725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81436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058025" cy="649287"/>
          </a:xfrm>
        </p:spPr>
        <p:txBody>
          <a:bodyPr/>
          <a:lstStyle/>
          <a:p>
            <a:pPr>
              <a:defRPr/>
            </a:pPr>
            <a:r>
              <a:rPr lang="bg-BG" sz="1800" b="1" dirty="0" smtClean="0">
                <a:solidFill>
                  <a:srgbClr val="FF9900"/>
                </a:solidFill>
              </a:rPr>
              <a:t>2014 година – безпрецедентни наводнения от река Скът</a:t>
            </a:r>
            <a:endParaRPr lang="en-US" sz="1800" dirty="0"/>
          </a:p>
        </p:txBody>
      </p:sp>
      <p:pic>
        <p:nvPicPr>
          <p:cNvPr id="7171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429000"/>
            <a:ext cx="4321175" cy="3240088"/>
          </a:xfrm>
        </p:spPr>
      </p:pic>
      <p:pic>
        <p:nvPicPr>
          <p:cNvPr id="7172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363" y="3644900"/>
            <a:ext cx="4033837" cy="3024188"/>
          </a:xfrm>
        </p:spPr>
      </p:pic>
      <p:pic>
        <p:nvPicPr>
          <p:cNvPr id="7173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36613"/>
            <a:ext cx="3889375" cy="246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765175"/>
            <a:ext cx="3384550" cy="253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196975"/>
            <a:ext cx="2597150" cy="346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7933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07950" y="260350"/>
            <a:ext cx="4391025" cy="288925"/>
          </a:xfrm>
        </p:spPr>
        <p:txBody>
          <a:bodyPr/>
          <a:lstStyle/>
          <a:p>
            <a:pPr>
              <a:defRPr/>
            </a:pPr>
            <a:r>
              <a:rPr lang="bg-BG" sz="1700" dirty="0">
                <a:solidFill>
                  <a:srgbClr val="009900"/>
                </a:solidFill>
              </a:rPr>
              <a:t>ГЕОМАГНИТНИ ИЗСЛЕДВАНИЯ</a:t>
            </a:r>
            <a:r>
              <a:rPr lang="bg-BG" sz="1800" dirty="0"/>
              <a:t> </a:t>
            </a:r>
            <a:endParaRPr lang="en-US" sz="1800" dirty="0"/>
          </a:p>
        </p:txBody>
      </p:sp>
      <p:pic>
        <p:nvPicPr>
          <p:cNvPr id="8195" name="Picture 3" descr="IMGP582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765175"/>
            <a:ext cx="4103688" cy="30781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6" name="Picture 4" descr="IMGP582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188913"/>
            <a:ext cx="3889375" cy="2917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7" name="Picture 5" descr="IMGP492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4068763"/>
            <a:ext cx="4968875" cy="2646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8" name="Picture 6" descr="Okho_2009-JUL-8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7763" y="2349500"/>
            <a:ext cx="2703512" cy="4364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9120421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0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720725"/>
            <a:ext cx="3754438" cy="1497013"/>
          </a:xfrm>
        </p:spPr>
        <p:txBody>
          <a:bodyPr/>
          <a:lstStyle/>
          <a:p>
            <a:pPr>
              <a:defRPr/>
            </a:pPr>
            <a:r>
              <a:rPr lang="bg-BG" sz="1600" b="1" dirty="0" smtClean="0">
                <a:solidFill>
                  <a:srgbClr val="FF9900"/>
                </a:solidFill>
              </a:rPr>
              <a:t>ТЕРЕННО ТРИИЗМЕРНО ЗАСНЕМАНЕ  НА АРХЕОЛОГИЧЕСКИТЕ СТРУКТУРИ ЧРЕЗ ОПТИЧЕСКИ НАВЕЛИР</a:t>
            </a:r>
            <a:endParaRPr lang="en-US" sz="1600" dirty="0"/>
          </a:p>
        </p:txBody>
      </p:sp>
      <p:pic>
        <p:nvPicPr>
          <p:cNvPr id="9219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3716338"/>
            <a:ext cx="3752850" cy="2813050"/>
          </a:xfrm>
        </p:spPr>
      </p:pic>
      <p:pic>
        <p:nvPicPr>
          <p:cNvPr id="9220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2852738"/>
            <a:ext cx="4968875" cy="3725862"/>
          </a:xfrm>
        </p:spPr>
      </p:pic>
      <p:pic>
        <p:nvPicPr>
          <p:cNvPr id="9221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313" y="260350"/>
            <a:ext cx="4019550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3106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188913"/>
            <a:ext cx="8280400" cy="10795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bg-BG" sz="2400" smtClean="0"/>
              <a:t>Ортофотоплан, дигитален  модел  на повърхността  и  геодезическо заснемане  на  проучената  площ</a:t>
            </a:r>
          </a:p>
        </p:txBody>
      </p:sp>
      <p:pic>
        <p:nvPicPr>
          <p:cNvPr id="3" name="Picture 2" descr="slide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755" y="1773521"/>
            <a:ext cx="2837825" cy="4011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slide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01975" y="1700512"/>
            <a:ext cx="2956176" cy="41818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slide 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35372" y="1700512"/>
            <a:ext cx="2954788" cy="41767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46" name="TextBox 5"/>
          <p:cNvSpPr txBox="1">
            <a:spLocks noChangeArrowheads="1"/>
          </p:cNvSpPr>
          <p:nvPr/>
        </p:nvSpPr>
        <p:spPr bwMode="auto">
          <a:xfrm>
            <a:off x="468313" y="6092825"/>
            <a:ext cx="2232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1. </a:t>
            </a:r>
            <a:r>
              <a:rPr lang="bg-BG">
                <a:solidFill>
                  <a:srgbClr val="FFFFFF"/>
                </a:solidFill>
              </a:rPr>
              <a:t>Ортофотоплан</a:t>
            </a:r>
          </a:p>
        </p:txBody>
      </p:sp>
      <p:sp>
        <p:nvSpPr>
          <p:cNvPr id="10247" name="TextBox 6"/>
          <p:cNvSpPr txBox="1">
            <a:spLocks noChangeArrowheads="1"/>
          </p:cNvSpPr>
          <p:nvPr/>
        </p:nvSpPr>
        <p:spPr bwMode="auto">
          <a:xfrm>
            <a:off x="3203575" y="6021388"/>
            <a:ext cx="25923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2. </a:t>
            </a:r>
            <a:r>
              <a:rPr lang="bg-BG">
                <a:solidFill>
                  <a:srgbClr val="FFFFFF"/>
                </a:solidFill>
              </a:rPr>
              <a:t>Дигитален модел на повърхността</a:t>
            </a:r>
          </a:p>
        </p:txBody>
      </p:sp>
      <p:sp>
        <p:nvSpPr>
          <p:cNvPr id="10248" name="TextBox 7"/>
          <p:cNvSpPr txBox="1">
            <a:spLocks noChangeArrowheads="1"/>
          </p:cNvSpPr>
          <p:nvPr/>
        </p:nvSpPr>
        <p:spPr bwMode="auto">
          <a:xfrm>
            <a:off x="5905500" y="6021388"/>
            <a:ext cx="30940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3. </a:t>
            </a:r>
            <a:r>
              <a:rPr lang="bg-BG">
                <a:solidFill>
                  <a:srgbClr val="FFFFFF"/>
                </a:solidFill>
              </a:rPr>
              <a:t>Геодезическо заснемане на проучената площ</a:t>
            </a:r>
          </a:p>
        </p:txBody>
      </p:sp>
    </p:spTree>
    <p:extLst>
      <p:ext uri="{BB962C8B-B14F-4D97-AF65-F5344CB8AC3E}">
        <p14:creationId xmlns:p14="http://schemas.microsoft.com/office/powerpoint/2010/main" val="78942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gital Dots">
  <a:themeElements>
    <a:clrScheme name="Digital Dots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Digital Do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bg-BG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bg-BG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gital Dots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</Words>
  <Application>Microsoft Office PowerPoint</Application>
  <PresentationFormat>On-screen Show (4:3)</PresentationFormat>
  <Paragraphs>12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Digital Dots</vt:lpstr>
      <vt:lpstr>  ГЕОРГИ ГАНЕЦОВСКИ  АРХЕОЛОГИЧЕСКИЯТ ОБЕКТ ОХОДЕН-ВАЛОГА: ИНОВАТИВНИ ИЗСЛЕДОВАТЕЛСКИ МЕТОДИ И ТУРИСТИЧЕСКИ ПРОДУКТ </vt:lpstr>
      <vt:lpstr>13 ГОДИНИ АРХЕОЛОГИЧЕСКИ РАЗКОПКИ И 10 ГОДИНИ ОТ ОТКРИВАНЕТО НА ПЪРВОТО ОБРЕДНО СЪОРЪЖЕНИЕ</vt:lpstr>
      <vt:lpstr>СВЕЩЕНОТО МЯСТО В ПРАИСТОРИЧЕСКОТО СЕЛИЩЕ </vt:lpstr>
      <vt:lpstr>РАЗКОПКИТЕ НА РАННОНЕОЛИТНОТО СЕЛИЩЕ И ОБРЕДЕН ЦЕНТЪР ОХОДЕН-ВАЛОГА:  25 МАЙ – 25 НОЕМВРИ 2014 година</vt:lpstr>
      <vt:lpstr>2014 година – безпрецедентни наводнения от река Скът</vt:lpstr>
      <vt:lpstr>ГЕОМАГНИТНИ ИЗСЛЕДВАНИЯ </vt:lpstr>
      <vt:lpstr>ТЕРЕННО ТРИИЗМЕРНО ЗАСНЕМАНЕ  НА АРХЕОЛОГИЧЕСКИТЕ СТРУКТУРИ ЧРЕЗ ОПТИЧЕСКИ НАВЕЛИР</vt:lpstr>
      <vt:lpstr>Ортофотоплан, дигитален  модел  на повърхността  и  геодезическо заснемане  на  проучената  площ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Stajant</dc:creator>
  <cp:lastModifiedBy>Valy Krasteva</cp:lastModifiedBy>
  <cp:revision>2</cp:revision>
  <dcterms:created xsi:type="dcterms:W3CDTF">2015-04-22T09:40:19Z</dcterms:created>
  <dcterms:modified xsi:type="dcterms:W3CDTF">2015-04-22T10:59:26Z</dcterms:modified>
</cp:coreProperties>
</file>