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1" r:id="rId2"/>
    <p:sldId id="256" r:id="rId3"/>
    <p:sldId id="260" r:id="rId4"/>
    <p:sldId id="263" r:id="rId5"/>
    <p:sldId id="264" r:id="rId6"/>
    <p:sldId id="258" r:id="rId7"/>
    <p:sldId id="262" r:id="rId8"/>
    <p:sldId id="273" r:id="rId9"/>
    <p:sldId id="259" r:id="rId10"/>
    <p:sldId id="265" r:id="rId11"/>
    <p:sldId id="268" r:id="rId12"/>
    <p:sldId id="266" r:id="rId13"/>
    <p:sldId id="267" r:id="rId14"/>
    <p:sldId id="271" r:id="rId15"/>
    <p:sldId id="270" r:id="rId16"/>
    <p:sldId id="272" r:id="rId17"/>
    <p:sldId id="274" r:id="rId18"/>
    <p:sldId id="275" r:id="rId19"/>
    <p:sldId id="276" r:id="rId20"/>
    <p:sldId id="277" r:id="rId21"/>
    <p:sldId id="278" r:id="rId22"/>
    <p:sldId id="279" r:id="rId23"/>
    <p:sldId id="280" r:id="rId24"/>
    <p:sldId id="282" r:id="rId25"/>
  </p:sldIdLst>
  <p:sldSz cx="9144000" cy="6858000" type="screen4x3"/>
  <p:notesSz cx="6858000" cy="9144000"/>
  <p:defaultTextStyle>
    <a:defPPr>
      <a:defRPr lang="bg-BG"/>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396" y="113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bg-B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132F6AFB-A04A-4EFA-993D-54E285CFD582}" type="datetimeFigureOut">
              <a:rPr lang="bg-BG"/>
              <a:pPr>
                <a:defRPr/>
              </a:pPr>
              <a:t>18.3.2015 г.</a:t>
            </a:fld>
            <a:endParaRPr lang="bg-B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bg-BG"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bg-BG"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bg-B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432DA38A-8A13-4D04-8362-0BA94188C840}" type="slidenum">
              <a:rPr lang="bg-BG"/>
              <a:pPr>
                <a:defRPr/>
              </a:pPr>
              <a:t>‹#›</a:t>
            </a:fld>
            <a:endParaRPr lang="bg-BG"/>
          </a:p>
        </p:txBody>
      </p:sp>
    </p:spTree>
    <p:extLst>
      <p:ext uri="{BB962C8B-B14F-4D97-AF65-F5344CB8AC3E}">
        <p14:creationId xmlns:p14="http://schemas.microsoft.com/office/powerpoint/2010/main" val="32922638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bg-BG"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9BA7F49-5B64-4BF6-BA77-FDDBA9DEB24F}" type="slidenum">
              <a:rPr lang="bg-BG" smtClean="0"/>
              <a:pPr/>
              <a:t>3</a:t>
            </a:fld>
            <a:endParaRPr lang="bg-BG"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bg-BG" dirty="0"/>
          </a:p>
        </p:txBody>
      </p:sp>
      <p:sp>
        <p:nvSpPr>
          <p:cNvPr id="4" name="Slide Number Placeholder 3"/>
          <p:cNvSpPr>
            <a:spLocks noGrp="1"/>
          </p:cNvSpPr>
          <p:nvPr>
            <p:ph type="sldNum" sz="quarter" idx="10"/>
          </p:nvPr>
        </p:nvSpPr>
        <p:spPr/>
        <p:txBody>
          <a:bodyPr/>
          <a:lstStyle/>
          <a:p>
            <a:pPr>
              <a:defRPr/>
            </a:pPr>
            <a:fld id="{432DA38A-8A13-4D04-8362-0BA94188C840}" type="slidenum">
              <a:rPr lang="bg-BG" smtClean="0"/>
              <a:pPr>
                <a:defRPr/>
              </a:pPr>
              <a:t>5</a:t>
            </a:fld>
            <a:endParaRPr lang="bg-B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bg-BG"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1C8B6F1-AE08-4A93-863B-059EA9F46B9E}" type="slidenum">
              <a:rPr lang="bg-BG" smtClean="0"/>
              <a:pPr/>
              <a:t>7</a:t>
            </a:fld>
            <a:endParaRPr lang="bg-BG"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bg-BG"/>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lvl1pPr>
              <a:defRPr/>
            </a:lvl1pPr>
          </a:lstStyle>
          <a:p>
            <a:pPr>
              <a:defRPr/>
            </a:pPr>
            <a:fld id="{CA3C54D5-4BBF-4627-90C7-C21A51678D73}" type="datetime1">
              <a:rPr lang="bg-BG"/>
              <a:pPr>
                <a:defRPr/>
              </a:pPr>
              <a:t>18.3.2015 г.</a:t>
            </a:fld>
            <a:endParaRPr lang="bg-BG"/>
          </a:p>
        </p:txBody>
      </p:sp>
      <p:sp>
        <p:nvSpPr>
          <p:cNvPr id="5" name="Footer Placeholder 4"/>
          <p:cNvSpPr>
            <a:spLocks noGrp="1"/>
          </p:cNvSpPr>
          <p:nvPr>
            <p:ph type="ftr" sz="quarter" idx="11"/>
          </p:nvPr>
        </p:nvSpPr>
        <p:spPr/>
        <p:txBody>
          <a:bodyPr/>
          <a:lstStyle>
            <a:lvl1pPr>
              <a:defRPr/>
            </a:lvl1pPr>
          </a:lstStyle>
          <a:p>
            <a:pPr>
              <a:defRPr/>
            </a:pPr>
            <a:endParaRPr lang="bg-BG"/>
          </a:p>
        </p:txBody>
      </p:sp>
      <p:sp>
        <p:nvSpPr>
          <p:cNvPr id="6" name="Slide Number Placeholder 5"/>
          <p:cNvSpPr>
            <a:spLocks noGrp="1"/>
          </p:cNvSpPr>
          <p:nvPr>
            <p:ph type="sldNum" sz="quarter" idx="12"/>
          </p:nvPr>
        </p:nvSpPr>
        <p:spPr/>
        <p:txBody>
          <a:bodyPr/>
          <a:lstStyle>
            <a:lvl1pPr>
              <a:defRPr/>
            </a:lvl1pPr>
          </a:lstStyle>
          <a:p>
            <a:pPr>
              <a:defRPr/>
            </a:pPr>
            <a:fld id="{1EFC60B1-D416-4EAF-B415-379E95E2B54B}" type="slidenum">
              <a:rPr lang="bg-BG"/>
              <a:pPr>
                <a:defRPr/>
              </a:pPr>
              <a:t>‹#›</a:t>
            </a:fld>
            <a:endParaRPr lang="bg-BG"/>
          </a:p>
        </p:txBody>
      </p:sp>
    </p:spTree>
  </p:cSld>
  <p:clrMapOvr>
    <a:masterClrMapping/>
  </p:clrMapOvr>
  <p:transition spd="slow" advTm="3000">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bg-BG"/>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lvl1pPr>
              <a:defRPr/>
            </a:lvl1pPr>
          </a:lstStyle>
          <a:p>
            <a:pPr>
              <a:defRPr/>
            </a:pPr>
            <a:fld id="{3CC0160E-AE90-478A-A0F6-E7C6CFDC1781}" type="datetime1">
              <a:rPr lang="bg-BG"/>
              <a:pPr>
                <a:defRPr/>
              </a:pPr>
              <a:t>18.3.2015 г.</a:t>
            </a:fld>
            <a:endParaRPr lang="bg-BG"/>
          </a:p>
        </p:txBody>
      </p:sp>
      <p:sp>
        <p:nvSpPr>
          <p:cNvPr id="5" name="Footer Placeholder 4"/>
          <p:cNvSpPr>
            <a:spLocks noGrp="1"/>
          </p:cNvSpPr>
          <p:nvPr>
            <p:ph type="ftr" sz="quarter" idx="11"/>
          </p:nvPr>
        </p:nvSpPr>
        <p:spPr/>
        <p:txBody>
          <a:bodyPr/>
          <a:lstStyle>
            <a:lvl1pPr>
              <a:defRPr/>
            </a:lvl1pPr>
          </a:lstStyle>
          <a:p>
            <a:pPr>
              <a:defRPr/>
            </a:pPr>
            <a:endParaRPr lang="bg-BG"/>
          </a:p>
        </p:txBody>
      </p:sp>
      <p:sp>
        <p:nvSpPr>
          <p:cNvPr id="6" name="Slide Number Placeholder 5"/>
          <p:cNvSpPr>
            <a:spLocks noGrp="1"/>
          </p:cNvSpPr>
          <p:nvPr>
            <p:ph type="sldNum" sz="quarter" idx="12"/>
          </p:nvPr>
        </p:nvSpPr>
        <p:spPr/>
        <p:txBody>
          <a:bodyPr/>
          <a:lstStyle>
            <a:lvl1pPr>
              <a:defRPr/>
            </a:lvl1pPr>
          </a:lstStyle>
          <a:p>
            <a:pPr>
              <a:defRPr/>
            </a:pPr>
            <a:fld id="{F8E4D0EA-BADE-482F-AB17-5ABB8C1143F3}" type="slidenum">
              <a:rPr lang="bg-BG"/>
              <a:pPr>
                <a:defRPr/>
              </a:pPr>
              <a:t>‹#›</a:t>
            </a:fld>
            <a:endParaRPr lang="bg-BG"/>
          </a:p>
        </p:txBody>
      </p:sp>
    </p:spTree>
  </p:cSld>
  <p:clrMapOvr>
    <a:masterClrMapping/>
  </p:clrMapOvr>
  <p:transition spd="slow" advTm="3000">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bg-BG"/>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15B3006-8D1F-434C-AF87-6ECFD008004E}" type="datetime1">
              <a:rPr lang="bg-BG"/>
              <a:pPr>
                <a:defRPr/>
              </a:pPr>
              <a:t>18.3.2015 г.</a:t>
            </a:fld>
            <a:endParaRPr lang="bg-BG"/>
          </a:p>
        </p:txBody>
      </p:sp>
      <p:sp>
        <p:nvSpPr>
          <p:cNvPr id="5" name="Footer Placeholder 4"/>
          <p:cNvSpPr>
            <a:spLocks noGrp="1"/>
          </p:cNvSpPr>
          <p:nvPr>
            <p:ph type="ftr" sz="quarter" idx="11"/>
          </p:nvPr>
        </p:nvSpPr>
        <p:spPr/>
        <p:txBody>
          <a:bodyPr/>
          <a:lstStyle>
            <a:lvl1pPr>
              <a:defRPr/>
            </a:lvl1pPr>
          </a:lstStyle>
          <a:p>
            <a:pPr>
              <a:defRPr/>
            </a:pPr>
            <a:endParaRPr lang="bg-BG"/>
          </a:p>
        </p:txBody>
      </p:sp>
      <p:sp>
        <p:nvSpPr>
          <p:cNvPr id="6" name="Slide Number Placeholder 5"/>
          <p:cNvSpPr>
            <a:spLocks noGrp="1"/>
          </p:cNvSpPr>
          <p:nvPr>
            <p:ph type="sldNum" sz="quarter" idx="12"/>
          </p:nvPr>
        </p:nvSpPr>
        <p:spPr/>
        <p:txBody>
          <a:bodyPr/>
          <a:lstStyle>
            <a:lvl1pPr>
              <a:defRPr/>
            </a:lvl1pPr>
          </a:lstStyle>
          <a:p>
            <a:pPr>
              <a:defRPr/>
            </a:pPr>
            <a:fld id="{F55F7922-8C42-45DB-B922-823C606E2B88}" type="slidenum">
              <a:rPr lang="bg-BG"/>
              <a:pPr>
                <a:defRPr/>
              </a:pPr>
              <a:t>‹#›</a:t>
            </a:fld>
            <a:endParaRPr lang="bg-BG"/>
          </a:p>
        </p:txBody>
      </p:sp>
    </p:spTree>
  </p:cSld>
  <p:clrMapOvr>
    <a:masterClrMapping/>
  </p:clrMapOvr>
  <p:transition spd="slow" advTm="3000">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bg-BG"/>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3"/>
          <p:cNvSpPr>
            <a:spLocks noGrp="1"/>
          </p:cNvSpPr>
          <p:nvPr>
            <p:ph type="dt" sz="half" idx="10"/>
          </p:nvPr>
        </p:nvSpPr>
        <p:spPr/>
        <p:txBody>
          <a:bodyPr/>
          <a:lstStyle>
            <a:lvl1pPr>
              <a:defRPr/>
            </a:lvl1pPr>
          </a:lstStyle>
          <a:p>
            <a:pPr>
              <a:defRPr/>
            </a:pPr>
            <a:fld id="{8C9EA6E7-213F-493A-A143-6CC8C597F75B}" type="datetime1">
              <a:rPr lang="bg-BG"/>
              <a:pPr>
                <a:defRPr/>
              </a:pPr>
              <a:t>18.3.2015 г.</a:t>
            </a:fld>
            <a:endParaRPr lang="bg-BG"/>
          </a:p>
        </p:txBody>
      </p:sp>
      <p:sp>
        <p:nvSpPr>
          <p:cNvPr id="6" name="Footer Placeholder 4"/>
          <p:cNvSpPr>
            <a:spLocks noGrp="1"/>
          </p:cNvSpPr>
          <p:nvPr>
            <p:ph type="ftr" sz="quarter" idx="11"/>
          </p:nvPr>
        </p:nvSpPr>
        <p:spPr/>
        <p:txBody>
          <a:bodyPr/>
          <a:lstStyle>
            <a:lvl1pPr>
              <a:defRPr/>
            </a:lvl1pPr>
          </a:lstStyle>
          <a:p>
            <a:pPr>
              <a:defRPr/>
            </a:pPr>
            <a:endParaRPr lang="bg-BG"/>
          </a:p>
        </p:txBody>
      </p:sp>
      <p:sp>
        <p:nvSpPr>
          <p:cNvPr id="7" name="Slide Number Placeholder 5"/>
          <p:cNvSpPr>
            <a:spLocks noGrp="1"/>
          </p:cNvSpPr>
          <p:nvPr>
            <p:ph type="sldNum" sz="quarter" idx="12"/>
          </p:nvPr>
        </p:nvSpPr>
        <p:spPr/>
        <p:txBody>
          <a:bodyPr/>
          <a:lstStyle>
            <a:lvl1pPr>
              <a:defRPr/>
            </a:lvl1pPr>
          </a:lstStyle>
          <a:p>
            <a:pPr>
              <a:defRPr/>
            </a:pPr>
            <a:fld id="{5FE7B645-B6C5-477C-8A94-CF040D79BAB6}" type="slidenum">
              <a:rPr lang="bg-BG"/>
              <a:pPr>
                <a:defRPr/>
              </a:pPr>
              <a:t>‹#›</a:t>
            </a:fld>
            <a:endParaRPr lang="bg-BG"/>
          </a:p>
        </p:txBody>
      </p:sp>
    </p:spTree>
  </p:cSld>
  <p:clrMapOvr>
    <a:masterClrMapping/>
  </p:clrMapOvr>
  <p:transition spd="slow" advTm="3000">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bg-BG"/>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3"/>
          <p:cNvSpPr>
            <a:spLocks noGrp="1"/>
          </p:cNvSpPr>
          <p:nvPr>
            <p:ph type="dt" sz="half" idx="10"/>
          </p:nvPr>
        </p:nvSpPr>
        <p:spPr/>
        <p:txBody>
          <a:bodyPr/>
          <a:lstStyle>
            <a:lvl1pPr>
              <a:defRPr/>
            </a:lvl1pPr>
          </a:lstStyle>
          <a:p>
            <a:pPr>
              <a:defRPr/>
            </a:pPr>
            <a:fld id="{1F5DECCE-392F-4D80-8029-953F1213FCE2}" type="datetime1">
              <a:rPr lang="bg-BG"/>
              <a:pPr>
                <a:defRPr/>
              </a:pPr>
              <a:t>18.3.2015 г.</a:t>
            </a:fld>
            <a:endParaRPr lang="bg-BG"/>
          </a:p>
        </p:txBody>
      </p:sp>
      <p:sp>
        <p:nvSpPr>
          <p:cNvPr id="8" name="Footer Placeholder 4"/>
          <p:cNvSpPr>
            <a:spLocks noGrp="1"/>
          </p:cNvSpPr>
          <p:nvPr>
            <p:ph type="ftr" sz="quarter" idx="11"/>
          </p:nvPr>
        </p:nvSpPr>
        <p:spPr/>
        <p:txBody>
          <a:bodyPr/>
          <a:lstStyle>
            <a:lvl1pPr>
              <a:defRPr/>
            </a:lvl1pPr>
          </a:lstStyle>
          <a:p>
            <a:pPr>
              <a:defRPr/>
            </a:pPr>
            <a:endParaRPr lang="bg-BG"/>
          </a:p>
        </p:txBody>
      </p:sp>
      <p:sp>
        <p:nvSpPr>
          <p:cNvPr id="9" name="Slide Number Placeholder 5"/>
          <p:cNvSpPr>
            <a:spLocks noGrp="1"/>
          </p:cNvSpPr>
          <p:nvPr>
            <p:ph type="sldNum" sz="quarter" idx="12"/>
          </p:nvPr>
        </p:nvSpPr>
        <p:spPr/>
        <p:txBody>
          <a:bodyPr/>
          <a:lstStyle>
            <a:lvl1pPr>
              <a:defRPr/>
            </a:lvl1pPr>
          </a:lstStyle>
          <a:p>
            <a:pPr>
              <a:defRPr/>
            </a:pPr>
            <a:fld id="{5E2199F3-D801-446B-A278-7E30A1336868}" type="slidenum">
              <a:rPr lang="bg-BG"/>
              <a:pPr>
                <a:defRPr/>
              </a:pPr>
              <a:t>‹#›</a:t>
            </a:fld>
            <a:endParaRPr lang="bg-BG"/>
          </a:p>
        </p:txBody>
      </p:sp>
    </p:spTree>
  </p:cSld>
  <p:clrMapOvr>
    <a:masterClrMapping/>
  </p:clrMapOvr>
  <p:transition spd="slow" advTm="3000">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bg-BG"/>
          </a:p>
        </p:txBody>
      </p:sp>
      <p:sp>
        <p:nvSpPr>
          <p:cNvPr id="3" name="Date Placeholder 3"/>
          <p:cNvSpPr>
            <a:spLocks noGrp="1"/>
          </p:cNvSpPr>
          <p:nvPr>
            <p:ph type="dt" sz="half" idx="10"/>
          </p:nvPr>
        </p:nvSpPr>
        <p:spPr/>
        <p:txBody>
          <a:bodyPr/>
          <a:lstStyle>
            <a:lvl1pPr>
              <a:defRPr/>
            </a:lvl1pPr>
          </a:lstStyle>
          <a:p>
            <a:pPr>
              <a:defRPr/>
            </a:pPr>
            <a:fld id="{B0A08675-E90D-4827-B1BE-4751E5AB1255}" type="datetime1">
              <a:rPr lang="bg-BG"/>
              <a:pPr>
                <a:defRPr/>
              </a:pPr>
              <a:t>18.3.2015 г.</a:t>
            </a:fld>
            <a:endParaRPr lang="bg-BG"/>
          </a:p>
        </p:txBody>
      </p:sp>
      <p:sp>
        <p:nvSpPr>
          <p:cNvPr id="4" name="Footer Placeholder 4"/>
          <p:cNvSpPr>
            <a:spLocks noGrp="1"/>
          </p:cNvSpPr>
          <p:nvPr>
            <p:ph type="ftr" sz="quarter" idx="11"/>
          </p:nvPr>
        </p:nvSpPr>
        <p:spPr/>
        <p:txBody>
          <a:bodyPr/>
          <a:lstStyle>
            <a:lvl1pPr>
              <a:defRPr/>
            </a:lvl1pPr>
          </a:lstStyle>
          <a:p>
            <a:pPr>
              <a:defRPr/>
            </a:pPr>
            <a:endParaRPr lang="bg-BG"/>
          </a:p>
        </p:txBody>
      </p:sp>
      <p:sp>
        <p:nvSpPr>
          <p:cNvPr id="5" name="Slide Number Placeholder 5"/>
          <p:cNvSpPr>
            <a:spLocks noGrp="1"/>
          </p:cNvSpPr>
          <p:nvPr>
            <p:ph type="sldNum" sz="quarter" idx="12"/>
          </p:nvPr>
        </p:nvSpPr>
        <p:spPr/>
        <p:txBody>
          <a:bodyPr/>
          <a:lstStyle>
            <a:lvl1pPr>
              <a:defRPr/>
            </a:lvl1pPr>
          </a:lstStyle>
          <a:p>
            <a:pPr>
              <a:defRPr/>
            </a:pPr>
            <a:fld id="{1EE9F328-54BE-4075-AD78-5D5BEF50F570}" type="slidenum">
              <a:rPr lang="bg-BG"/>
              <a:pPr>
                <a:defRPr/>
              </a:pPr>
              <a:t>‹#›</a:t>
            </a:fld>
            <a:endParaRPr lang="bg-BG"/>
          </a:p>
        </p:txBody>
      </p:sp>
    </p:spTree>
  </p:cSld>
  <p:clrMapOvr>
    <a:masterClrMapping/>
  </p:clrMapOvr>
  <p:transition spd="slow" advTm="3000">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4613FEC-4DDA-4053-B844-0445FD094C03}" type="datetime1">
              <a:rPr lang="bg-BG"/>
              <a:pPr>
                <a:defRPr/>
              </a:pPr>
              <a:t>18.3.2015 г.</a:t>
            </a:fld>
            <a:endParaRPr lang="bg-BG"/>
          </a:p>
        </p:txBody>
      </p:sp>
      <p:sp>
        <p:nvSpPr>
          <p:cNvPr id="3" name="Footer Placeholder 4"/>
          <p:cNvSpPr>
            <a:spLocks noGrp="1"/>
          </p:cNvSpPr>
          <p:nvPr>
            <p:ph type="ftr" sz="quarter" idx="11"/>
          </p:nvPr>
        </p:nvSpPr>
        <p:spPr/>
        <p:txBody>
          <a:bodyPr/>
          <a:lstStyle>
            <a:lvl1pPr>
              <a:defRPr/>
            </a:lvl1pPr>
          </a:lstStyle>
          <a:p>
            <a:pPr>
              <a:defRPr/>
            </a:pPr>
            <a:endParaRPr lang="bg-BG"/>
          </a:p>
        </p:txBody>
      </p:sp>
      <p:sp>
        <p:nvSpPr>
          <p:cNvPr id="4" name="Slide Number Placeholder 5"/>
          <p:cNvSpPr>
            <a:spLocks noGrp="1"/>
          </p:cNvSpPr>
          <p:nvPr>
            <p:ph type="sldNum" sz="quarter" idx="12"/>
          </p:nvPr>
        </p:nvSpPr>
        <p:spPr/>
        <p:txBody>
          <a:bodyPr/>
          <a:lstStyle>
            <a:lvl1pPr>
              <a:defRPr/>
            </a:lvl1pPr>
          </a:lstStyle>
          <a:p>
            <a:pPr>
              <a:defRPr/>
            </a:pPr>
            <a:fld id="{2CC2F812-2367-483E-ABF8-40B4D417DB0D}" type="slidenum">
              <a:rPr lang="bg-BG"/>
              <a:pPr>
                <a:defRPr/>
              </a:pPr>
              <a:t>‹#›</a:t>
            </a:fld>
            <a:endParaRPr lang="bg-BG"/>
          </a:p>
        </p:txBody>
      </p:sp>
    </p:spTree>
  </p:cSld>
  <p:clrMapOvr>
    <a:masterClrMapping/>
  </p:clrMapOvr>
  <p:transition spd="slow" advTm="3000">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bg-BG"/>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22DAA1A-DF8B-4B81-848F-BDBFEAB227A3}" type="datetime1">
              <a:rPr lang="bg-BG"/>
              <a:pPr>
                <a:defRPr/>
              </a:pPr>
              <a:t>18.3.2015 г.</a:t>
            </a:fld>
            <a:endParaRPr lang="bg-BG"/>
          </a:p>
        </p:txBody>
      </p:sp>
      <p:sp>
        <p:nvSpPr>
          <p:cNvPr id="6" name="Footer Placeholder 4"/>
          <p:cNvSpPr>
            <a:spLocks noGrp="1"/>
          </p:cNvSpPr>
          <p:nvPr>
            <p:ph type="ftr" sz="quarter" idx="11"/>
          </p:nvPr>
        </p:nvSpPr>
        <p:spPr/>
        <p:txBody>
          <a:bodyPr/>
          <a:lstStyle>
            <a:lvl1pPr>
              <a:defRPr/>
            </a:lvl1pPr>
          </a:lstStyle>
          <a:p>
            <a:pPr>
              <a:defRPr/>
            </a:pPr>
            <a:endParaRPr lang="bg-BG"/>
          </a:p>
        </p:txBody>
      </p:sp>
      <p:sp>
        <p:nvSpPr>
          <p:cNvPr id="7" name="Slide Number Placeholder 5"/>
          <p:cNvSpPr>
            <a:spLocks noGrp="1"/>
          </p:cNvSpPr>
          <p:nvPr>
            <p:ph type="sldNum" sz="quarter" idx="12"/>
          </p:nvPr>
        </p:nvSpPr>
        <p:spPr/>
        <p:txBody>
          <a:bodyPr/>
          <a:lstStyle>
            <a:lvl1pPr>
              <a:defRPr/>
            </a:lvl1pPr>
          </a:lstStyle>
          <a:p>
            <a:pPr>
              <a:defRPr/>
            </a:pPr>
            <a:fld id="{8C65C7EE-85F9-4D73-B6C2-0DD604C8DF8B}" type="slidenum">
              <a:rPr lang="bg-BG"/>
              <a:pPr>
                <a:defRPr/>
              </a:pPr>
              <a:t>‹#›</a:t>
            </a:fld>
            <a:endParaRPr lang="bg-BG"/>
          </a:p>
        </p:txBody>
      </p:sp>
    </p:spTree>
  </p:cSld>
  <p:clrMapOvr>
    <a:masterClrMapping/>
  </p:clrMapOvr>
  <p:transition spd="slow" advTm="3000">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bg-BG"/>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bg-BG"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6132CB1-1BAE-4583-A99F-EE8FF5A13F4E}" type="datetime1">
              <a:rPr lang="bg-BG"/>
              <a:pPr>
                <a:defRPr/>
              </a:pPr>
              <a:t>18.3.2015 г.</a:t>
            </a:fld>
            <a:endParaRPr lang="bg-BG"/>
          </a:p>
        </p:txBody>
      </p:sp>
      <p:sp>
        <p:nvSpPr>
          <p:cNvPr id="6" name="Footer Placeholder 4"/>
          <p:cNvSpPr>
            <a:spLocks noGrp="1"/>
          </p:cNvSpPr>
          <p:nvPr>
            <p:ph type="ftr" sz="quarter" idx="11"/>
          </p:nvPr>
        </p:nvSpPr>
        <p:spPr/>
        <p:txBody>
          <a:bodyPr/>
          <a:lstStyle>
            <a:lvl1pPr>
              <a:defRPr/>
            </a:lvl1pPr>
          </a:lstStyle>
          <a:p>
            <a:pPr>
              <a:defRPr/>
            </a:pPr>
            <a:endParaRPr lang="bg-BG"/>
          </a:p>
        </p:txBody>
      </p:sp>
      <p:sp>
        <p:nvSpPr>
          <p:cNvPr id="7" name="Slide Number Placeholder 5"/>
          <p:cNvSpPr>
            <a:spLocks noGrp="1"/>
          </p:cNvSpPr>
          <p:nvPr>
            <p:ph type="sldNum" sz="quarter" idx="12"/>
          </p:nvPr>
        </p:nvSpPr>
        <p:spPr/>
        <p:txBody>
          <a:bodyPr/>
          <a:lstStyle>
            <a:lvl1pPr>
              <a:defRPr/>
            </a:lvl1pPr>
          </a:lstStyle>
          <a:p>
            <a:pPr>
              <a:defRPr/>
            </a:pPr>
            <a:fld id="{189244F0-FD5B-4169-B43A-0ED045B1D634}" type="slidenum">
              <a:rPr lang="bg-BG"/>
              <a:pPr>
                <a:defRPr/>
              </a:pPr>
              <a:t>‹#›</a:t>
            </a:fld>
            <a:endParaRPr lang="bg-BG"/>
          </a:p>
        </p:txBody>
      </p:sp>
    </p:spTree>
  </p:cSld>
  <p:clrMapOvr>
    <a:masterClrMapping/>
  </p:clrMapOvr>
  <p:transition spd="slow" advTm="3000">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lvl1pPr>
              <a:defRPr/>
            </a:lvl1pPr>
          </a:lstStyle>
          <a:p>
            <a:pPr>
              <a:defRPr/>
            </a:pPr>
            <a:fld id="{B24C6D83-6F64-48BA-AEC1-8560E4F66CAA}" type="datetime1">
              <a:rPr lang="bg-BG"/>
              <a:pPr>
                <a:defRPr/>
              </a:pPr>
              <a:t>18.3.2015 г.</a:t>
            </a:fld>
            <a:endParaRPr lang="bg-BG"/>
          </a:p>
        </p:txBody>
      </p:sp>
      <p:sp>
        <p:nvSpPr>
          <p:cNvPr id="5" name="Footer Placeholder 4"/>
          <p:cNvSpPr>
            <a:spLocks noGrp="1"/>
          </p:cNvSpPr>
          <p:nvPr>
            <p:ph type="ftr" sz="quarter" idx="11"/>
          </p:nvPr>
        </p:nvSpPr>
        <p:spPr/>
        <p:txBody>
          <a:bodyPr/>
          <a:lstStyle>
            <a:lvl1pPr>
              <a:defRPr/>
            </a:lvl1pPr>
          </a:lstStyle>
          <a:p>
            <a:pPr>
              <a:defRPr/>
            </a:pPr>
            <a:endParaRPr lang="bg-BG"/>
          </a:p>
        </p:txBody>
      </p:sp>
      <p:sp>
        <p:nvSpPr>
          <p:cNvPr id="6" name="Slide Number Placeholder 5"/>
          <p:cNvSpPr>
            <a:spLocks noGrp="1"/>
          </p:cNvSpPr>
          <p:nvPr>
            <p:ph type="sldNum" sz="quarter" idx="12"/>
          </p:nvPr>
        </p:nvSpPr>
        <p:spPr/>
        <p:txBody>
          <a:bodyPr/>
          <a:lstStyle>
            <a:lvl1pPr>
              <a:defRPr/>
            </a:lvl1pPr>
          </a:lstStyle>
          <a:p>
            <a:pPr>
              <a:defRPr/>
            </a:pPr>
            <a:fld id="{6E4E4F2E-C275-438A-90EF-A2554C3902C3}" type="slidenum">
              <a:rPr lang="bg-BG"/>
              <a:pPr>
                <a:defRPr/>
              </a:pPr>
              <a:t>‹#›</a:t>
            </a:fld>
            <a:endParaRPr lang="bg-BG"/>
          </a:p>
        </p:txBody>
      </p:sp>
    </p:spTree>
  </p:cSld>
  <p:clrMapOvr>
    <a:masterClrMapping/>
  </p:clrMapOvr>
  <p:transition spd="slow" advTm="3000">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lvl1pPr>
              <a:defRPr/>
            </a:lvl1pPr>
          </a:lstStyle>
          <a:p>
            <a:pPr>
              <a:defRPr/>
            </a:pPr>
            <a:fld id="{09AAC6FC-AFB6-46A5-B122-0933E93E845D}" type="datetime1">
              <a:rPr lang="bg-BG"/>
              <a:pPr>
                <a:defRPr/>
              </a:pPr>
              <a:t>18.3.2015 г.</a:t>
            </a:fld>
            <a:endParaRPr lang="bg-BG"/>
          </a:p>
        </p:txBody>
      </p:sp>
      <p:sp>
        <p:nvSpPr>
          <p:cNvPr id="5" name="Footer Placeholder 4"/>
          <p:cNvSpPr>
            <a:spLocks noGrp="1"/>
          </p:cNvSpPr>
          <p:nvPr>
            <p:ph type="ftr" sz="quarter" idx="11"/>
          </p:nvPr>
        </p:nvSpPr>
        <p:spPr/>
        <p:txBody>
          <a:bodyPr/>
          <a:lstStyle>
            <a:lvl1pPr>
              <a:defRPr/>
            </a:lvl1pPr>
          </a:lstStyle>
          <a:p>
            <a:pPr>
              <a:defRPr/>
            </a:pPr>
            <a:endParaRPr lang="bg-BG"/>
          </a:p>
        </p:txBody>
      </p:sp>
      <p:sp>
        <p:nvSpPr>
          <p:cNvPr id="6" name="Slide Number Placeholder 5"/>
          <p:cNvSpPr>
            <a:spLocks noGrp="1"/>
          </p:cNvSpPr>
          <p:nvPr>
            <p:ph type="sldNum" sz="quarter" idx="12"/>
          </p:nvPr>
        </p:nvSpPr>
        <p:spPr/>
        <p:txBody>
          <a:bodyPr/>
          <a:lstStyle>
            <a:lvl1pPr>
              <a:defRPr/>
            </a:lvl1pPr>
          </a:lstStyle>
          <a:p>
            <a:pPr>
              <a:defRPr/>
            </a:pPr>
            <a:fld id="{508295D0-F78D-477A-9B2D-EAD27F09236C}" type="slidenum">
              <a:rPr lang="bg-BG"/>
              <a:pPr>
                <a:defRPr/>
              </a:pPr>
              <a:t>‹#›</a:t>
            </a:fld>
            <a:endParaRPr lang="bg-BG"/>
          </a:p>
        </p:txBody>
      </p:sp>
    </p:spTree>
  </p:cSld>
  <p:clrMapOvr>
    <a:masterClrMapping/>
  </p:clrMapOvr>
  <p:transition spd="slow" advTm="3000">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7E4BD"/>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C1982CA0-F264-4226-A653-28F21EA4E27A}" type="datetime1">
              <a:rPr lang="bg-BG"/>
              <a:pPr>
                <a:defRPr/>
              </a:pPr>
              <a:t>18.3.2015 г.</a:t>
            </a:fld>
            <a:endParaRPr lang="bg-B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bg-BG"/>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3750547-C4D2-4CFD-A4C4-052B3DA667E5}" type="slidenum">
              <a:rPr lang="bg-BG"/>
              <a:pPr>
                <a:defRPr/>
              </a:pPr>
              <a:t>‹#›</a:t>
            </a:fld>
            <a:endParaRPr lang="bg-BG"/>
          </a:p>
        </p:txBody>
      </p:sp>
      <p:pic>
        <p:nvPicPr>
          <p:cNvPr id="1029" name="Picture 7" descr="АУЕР с нов устройствен правилник"/>
          <p:cNvPicPr>
            <a:picLocks noChangeAspect="1" noChangeArrowheads="1"/>
          </p:cNvPicPr>
          <p:nvPr userDrawn="1"/>
        </p:nvPicPr>
        <p:blipFill>
          <a:blip r:embed="rId13" cstate="print"/>
          <a:srcRect/>
          <a:stretch>
            <a:fillRect/>
          </a:stretch>
        </p:blipFill>
        <p:spPr bwMode="auto">
          <a:xfrm>
            <a:off x="0" y="0"/>
            <a:ext cx="1304925" cy="1409700"/>
          </a:xfrm>
          <a:prstGeom prst="rect">
            <a:avLst/>
          </a:prstGeom>
          <a:noFill/>
          <a:ln w="9525">
            <a:noFill/>
            <a:miter lim="800000"/>
            <a:headEnd/>
            <a:tailEnd/>
          </a:ln>
        </p:spPr>
      </p:pic>
      <p:sp>
        <p:nvSpPr>
          <p:cNvPr id="9" name="TextBox 8"/>
          <p:cNvSpPr txBox="1"/>
          <p:nvPr userDrawn="1"/>
        </p:nvSpPr>
        <p:spPr>
          <a:xfrm>
            <a:off x="1331913" y="0"/>
            <a:ext cx="7812087" cy="1403350"/>
          </a:xfrm>
          <a:prstGeom prst="rect">
            <a:avLst/>
          </a:prstGeom>
          <a:solidFill>
            <a:schemeClr val="tx2">
              <a:lumMod val="20000"/>
              <a:lumOff val="80000"/>
            </a:schemeClr>
          </a:solidFill>
        </p:spPr>
        <p:txBody>
          <a:bodyPr>
            <a:spAutoFit/>
          </a:bodyPr>
          <a:lstStyle/>
          <a:p>
            <a:pPr algn="ctr" fontAlgn="auto">
              <a:spcBef>
                <a:spcPts val="0"/>
              </a:spcBef>
              <a:spcAft>
                <a:spcPts val="0"/>
              </a:spcAft>
              <a:defRPr/>
            </a:pPr>
            <a:r>
              <a:rPr lang="bg-BG" sz="2800" dirty="0">
                <a:solidFill>
                  <a:srgbClr val="0070C0"/>
                </a:solidFill>
                <a:latin typeface="+mn-lt"/>
              </a:rPr>
              <a:t>АГЕНЦИЯ ЗА УСТОЙЧИВО ЕНЕРГИЙНО РАЗВИТИЕ</a:t>
            </a:r>
          </a:p>
          <a:p>
            <a:pPr algn="ctr" fontAlgn="auto">
              <a:spcBef>
                <a:spcPts val="0"/>
              </a:spcBef>
              <a:spcAft>
                <a:spcPts val="0"/>
              </a:spcAft>
              <a:defRPr/>
            </a:pPr>
            <a:r>
              <a:rPr lang="bg-BG" sz="2800" dirty="0">
                <a:solidFill>
                  <a:srgbClr val="0070C0"/>
                </a:solidFill>
                <a:latin typeface="+mn-lt"/>
              </a:rPr>
              <a:t>Териториално звено на АУЕР за СЗРИП, гр.Плевен</a:t>
            </a:r>
          </a:p>
          <a:p>
            <a:pPr algn="ctr" fontAlgn="auto">
              <a:spcBef>
                <a:spcPts val="0"/>
              </a:spcBef>
              <a:spcAft>
                <a:spcPts val="0"/>
              </a:spcAft>
              <a:defRPr/>
            </a:pPr>
            <a:r>
              <a:rPr lang="bg-BG" sz="1600" dirty="0">
                <a:solidFill>
                  <a:srgbClr val="0070C0"/>
                </a:solidFill>
                <a:latin typeface="+mn-lt"/>
              </a:rPr>
              <a:t>Пл.”Възраждане”,№1,стая 219</a:t>
            </a:r>
          </a:p>
          <a:p>
            <a:pPr algn="ctr" fontAlgn="auto">
              <a:spcBef>
                <a:spcPts val="0"/>
              </a:spcBef>
              <a:spcAft>
                <a:spcPts val="0"/>
              </a:spcAft>
              <a:defRPr/>
            </a:pPr>
            <a:r>
              <a:rPr lang="bg-BG" sz="1600" dirty="0">
                <a:solidFill>
                  <a:srgbClr val="0070C0"/>
                </a:solidFill>
                <a:latin typeface="+mn-lt"/>
              </a:rPr>
              <a:t>Тел. 064 801 291,</a:t>
            </a:r>
            <a:r>
              <a:rPr lang="en-US" sz="1600" dirty="0">
                <a:solidFill>
                  <a:srgbClr val="0070C0"/>
                </a:solidFill>
                <a:latin typeface="+mn-lt"/>
              </a:rPr>
              <a:t>E-mail: Dobrev@SEEA.government.bg</a:t>
            </a:r>
            <a:endParaRPr lang="bg-BG" sz="1600" dirty="0">
              <a:solidFill>
                <a:srgbClr val="0070C0"/>
              </a:solidFill>
              <a:latin typeface="+mn-lt"/>
            </a:endParaRPr>
          </a:p>
          <a:p>
            <a:pPr algn="ctr" fontAlgn="auto">
              <a:spcBef>
                <a:spcPts val="0"/>
              </a:spcBef>
              <a:spcAft>
                <a:spcPts val="0"/>
              </a:spcAft>
              <a:defRPr/>
            </a:pPr>
            <a:endParaRPr lang="bg-BG" sz="1600" dirty="0">
              <a:solidFill>
                <a:srgbClr val="0070C0"/>
              </a:solidFill>
              <a:latin typeface="+mn-lt"/>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3000">
    <p:wedg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Udostoverenie_za_ES_2%20(1).doc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1044;&#1086;&#1082;&#1091;&#1084;&#1077;&#1085;&#1090;%20(37).pdf"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www.seea.government.bg/documents/Naredba_Metodiki.pdf"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Zaiavlenie_za_udostoverenie_za_ES%20(1).docx"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seea.government.bg/documents/Naredba_Metodiki.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seea.government.bg/documents/NR_16_%201594.pdf" TargetMode="External"/><Relationship Id="rId2" Type="http://schemas.openxmlformats.org/officeDocument/2006/relationships/hyperlink" Target="http://www.seea.government.bg/documents/ZEE.pdf" TargetMode="External"/><Relationship Id="rId1" Type="http://schemas.openxmlformats.org/officeDocument/2006/relationships/slideLayout" Target="../slideLayouts/slideLayout2.xml"/><Relationship Id="rId5" Type="http://schemas.openxmlformats.org/officeDocument/2006/relationships/hyperlink" Target="http://www.seea.government.bg/documents/Tarifa_taksi_12_04_2013.pdf" TargetMode="External"/><Relationship Id="rId4" Type="http://schemas.openxmlformats.org/officeDocument/2006/relationships/hyperlink" Target="http://www.seea.government.bg/documents/Naredba_Metodiki.pdf"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seea.government.bg/bg/about-seda" TargetMode="External"/><Relationship Id="rId2" Type="http://schemas.openxmlformats.org/officeDocument/2006/relationships/hyperlink" Target="http://www.seea.government.bg/bg/metodiki"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seea.government.bg/" TargetMode="External"/><Relationship Id="rId2" Type="http://schemas.openxmlformats.org/officeDocument/2006/relationships/hyperlink" Target="mailto:Dobrev@SEEA.government.b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http://www.solar-benefit.com/sites/default/files/banner/solartop01.jpg"/>
          <p:cNvPicPr>
            <a:picLocks noChangeAspect="1" noChangeArrowheads="1"/>
          </p:cNvPicPr>
          <p:nvPr/>
        </p:nvPicPr>
        <p:blipFill>
          <a:blip r:embed="rId2" cstate="print"/>
          <a:srcRect/>
          <a:stretch>
            <a:fillRect/>
          </a:stretch>
        </p:blipFill>
        <p:spPr bwMode="auto">
          <a:xfrm>
            <a:off x="0" y="1412875"/>
            <a:ext cx="9144000" cy="544512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pPr>
              <a:defRPr/>
            </a:pPr>
            <a:r>
              <a:rPr lang="en-US" dirty="0" smtClean="0">
                <a:solidFill>
                  <a:schemeClr val="bg1"/>
                </a:solidFill>
              </a:rPr>
              <a:t>1</a:t>
            </a:r>
            <a:endParaRPr lang="bg-BG" dirty="0">
              <a:solidFill>
                <a:schemeClr val="bg1"/>
              </a:solidFill>
            </a:endParaRPr>
          </a:p>
        </p:txBody>
      </p:sp>
    </p:spTree>
  </p:cSld>
  <p:clrMapOvr>
    <a:masterClrMapping/>
  </p:clrMapOvr>
  <p:transition spd="slow">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bg-BG" smtClean="0"/>
          </a:p>
        </p:txBody>
      </p:sp>
      <p:sp>
        <p:nvSpPr>
          <p:cNvPr id="3" name="Subtitle 2"/>
          <p:cNvSpPr>
            <a:spLocks noGrp="1"/>
          </p:cNvSpPr>
          <p:nvPr>
            <p:ph type="subTitle" idx="1"/>
          </p:nvPr>
        </p:nvSpPr>
        <p:spPr/>
        <p:txBody>
          <a:bodyPr/>
          <a:lstStyle/>
          <a:p>
            <a:pPr eaLnBrk="1" fontAlgn="auto" hangingPunct="1">
              <a:spcAft>
                <a:spcPts val="0"/>
              </a:spcAft>
              <a:buFont typeface="Arial" pitchFamily="34" charset="0"/>
              <a:buNone/>
              <a:defRPr/>
            </a:pPr>
            <a:endParaRPr lang="bg-BG" dirty="0" smtClean="0"/>
          </a:p>
        </p:txBody>
      </p:sp>
      <p:sp>
        <p:nvSpPr>
          <p:cNvPr id="6" name="Slide Number Placeholder 5"/>
          <p:cNvSpPr>
            <a:spLocks noGrp="1"/>
          </p:cNvSpPr>
          <p:nvPr>
            <p:ph type="sldNum" sz="quarter" idx="12"/>
          </p:nvPr>
        </p:nvSpPr>
        <p:spPr/>
        <p:txBody>
          <a:bodyPr/>
          <a:lstStyle/>
          <a:p>
            <a:pPr>
              <a:defRPr/>
            </a:pPr>
            <a:r>
              <a:rPr lang="en-US" dirty="0" smtClean="0">
                <a:solidFill>
                  <a:schemeClr val="bg1"/>
                </a:solidFill>
              </a:rPr>
              <a:t>2</a:t>
            </a:r>
            <a:endParaRPr lang="bg-BG" dirty="0">
              <a:solidFill>
                <a:schemeClr val="bg1"/>
              </a:solidFill>
            </a:endParaRPr>
          </a:p>
        </p:txBody>
      </p:sp>
      <p:pic>
        <p:nvPicPr>
          <p:cNvPr id="3077" name="Picture 3" descr="http://auer.mapex.bg/Images/bg1.jpg"/>
          <p:cNvPicPr>
            <a:picLocks noChangeAspect="1" noChangeArrowheads="1"/>
          </p:cNvPicPr>
          <p:nvPr/>
        </p:nvPicPr>
        <p:blipFill>
          <a:blip r:embed="rId2" cstate="print"/>
          <a:srcRect/>
          <a:stretch>
            <a:fillRect/>
          </a:stretch>
        </p:blipFill>
        <p:spPr bwMode="auto">
          <a:xfrm>
            <a:off x="0" y="1484313"/>
            <a:ext cx="9144000" cy="5373687"/>
          </a:xfrm>
          <a:prstGeom prst="rect">
            <a:avLst/>
          </a:prstGeom>
          <a:noFill/>
          <a:ln w="9525">
            <a:noFill/>
            <a:miter lim="800000"/>
            <a:headEnd/>
            <a:tailEnd/>
          </a:ln>
        </p:spPr>
      </p:pic>
      <p:sp>
        <p:nvSpPr>
          <p:cNvPr id="5" name="TextBox 4"/>
          <p:cNvSpPr txBox="1"/>
          <p:nvPr/>
        </p:nvSpPr>
        <p:spPr>
          <a:xfrm>
            <a:off x="899592" y="4077072"/>
            <a:ext cx="8136904" cy="1877437"/>
          </a:xfrm>
          <a:prstGeom prst="rect">
            <a:avLst/>
          </a:prstGeom>
          <a:noFill/>
        </p:spPr>
        <p:txBody>
          <a:bodyPr>
            <a:spAutoFit/>
          </a:bodyPr>
          <a:lstStyle/>
          <a:p>
            <a:pPr>
              <a:defRPr/>
            </a:pPr>
            <a:r>
              <a:rPr lang="bg-BG" sz="4400" dirty="0">
                <a:ln w="18415" cmpd="sng">
                  <a:solidFill>
                    <a:srgbClr val="FFFFFF"/>
                  </a:solidFill>
                  <a:prstDash val="solid"/>
                </a:ln>
                <a:solidFill>
                  <a:srgbClr val="FFFFFF"/>
                </a:solidFill>
                <a:effectLst>
                  <a:outerShdw blurRad="63500" dir="3600000" algn="tl" rotWithShape="0">
                    <a:srgbClr val="000000">
                      <a:alpha val="70000"/>
                    </a:srgbClr>
                  </a:outerShdw>
                </a:effectLst>
              </a:rPr>
              <a:t>УДОСТОВЕРЕНИЯ </a:t>
            </a:r>
            <a:r>
              <a:rPr lang="bg-BG" sz="24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p>
          <a:p>
            <a:pPr>
              <a:defRPr/>
            </a:pPr>
            <a:endParaRPr lang="bg-BG"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defRPr/>
            </a:pPr>
            <a:r>
              <a:rPr lang="bg-BG" sz="2400" dirty="0">
                <a:ln w="18415" cmpd="sng">
                  <a:solidFill>
                    <a:srgbClr val="FFFFFF"/>
                  </a:solidFill>
                  <a:prstDash val="solid"/>
                </a:ln>
                <a:solidFill>
                  <a:srgbClr val="FFFFFF"/>
                </a:solidFill>
                <a:effectLst>
                  <a:outerShdw blurRad="63500" dir="3600000" algn="tl" rotWithShape="0">
                    <a:srgbClr val="000000">
                      <a:alpha val="70000"/>
                    </a:srgbClr>
                  </a:outerShdw>
                </a:effectLst>
              </a:rPr>
              <a:t>ЗА ЕНЕРГИЙНИ СПЕСТЯВАНИЯ ОТ ИЗПЪЛНЕНИ МЕРКИ ЗА ЕНЕРГИЙНА ЕФЕКТИВНОСТ</a:t>
            </a:r>
            <a:endParaRPr lang="bg-BG" sz="2400" dirty="0"/>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288" y="1700213"/>
            <a:ext cx="8497887" cy="954087"/>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a:defRPr/>
            </a:pPr>
            <a:r>
              <a:rPr lang="bg-BG" sz="2800" dirty="0">
                <a:latin typeface="Times New Roman" pitchFamily="18" charset="0"/>
                <a:cs typeface="Times New Roman" pitchFamily="18" charset="0"/>
              </a:rPr>
              <a:t>КАКВО ПРЕДСТАВЛЯВАТ УДОСТОВЕРЕНИЯТА ЗА ЕНЕРГИЙНИ СПЕСТЯВАНИЯ?</a:t>
            </a:r>
          </a:p>
        </p:txBody>
      </p:sp>
      <p:sp>
        <p:nvSpPr>
          <p:cNvPr id="4099" name="TextBox 4"/>
          <p:cNvSpPr txBox="1">
            <a:spLocks noChangeArrowheads="1"/>
          </p:cNvSpPr>
          <p:nvPr/>
        </p:nvSpPr>
        <p:spPr bwMode="auto">
          <a:xfrm>
            <a:off x="323850" y="3573463"/>
            <a:ext cx="8569325" cy="2554287"/>
          </a:xfrm>
          <a:prstGeom prst="rect">
            <a:avLst/>
          </a:prstGeom>
          <a:noFill/>
          <a:ln w="9525">
            <a:noFill/>
            <a:miter lim="800000"/>
            <a:headEnd/>
            <a:tailEnd/>
          </a:ln>
        </p:spPr>
        <p:txBody>
          <a:bodyPr>
            <a:spAutoFit/>
          </a:bodyPr>
          <a:lstStyle/>
          <a:p>
            <a:pPr>
              <a:buFont typeface="Wingdings" pitchFamily="2" charset="2"/>
              <a:buChar char="v"/>
            </a:pPr>
            <a:r>
              <a:rPr lang="bg-BG" sz="3200">
                <a:latin typeface="Times New Roman" pitchFamily="18" charset="0"/>
                <a:cs typeface="Times New Roman" pitchFamily="18" charset="0"/>
              </a:rPr>
              <a:t>Удостоверенията за енергийни спестявания са </a:t>
            </a:r>
            <a:r>
              <a:rPr lang="bg-BG" sz="3200">
                <a:solidFill>
                  <a:srgbClr val="00B050"/>
                </a:solidFill>
                <a:latin typeface="Times New Roman" pitchFamily="18" charset="0"/>
                <a:cs typeface="Times New Roman" pitchFamily="18" charset="0"/>
              </a:rPr>
              <a:t>удостоверителен официален документ, </a:t>
            </a:r>
            <a:r>
              <a:rPr lang="bg-BG" sz="3200">
                <a:latin typeface="Times New Roman" pitchFamily="18" charset="0"/>
                <a:cs typeface="Times New Roman" pitchFamily="18" charset="0"/>
              </a:rPr>
              <a:t>издадени в утвърдена от Изпълнителния директор на АУЕР форма, по предвиден в закона ред</a:t>
            </a:r>
            <a:r>
              <a:rPr lang="bg-BG" sz="2000">
                <a:latin typeface="Times New Roman" pitchFamily="18" charset="0"/>
                <a:cs typeface="Times New Roman" pitchFamily="18" charset="0"/>
              </a:rPr>
              <a:t>.</a:t>
            </a:r>
            <a:r>
              <a:rPr lang="bg-BG" sz="2000"/>
              <a:t> </a:t>
            </a:r>
            <a:endParaRPr lang="bg-BG" sz="200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pPr>
              <a:defRPr/>
            </a:pPr>
            <a:fld id="{707D2298-46E3-4EAC-A7F8-C31D9FABB57B}" type="slidenum">
              <a:rPr lang="bg-BG" smtClean="0"/>
              <a:pPr>
                <a:defRPr/>
              </a:pPr>
              <a:t>3</a:t>
            </a:fld>
            <a:endParaRPr lang="bg-BG"/>
          </a:p>
        </p:txBody>
      </p:sp>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484784"/>
            <a:ext cx="8928992" cy="523220"/>
          </a:xfrm>
          <a:prstGeom prst="rect">
            <a:avLst/>
          </a:prstGeom>
          <a:solidFill>
            <a:schemeClr val="accent3"/>
          </a:solidFill>
          <a:ln>
            <a:solidFill>
              <a:schemeClr val="bg2"/>
            </a:solidFill>
          </a:ln>
        </p:spPr>
        <p:style>
          <a:lnRef idx="2">
            <a:schemeClr val="accent3"/>
          </a:lnRef>
          <a:fillRef idx="1">
            <a:schemeClr val="lt1"/>
          </a:fillRef>
          <a:effectRef idx="0">
            <a:schemeClr val="accent3"/>
          </a:effectRef>
          <a:fontRef idx="minor">
            <a:schemeClr val="dk1"/>
          </a:fontRef>
        </p:style>
        <p:txBody>
          <a:bodyPr>
            <a:spAutoFit/>
            <a:scene3d>
              <a:camera prst="orthographicFront"/>
              <a:lightRig rig="soft" dir="t">
                <a:rot lat="0" lon="0" rev="10800000"/>
              </a:lightRig>
            </a:scene3d>
            <a:sp3d>
              <a:bevelT w="27940" h="12700"/>
              <a:contourClr>
                <a:srgbClr val="DDDDDD"/>
              </a:contourClr>
            </a:sp3d>
          </a:bodyPr>
          <a:lstStyle/>
          <a:p>
            <a:pPr algn="ctr">
              <a:defRPr/>
            </a:pPr>
            <a:r>
              <a:rPr lang="bg-BG" sz="2800" b="1" spc="150" dirty="0">
                <a:ln w="11430"/>
                <a:solidFill>
                  <a:srgbClr val="F8F8F8"/>
                </a:solidFill>
                <a:effectLst>
                  <a:outerShdw blurRad="25400" algn="tl" rotWithShape="0">
                    <a:srgbClr val="000000">
                      <a:alpha val="43000"/>
                    </a:srgbClr>
                  </a:outerShdw>
                </a:effectLst>
              </a:rPr>
              <a:t>ОСНОВНИ ХАРАКТЕРИСТИКИ на УДОСТОВЕРЕНИЯТА</a:t>
            </a:r>
          </a:p>
        </p:txBody>
      </p:sp>
      <p:sp>
        <p:nvSpPr>
          <p:cNvPr id="5" name="TextBox 4"/>
          <p:cNvSpPr txBox="1"/>
          <p:nvPr/>
        </p:nvSpPr>
        <p:spPr>
          <a:xfrm>
            <a:off x="107950" y="2060575"/>
            <a:ext cx="8963025" cy="4154488"/>
          </a:xfrm>
          <a:prstGeom prst="rect">
            <a:avLst/>
          </a:prstGeom>
          <a:noFill/>
        </p:spPr>
        <p:txBody>
          <a:bodyPr>
            <a:spAutoFit/>
          </a:bodyPr>
          <a:lstStyle/>
          <a:p>
            <a:pPr>
              <a:buFont typeface="Wingdings" pitchFamily="2" charset="2"/>
              <a:buChar char="q"/>
              <a:defRPr/>
            </a:pPr>
            <a:r>
              <a:rPr lang="bg-BG" sz="2400" dirty="0">
                <a:solidFill>
                  <a:srgbClr val="00B050"/>
                </a:solidFill>
                <a:latin typeface="Arial" pitchFamily="34" charset="0"/>
                <a:cs typeface="Arial" pitchFamily="34" charset="0"/>
              </a:rPr>
              <a:t>Имат </a:t>
            </a:r>
            <a:r>
              <a:rPr lang="bg-BG" sz="2400" dirty="0" err="1">
                <a:solidFill>
                  <a:srgbClr val="00B050"/>
                </a:solidFill>
                <a:latin typeface="Arial" pitchFamily="34" charset="0"/>
                <a:cs typeface="Arial" pitchFamily="34" charset="0"/>
              </a:rPr>
              <a:t>доказателствена</a:t>
            </a:r>
            <a:r>
              <a:rPr lang="bg-BG" sz="2400" dirty="0">
                <a:solidFill>
                  <a:srgbClr val="00B050"/>
                </a:solidFill>
                <a:latin typeface="Arial" pitchFamily="34" charset="0"/>
                <a:cs typeface="Arial" pitchFamily="34" charset="0"/>
              </a:rPr>
              <a:t> сила:</a:t>
            </a:r>
          </a:p>
          <a:p>
            <a:pPr>
              <a:buFont typeface="Wingdings" pitchFamily="2" charset="2"/>
              <a:buChar char="Ø"/>
              <a:defRPr/>
            </a:pPr>
            <a:r>
              <a:rPr lang="ru-RU" sz="2400" dirty="0">
                <a:solidFill>
                  <a:schemeClr val="tx2">
                    <a:lumMod val="75000"/>
                  </a:schemeClr>
                </a:solidFill>
                <a:latin typeface="Arial" pitchFamily="34" charset="0"/>
                <a:cs typeface="Arial" pitchFamily="34" charset="0"/>
              </a:rPr>
              <a:t> Чл. 50. от ЗЕЕ :Удостоверенията за енергийни спестявания </a:t>
            </a:r>
            <a:r>
              <a:rPr lang="ru-RU" sz="2400" dirty="0">
                <a:solidFill>
                  <a:schemeClr val="accent6">
                    <a:lumMod val="75000"/>
                  </a:schemeClr>
                </a:solidFill>
                <a:latin typeface="Arial" pitchFamily="34" charset="0"/>
                <a:cs typeface="Arial" pitchFamily="34" charset="0"/>
              </a:rPr>
              <a:t>имат за цел да докажат </a:t>
            </a:r>
            <a:r>
              <a:rPr lang="ru-RU" sz="2400" dirty="0">
                <a:solidFill>
                  <a:schemeClr val="tx2">
                    <a:lumMod val="75000"/>
                  </a:schemeClr>
                </a:solidFill>
                <a:latin typeface="Arial" pitchFamily="34" charset="0"/>
                <a:cs typeface="Arial" pitchFamily="34" charset="0"/>
              </a:rPr>
              <a:t>приноса на </a:t>
            </a:r>
            <a:r>
              <a:rPr lang="ru-RU" sz="2400" dirty="0">
                <a:solidFill>
                  <a:srgbClr val="0070C0"/>
                </a:solidFill>
                <a:latin typeface="Arial" pitchFamily="34" charset="0"/>
                <a:cs typeface="Arial" pitchFamily="34" charset="0"/>
              </a:rPr>
              <a:t>притежателя</a:t>
            </a:r>
            <a:r>
              <a:rPr lang="ru-RU" sz="2400" dirty="0">
                <a:solidFill>
                  <a:schemeClr val="tx2">
                    <a:lumMod val="75000"/>
                  </a:schemeClr>
                </a:solidFill>
                <a:latin typeface="Arial" pitchFamily="34" charset="0"/>
                <a:cs typeface="Arial" pitchFamily="34" charset="0"/>
              </a:rPr>
              <a:t> им в изпълнението на мерки за повишаване на енергийната ефективност.</a:t>
            </a:r>
          </a:p>
          <a:p>
            <a:pPr>
              <a:buFont typeface="Wingdings" pitchFamily="2" charset="2"/>
              <a:buChar char="Ø"/>
              <a:defRPr/>
            </a:pPr>
            <a:endParaRPr lang="ru-RU" sz="2400" dirty="0">
              <a:solidFill>
                <a:schemeClr val="tx2">
                  <a:lumMod val="75000"/>
                </a:schemeClr>
              </a:solidFill>
              <a:latin typeface="Arial" pitchFamily="34" charset="0"/>
              <a:cs typeface="Arial" pitchFamily="34" charset="0"/>
            </a:endParaRPr>
          </a:p>
          <a:p>
            <a:pPr>
              <a:buFont typeface="Wingdings" pitchFamily="2" charset="2"/>
              <a:buChar char="Ø"/>
              <a:defRPr/>
            </a:pPr>
            <a:r>
              <a:rPr lang="ru-RU" sz="2400" dirty="0">
                <a:solidFill>
                  <a:schemeClr val="tx2">
                    <a:lumMod val="75000"/>
                  </a:schemeClr>
                </a:solidFill>
                <a:latin typeface="Arial" pitchFamily="34" charset="0"/>
                <a:cs typeface="Arial" pitchFamily="34" charset="0"/>
              </a:rPr>
              <a:t>Чл.51,ал.2 от ЗЕЕ: Удостоверенията, издадени на лицата по чл. 39, ал. 2, на собствениците на сгради по чл. 19 и на промишлени системи по чл. 33, ал. 2, </a:t>
            </a:r>
            <a:r>
              <a:rPr lang="ru-RU" sz="2400" dirty="0">
                <a:solidFill>
                  <a:schemeClr val="accent6">
                    <a:lumMod val="75000"/>
                  </a:schemeClr>
                </a:solidFill>
                <a:latin typeface="Arial" pitchFamily="34" charset="0"/>
                <a:cs typeface="Arial" pitchFamily="34" charset="0"/>
              </a:rPr>
              <a:t>се използват за потвърждаване изпълнението на поставените индивидуални цели за енергийни спестявания. </a:t>
            </a:r>
            <a:endParaRPr lang="bg-BG" sz="2400" dirty="0">
              <a:solidFill>
                <a:schemeClr val="accent6">
                  <a:lumMod val="75000"/>
                </a:schemeClr>
              </a:solidFill>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pPr>
              <a:defRPr/>
            </a:pPr>
            <a:fld id="{4192DD7E-1299-4DAF-9327-60960C43BC17}" type="slidenum">
              <a:rPr lang="bg-BG" smtClean="0"/>
              <a:pPr>
                <a:defRPr/>
              </a:pPr>
              <a:t>4</a:t>
            </a:fld>
            <a:endParaRPr lang="bg-BG"/>
          </a:p>
        </p:txBody>
      </p:sp>
    </p:spTree>
  </p:cSld>
  <p:clrMapOvr>
    <a:masterClrMapping/>
  </p:clrMapOvr>
  <p:transition spd="slow">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9388" y="1700213"/>
            <a:ext cx="8785225" cy="6001643"/>
          </a:xfrm>
          <a:prstGeom prst="rect">
            <a:avLst/>
          </a:prstGeom>
          <a:noFill/>
        </p:spPr>
        <p:txBody>
          <a:bodyPr>
            <a:spAutoFit/>
          </a:bodyPr>
          <a:lstStyle/>
          <a:p>
            <a:pPr>
              <a:buFont typeface="Wingdings" pitchFamily="2" charset="2"/>
              <a:buChar char="q"/>
              <a:defRPr/>
            </a:pPr>
            <a:r>
              <a:rPr lang="bg-BG" sz="2400" dirty="0">
                <a:solidFill>
                  <a:srgbClr val="00B050"/>
                </a:solidFill>
              </a:rPr>
              <a:t>Издават се само от компетентен по закон държавен орган</a:t>
            </a:r>
          </a:p>
          <a:p>
            <a:pPr>
              <a:defRPr/>
            </a:pPr>
            <a:r>
              <a:rPr lang="ru-RU" sz="2400" dirty="0">
                <a:solidFill>
                  <a:schemeClr val="tx2">
                    <a:lumMod val="75000"/>
                  </a:schemeClr>
                </a:solidFill>
              </a:rPr>
              <a:t>Чл. 51. (1) от ЗЕЕ: Удостоверенията за постигнати енергийни спестявания по чл. 50 </a:t>
            </a:r>
            <a:r>
              <a:rPr lang="ru-RU" sz="2400" dirty="0">
                <a:solidFill>
                  <a:schemeClr val="accent6">
                    <a:lumMod val="75000"/>
                  </a:schemeClr>
                </a:solidFill>
              </a:rPr>
              <a:t>се издават от Изпълнителния директор на Агенцията....</a:t>
            </a:r>
          </a:p>
          <a:p>
            <a:pPr>
              <a:buFont typeface="Wingdings" pitchFamily="2" charset="2"/>
              <a:buChar char="q"/>
              <a:defRPr/>
            </a:pPr>
            <a:endParaRPr lang="bg-BG" sz="2400" dirty="0">
              <a:solidFill>
                <a:srgbClr val="00B050"/>
              </a:solidFill>
            </a:endParaRPr>
          </a:p>
          <a:p>
            <a:pPr>
              <a:buFont typeface="Wingdings" pitchFamily="2" charset="2"/>
              <a:buChar char="q"/>
              <a:defRPr/>
            </a:pPr>
            <a:r>
              <a:rPr lang="bg-BG" sz="2400" dirty="0">
                <a:solidFill>
                  <a:srgbClr val="00B050"/>
                </a:solidFill>
              </a:rPr>
              <a:t>Издават се само в предвидената от закона форма</a:t>
            </a:r>
          </a:p>
          <a:p>
            <a:pPr>
              <a:defRPr/>
            </a:pPr>
            <a:r>
              <a:rPr lang="bg-BG" sz="2400" dirty="0">
                <a:solidFill>
                  <a:srgbClr val="00B050"/>
                </a:solidFill>
              </a:rPr>
              <a:t> </a:t>
            </a:r>
            <a:r>
              <a:rPr lang="bg-BG" sz="2400" dirty="0">
                <a:solidFill>
                  <a:schemeClr val="tx2">
                    <a:lumMod val="75000"/>
                  </a:schemeClr>
                </a:solidFill>
              </a:rPr>
              <a:t>чл.25,ал.2 от Наредба №16-1594/2013г.: </a:t>
            </a:r>
            <a:r>
              <a:rPr lang="ru-RU" sz="2400" dirty="0">
                <a:solidFill>
                  <a:schemeClr val="tx2">
                    <a:lumMod val="75000"/>
                  </a:schemeClr>
                </a:solidFill>
              </a:rPr>
              <a:t> Формата и редът за издаване на удостоверения за енергийни спестявания </a:t>
            </a:r>
            <a:r>
              <a:rPr lang="ru-RU" sz="2400" dirty="0">
                <a:solidFill>
                  <a:schemeClr val="accent6">
                    <a:lumMod val="75000"/>
                  </a:schemeClr>
                </a:solidFill>
              </a:rPr>
              <a:t>се определят с наредбата по чл. 9, ал. 2 ЗЕЕ. </a:t>
            </a:r>
          </a:p>
          <a:p>
            <a:pPr>
              <a:defRPr/>
            </a:pPr>
            <a:endParaRPr lang="ru-RU" sz="2400" dirty="0">
              <a:solidFill>
                <a:schemeClr val="tx2">
                  <a:lumMod val="75000"/>
                </a:schemeClr>
              </a:solidFill>
            </a:endParaRPr>
          </a:p>
          <a:p>
            <a:pPr>
              <a:defRPr/>
            </a:pPr>
            <a:r>
              <a:rPr lang="ru-RU" sz="2400" dirty="0">
                <a:solidFill>
                  <a:schemeClr val="tx2">
                    <a:lumMod val="75000"/>
                  </a:schemeClr>
                </a:solidFill>
              </a:rPr>
              <a:t>Чл.33,ал.2 от Наредбата по чл.9,ал.2 от ЗЕЕ: Удостоверението </a:t>
            </a:r>
            <a:r>
              <a:rPr lang="ru-RU" sz="2400" dirty="0">
                <a:solidFill>
                  <a:schemeClr val="accent6">
                    <a:lumMod val="75000"/>
                  </a:schemeClr>
                </a:solidFill>
              </a:rPr>
              <a:t>се издава по образец</a:t>
            </a:r>
            <a:r>
              <a:rPr lang="ru-RU" sz="2400" dirty="0">
                <a:solidFill>
                  <a:schemeClr val="tx2">
                    <a:lumMod val="75000"/>
                  </a:schemeClr>
                </a:solidFill>
              </a:rPr>
              <a:t>, утвърден от изпълнителния директор на АУЕР</a:t>
            </a:r>
            <a:r>
              <a:rPr lang="ru-RU" sz="2400" dirty="0" smtClean="0">
                <a:solidFill>
                  <a:schemeClr val="tx2">
                    <a:lumMod val="75000"/>
                  </a:schemeClr>
                </a:solidFill>
              </a:rPr>
              <a:t>.</a:t>
            </a:r>
            <a:r>
              <a:rPr lang="en-US" sz="2400" dirty="0" smtClean="0">
                <a:solidFill>
                  <a:schemeClr val="tx2">
                    <a:lumMod val="75000"/>
                  </a:schemeClr>
                </a:solidFill>
              </a:rPr>
              <a:t>   </a:t>
            </a:r>
          </a:p>
          <a:p>
            <a:pPr>
              <a:defRPr/>
            </a:pPr>
            <a:r>
              <a:rPr lang="bg-BG" sz="2400" dirty="0" smtClean="0">
                <a:solidFill>
                  <a:schemeClr val="tx2">
                    <a:lumMod val="75000"/>
                  </a:schemeClr>
                </a:solidFill>
              </a:rPr>
              <a:t>          </a:t>
            </a:r>
            <a:r>
              <a:rPr lang="bg-BG" sz="2400" dirty="0" smtClean="0">
                <a:solidFill>
                  <a:schemeClr val="tx2">
                    <a:lumMod val="75000"/>
                  </a:schemeClr>
                </a:solidFill>
                <a:hlinkClick r:id="rId3" action="ppaction://hlinkfile"/>
              </a:rPr>
              <a:t>Образец на удостоверение</a:t>
            </a:r>
            <a:r>
              <a:rPr lang="bg-BG" sz="2400" dirty="0" smtClean="0">
                <a:solidFill>
                  <a:schemeClr val="tx2">
                    <a:lumMod val="75000"/>
                  </a:schemeClr>
                </a:solidFill>
              </a:rPr>
              <a:t>  </a:t>
            </a:r>
            <a:r>
              <a:rPr lang="bg-BG" sz="2400" dirty="0" smtClean="0">
                <a:solidFill>
                  <a:schemeClr val="tx2">
                    <a:lumMod val="75000"/>
                  </a:schemeClr>
                </a:solidFill>
                <a:hlinkClick r:id="rId4" action="ppaction://hlinkfile"/>
              </a:rPr>
              <a:t>копие на удостоверение</a:t>
            </a:r>
            <a:endParaRPr lang="ru-RU" sz="2400" dirty="0">
              <a:solidFill>
                <a:schemeClr val="tx2">
                  <a:lumMod val="75000"/>
                </a:schemeClr>
              </a:solidFill>
            </a:endParaRPr>
          </a:p>
          <a:p>
            <a:pPr>
              <a:defRPr/>
            </a:pPr>
            <a:endParaRPr lang="ru-RU" sz="2400" dirty="0">
              <a:solidFill>
                <a:schemeClr val="tx2">
                  <a:lumMod val="75000"/>
                </a:schemeClr>
              </a:solidFill>
            </a:endParaRPr>
          </a:p>
          <a:p>
            <a:pPr>
              <a:defRPr/>
            </a:pPr>
            <a:endParaRPr lang="bg-BG" sz="2400" dirty="0">
              <a:solidFill>
                <a:schemeClr val="tx2">
                  <a:lumMod val="75000"/>
                </a:schemeClr>
              </a:solidFill>
            </a:endParaRPr>
          </a:p>
        </p:txBody>
      </p:sp>
      <p:sp>
        <p:nvSpPr>
          <p:cNvPr id="3" name="Slide Number Placeholder 2"/>
          <p:cNvSpPr>
            <a:spLocks noGrp="1"/>
          </p:cNvSpPr>
          <p:nvPr>
            <p:ph type="sldNum" sz="quarter" idx="12"/>
          </p:nvPr>
        </p:nvSpPr>
        <p:spPr/>
        <p:txBody>
          <a:bodyPr/>
          <a:lstStyle/>
          <a:p>
            <a:pPr>
              <a:defRPr/>
            </a:pPr>
            <a:fld id="{FD0D998D-8733-4DE8-A194-F52DB40F626D}" type="slidenum">
              <a:rPr lang="bg-BG" smtClean="0"/>
              <a:pPr>
                <a:defRPr/>
              </a:pPr>
              <a:t>5</a:t>
            </a:fld>
            <a:endParaRPr lang="bg-BG" dirty="0"/>
          </a:p>
        </p:txBody>
      </p:sp>
      <p:sp>
        <p:nvSpPr>
          <p:cNvPr id="4" name="5-Point Star 3"/>
          <p:cNvSpPr/>
          <p:nvPr/>
        </p:nvSpPr>
        <p:spPr>
          <a:xfrm>
            <a:off x="683568" y="6597352"/>
            <a:ext cx="142875" cy="14287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Tree>
  </p:cSld>
  <p:clrMapOvr>
    <a:masterClrMapping/>
  </p:clrMapOvr>
  <p:transition spd="slow">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23528" y="1988840"/>
            <a:ext cx="8496944" cy="523220"/>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bg-BG" sz="2800" dirty="0"/>
              <a:t>Н О Р М А Т И В Н А     У Р Е Д Б А</a:t>
            </a:r>
          </a:p>
        </p:txBody>
      </p:sp>
      <p:sp>
        <p:nvSpPr>
          <p:cNvPr id="8" name="TextBox 7"/>
          <p:cNvSpPr txBox="1"/>
          <p:nvPr/>
        </p:nvSpPr>
        <p:spPr>
          <a:xfrm>
            <a:off x="250825" y="2565400"/>
            <a:ext cx="8821738" cy="5048250"/>
          </a:xfrm>
          <a:prstGeom prst="rect">
            <a:avLst/>
          </a:prstGeom>
          <a:noFill/>
        </p:spPr>
        <p:txBody>
          <a:bodyPr>
            <a:spAutoFit/>
          </a:bodyPr>
          <a:lstStyle/>
          <a:p>
            <a:pPr>
              <a:defRPr/>
            </a:pPr>
            <a:r>
              <a:rPr lang="bg-BG" sz="2800" b="1" dirty="0">
                <a:solidFill>
                  <a:schemeClr val="accent1">
                    <a:lumMod val="75000"/>
                  </a:schemeClr>
                </a:solidFill>
              </a:rPr>
              <a:t>1.Закон за енергийната ефективност:</a:t>
            </a:r>
          </a:p>
          <a:p>
            <a:pPr>
              <a:defRPr/>
            </a:pPr>
            <a:r>
              <a:rPr lang="bg-BG" sz="2000" b="1" dirty="0"/>
              <a:t>          Глава V,раздел ІV: Удостоверения за енергийни спестявания;</a:t>
            </a:r>
            <a:endParaRPr lang="en-US" sz="2000" b="1" dirty="0"/>
          </a:p>
          <a:p>
            <a:pPr>
              <a:defRPr/>
            </a:pPr>
            <a:endParaRPr lang="bg-BG" sz="2000" dirty="0"/>
          </a:p>
          <a:p>
            <a:pPr>
              <a:defRPr/>
            </a:pPr>
            <a:r>
              <a:rPr lang="bg-BG" sz="2000" b="1" dirty="0"/>
              <a:t>2.</a:t>
            </a:r>
            <a:r>
              <a:rPr lang="ru-RU" sz="2000" b="1" dirty="0">
                <a:solidFill>
                  <a:schemeClr val="tx2">
                    <a:lumMod val="60000"/>
                    <a:lumOff val="40000"/>
                  </a:schemeClr>
                </a:solidFill>
                <a:hlinkClick r:id="rId2"/>
              </a:rPr>
              <a:t> Наредба за методиките</a:t>
            </a:r>
            <a:r>
              <a:rPr lang="ru-RU" sz="2000" dirty="0">
                <a:solidFill>
                  <a:schemeClr val="tx2">
                    <a:lumMod val="60000"/>
                    <a:lumOff val="40000"/>
                  </a:schemeClr>
                </a:solidFill>
                <a:hlinkClick r:id="rId2"/>
              </a:rPr>
              <a:t> за определяне на националните индикативни цели, реда за определяне на тези цели като индивидуални цели за енергийни спестявания между лицата по чл.10, ал.1 от ЗЕЕ, допустими мерки по енергийна ефективност, методики за оценяване и начините за потвърждаване на енергийните спестявания от 08.11.2011 г.</a:t>
            </a:r>
            <a:r>
              <a:rPr lang="en-US" sz="2000" dirty="0">
                <a:solidFill>
                  <a:schemeClr val="tx2">
                    <a:lumMod val="60000"/>
                    <a:lumOff val="40000"/>
                  </a:schemeClr>
                </a:solidFill>
              </a:rPr>
              <a:t> </a:t>
            </a:r>
            <a:r>
              <a:rPr lang="bg-BG" sz="2000" dirty="0">
                <a:solidFill>
                  <a:schemeClr val="tx2">
                    <a:lumMod val="60000"/>
                    <a:lumOff val="40000"/>
                  </a:schemeClr>
                </a:solidFill>
              </a:rPr>
              <a:t> </a:t>
            </a:r>
            <a:r>
              <a:rPr lang="bg-BG" sz="2000" b="1" dirty="0">
                <a:solidFill>
                  <a:schemeClr val="tx2">
                    <a:lumMod val="60000"/>
                    <a:lumOff val="40000"/>
                  </a:schemeClr>
                </a:solidFill>
              </a:rPr>
              <a:t>(наредба по чл.9,ал.2 от ЗЕЕ)</a:t>
            </a:r>
            <a:endParaRPr lang="en-US" sz="2000" b="1" dirty="0">
              <a:solidFill>
                <a:schemeClr val="tx2">
                  <a:lumMod val="60000"/>
                  <a:lumOff val="40000"/>
                </a:schemeClr>
              </a:solidFill>
            </a:endParaRPr>
          </a:p>
          <a:p>
            <a:pPr>
              <a:defRPr/>
            </a:pPr>
            <a:r>
              <a:rPr lang="bg-BG" sz="2000" b="1" dirty="0"/>
              <a:t>Глава шеста:    </a:t>
            </a:r>
            <a:r>
              <a:rPr lang="ru-RU" b="1" dirty="0"/>
              <a:t>НАЧИНИ ЗА ПОТВЪРЖДАВАНЕ НА ЕНЕРГИЙНИТЕ</a:t>
            </a:r>
          </a:p>
          <a:p>
            <a:pPr>
              <a:defRPr/>
            </a:pPr>
            <a:r>
              <a:rPr lang="ru-RU" b="1" dirty="0"/>
              <a:t>                              СПЕСТЯВАНИЯ.</a:t>
            </a:r>
            <a:r>
              <a:rPr lang="en-US" b="1" dirty="0"/>
              <a:t> </a:t>
            </a:r>
            <a:r>
              <a:rPr lang="ru-RU" b="1" dirty="0"/>
              <a:t> ФОРМА, УСЛОВИЯ И РЕД ЗА</a:t>
            </a:r>
          </a:p>
          <a:p>
            <a:pPr>
              <a:defRPr/>
            </a:pPr>
            <a:r>
              <a:rPr lang="ru-RU" b="1" dirty="0"/>
              <a:t>                              ИЗДАВАНЕ НА УДОСТОВЕРЕНИЯ ЗА ЕНЕРГИЙНИ</a:t>
            </a:r>
          </a:p>
          <a:p>
            <a:pPr>
              <a:defRPr/>
            </a:pPr>
            <a:r>
              <a:rPr lang="bg-BG" b="1" dirty="0"/>
              <a:t>                              СПЕСТЯВАНИЯ</a:t>
            </a:r>
            <a:endParaRPr lang="bg-BG" b="1" dirty="0">
              <a:solidFill>
                <a:schemeClr val="tx2">
                  <a:lumMod val="60000"/>
                  <a:lumOff val="40000"/>
                </a:schemeClr>
              </a:solidFill>
            </a:endParaRPr>
          </a:p>
          <a:p>
            <a:pPr>
              <a:defRPr/>
            </a:pPr>
            <a:endParaRPr lang="bg-BG" sz="2000" b="1" dirty="0">
              <a:solidFill>
                <a:schemeClr val="tx2">
                  <a:lumMod val="60000"/>
                  <a:lumOff val="40000"/>
                </a:schemeClr>
              </a:solidFill>
            </a:endParaRPr>
          </a:p>
          <a:p>
            <a:pPr>
              <a:defRPr/>
            </a:pPr>
            <a:endParaRPr lang="bg-BG" sz="2000" dirty="0"/>
          </a:p>
          <a:p>
            <a:pPr>
              <a:defRPr/>
            </a:pPr>
            <a:endParaRPr lang="bg-BG" sz="2000" dirty="0"/>
          </a:p>
        </p:txBody>
      </p:sp>
      <p:sp>
        <p:nvSpPr>
          <p:cNvPr id="7174" name="TextBox 3"/>
          <p:cNvSpPr txBox="1">
            <a:spLocks noChangeArrowheads="1"/>
          </p:cNvSpPr>
          <p:nvPr/>
        </p:nvSpPr>
        <p:spPr bwMode="auto">
          <a:xfrm>
            <a:off x="395288" y="1412875"/>
            <a:ext cx="8353425" cy="461963"/>
          </a:xfrm>
          <a:prstGeom prst="rect">
            <a:avLst/>
          </a:prstGeom>
          <a:noFill/>
          <a:ln w="9525">
            <a:noFill/>
            <a:miter lim="800000"/>
            <a:headEnd/>
            <a:tailEnd/>
          </a:ln>
        </p:spPr>
        <p:txBody>
          <a:bodyPr>
            <a:spAutoFit/>
          </a:bodyPr>
          <a:lstStyle/>
          <a:p>
            <a:pPr>
              <a:buFont typeface="Wingdings" pitchFamily="2" charset="2"/>
              <a:buChar char="q"/>
            </a:pPr>
            <a:r>
              <a:rPr lang="bg-BG" sz="2400">
                <a:solidFill>
                  <a:srgbClr val="00B050"/>
                </a:solidFill>
              </a:rPr>
              <a:t> Издават се само по предвидения в закона ред </a:t>
            </a:r>
          </a:p>
        </p:txBody>
      </p:sp>
      <p:sp>
        <p:nvSpPr>
          <p:cNvPr id="5" name="Slide Number Placeholder 4"/>
          <p:cNvSpPr>
            <a:spLocks noGrp="1"/>
          </p:cNvSpPr>
          <p:nvPr>
            <p:ph type="sldNum" sz="quarter" idx="12"/>
          </p:nvPr>
        </p:nvSpPr>
        <p:spPr/>
        <p:txBody>
          <a:bodyPr/>
          <a:lstStyle/>
          <a:p>
            <a:pPr>
              <a:defRPr/>
            </a:pPr>
            <a:fld id="{DB309920-30D9-4243-A376-9E35F14BA27A}" type="slidenum">
              <a:rPr lang="bg-BG" smtClean="0"/>
              <a:pPr>
                <a:defRPr/>
              </a:pPr>
              <a:t>6</a:t>
            </a:fld>
            <a:endParaRPr lang="bg-BG"/>
          </a:p>
        </p:txBody>
      </p:sp>
    </p:spTree>
  </p:cSld>
  <p:clrMapOvr>
    <a:masterClrMapping/>
  </p:clrMapOvr>
  <p:transition spd="slow">
    <p:wedg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179388" y="1557338"/>
            <a:ext cx="8856662" cy="1568450"/>
          </a:xfrm>
          <a:prstGeom prst="rect">
            <a:avLst/>
          </a:prstGeom>
          <a:noFill/>
          <a:ln w="9525">
            <a:noFill/>
            <a:miter lim="800000"/>
            <a:headEnd/>
            <a:tailEnd/>
          </a:ln>
        </p:spPr>
        <p:txBody>
          <a:bodyPr>
            <a:spAutoFit/>
          </a:bodyPr>
          <a:lstStyle/>
          <a:p>
            <a:r>
              <a:rPr lang="ru-RU" sz="2400" b="1">
                <a:solidFill>
                  <a:srgbClr val="0070C0"/>
                </a:solidFill>
              </a:rPr>
              <a:t>3.Наредба№16-1594/2013г.за обследване за ЕЕ, сертифи- циране и оценка на енергийните спестявания в сгради</a:t>
            </a:r>
          </a:p>
          <a:p>
            <a:r>
              <a:rPr lang="ru-RU" sz="2400"/>
              <a:t>ГлаваVІ: Условия и ред за извършване на оценка на енергийните спестявания</a:t>
            </a:r>
            <a:r>
              <a:rPr lang="ru-RU" sz="2400">
                <a:solidFill>
                  <a:srgbClr val="0070C0"/>
                </a:solidFill>
              </a:rPr>
              <a:t>. </a:t>
            </a:r>
            <a:endParaRPr lang="bg-BG" sz="2400"/>
          </a:p>
        </p:txBody>
      </p:sp>
      <p:sp>
        <p:nvSpPr>
          <p:cNvPr id="3" name="TextBox 2"/>
          <p:cNvSpPr txBox="1"/>
          <p:nvPr/>
        </p:nvSpPr>
        <p:spPr>
          <a:xfrm>
            <a:off x="250825" y="3141663"/>
            <a:ext cx="8713788" cy="522287"/>
          </a:xfrm>
          <a:prstGeom prst="rect">
            <a:avLst/>
          </a:prstGeom>
          <a:ln>
            <a:solidFill>
              <a:schemeClr val="accent1"/>
            </a:solidFill>
          </a:ln>
        </p:spPr>
        <p:style>
          <a:lnRef idx="1">
            <a:schemeClr val="accent6"/>
          </a:lnRef>
          <a:fillRef idx="3">
            <a:schemeClr val="accent6"/>
          </a:fillRef>
          <a:effectRef idx="2">
            <a:schemeClr val="accent6"/>
          </a:effectRef>
          <a:fontRef idx="minor">
            <a:schemeClr val="lt1"/>
          </a:fontRef>
        </p:style>
        <p:txBody>
          <a:bodyPr>
            <a:spAutoFit/>
          </a:bodyPr>
          <a:lstStyle/>
          <a:p>
            <a:pPr algn="ctr">
              <a:defRPr/>
            </a:pPr>
            <a:r>
              <a:rPr lang="bg-BG" sz="2800" dirty="0"/>
              <a:t>ДОПЪЛНИТЕЛНИ УКАЗАНИЯ</a:t>
            </a:r>
          </a:p>
        </p:txBody>
      </p:sp>
      <p:sp>
        <p:nvSpPr>
          <p:cNvPr id="8196" name="TextBox 3"/>
          <p:cNvSpPr txBox="1">
            <a:spLocks noChangeArrowheads="1"/>
          </p:cNvSpPr>
          <p:nvPr/>
        </p:nvSpPr>
        <p:spPr bwMode="auto">
          <a:xfrm>
            <a:off x="250825" y="3644900"/>
            <a:ext cx="8785225" cy="3478213"/>
          </a:xfrm>
          <a:prstGeom prst="rect">
            <a:avLst/>
          </a:prstGeom>
          <a:noFill/>
          <a:ln w="9525">
            <a:noFill/>
            <a:miter lim="800000"/>
            <a:headEnd/>
            <a:tailEnd/>
          </a:ln>
        </p:spPr>
        <p:txBody>
          <a:bodyPr>
            <a:spAutoFit/>
          </a:bodyPr>
          <a:lstStyle/>
          <a:p>
            <a:pPr>
              <a:buFont typeface="Wingdings" pitchFamily="2" charset="2"/>
              <a:buChar char="v"/>
            </a:pPr>
            <a:r>
              <a:rPr lang="bg-BG" sz="2000" b="1">
                <a:solidFill>
                  <a:srgbClr val="0070C0"/>
                </a:solidFill>
              </a:rPr>
              <a:t>Писмо на Изпълнителния директор на АУЕР изх.№92-00-3660 от 2014г.  до общините</a:t>
            </a:r>
          </a:p>
          <a:p>
            <a:r>
              <a:rPr lang="bg-BG" sz="2000"/>
              <a:t>Относно: Извършване на второ обследване за ЕЕ и сертифициране на сгради след изпълнени мерки за повишаване на ЕЕ,предписани с предходно обследване;</a:t>
            </a:r>
          </a:p>
          <a:p>
            <a:pPr>
              <a:buFont typeface="Wingdings" pitchFamily="2" charset="2"/>
              <a:buChar char="v"/>
            </a:pPr>
            <a:r>
              <a:rPr lang="bg-BG" sz="2000" b="1">
                <a:solidFill>
                  <a:srgbClr val="0070C0"/>
                </a:solidFill>
              </a:rPr>
              <a:t>Писмо на Изпълнителния директор на АУЕР изх.№92-00-3661 от 2014г.  до лицата вписани в регистъра на АУЕР по чл.23а,ал.1,ЗЕЕ    </a:t>
            </a:r>
            <a:r>
              <a:rPr lang="bg-BG" sz="2000"/>
              <a:t>Относно: Извършване на второ обследване за ЕЕ и сертифициране на сгради след изпълнени мерки за повишаване на ЕЕ,предписани с предходно обследване;</a:t>
            </a:r>
          </a:p>
          <a:p>
            <a:endParaRPr lang="bg-BG" sz="2000"/>
          </a:p>
        </p:txBody>
      </p:sp>
      <p:sp>
        <p:nvSpPr>
          <p:cNvPr id="5" name="Slide Number Placeholder 4"/>
          <p:cNvSpPr>
            <a:spLocks noGrp="1"/>
          </p:cNvSpPr>
          <p:nvPr>
            <p:ph type="sldNum" sz="quarter" idx="12"/>
          </p:nvPr>
        </p:nvSpPr>
        <p:spPr/>
        <p:txBody>
          <a:bodyPr/>
          <a:lstStyle/>
          <a:p>
            <a:pPr>
              <a:defRPr/>
            </a:pPr>
            <a:fld id="{5BF383BC-7BD5-413F-A4A5-982E416507F6}" type="slidenum">
              <a:rPr lang="bg-BG" smtClean="0"/>
              <a:pPr>
                <a:defRPr/>
              </a:pPr>
              <a:t>7</a:t>
            </a:fld>
            <a:endParaRPr lang="bg-BG"/>
          </a:p>
        </p:txBody>
      </p:sp>
    </p:spTree>
  </p:cSld>
  <p:clrMapOvr>
    <a:masterClrMapping/>
  </p:clrMapOvr>
  <p:transition spd="slow">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388" y="1628775"/>
            <a:ext cx="8856662" cy="523875"/>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a:defRPr/>
            </a:pPr>
            <a:r>
              <a:rPr lang="bg-BG" sz="2800" dirty="0"/>
              <a:t>ПРОЦЕДУРА ЗА ИЗДАВАНЕ НА УДОСТОВЕРЕНИЯ ЗА ЕС</a:t>
            </a:r>
          </a:p>
        </p:txBody>
      </p:sp>
      <p:sp>
        <p:nvSpPr>
          <p:cNvPr id="3" name="TextBox 2"/>
          <p:cNvSpPr txBox="1"/>
          <p:nvPr/>
        </p:nvSpPr>
        <p:spPr>
          <a:xfrm>
            <a:off x="179388" y="2276475"/>
            <a:ext cx="8856662" cy="4524375"/>
          </a:xfrm>
          <a:prstGeom prst="rect">
            <a:avLst/>
          </a:prstGeom>
          <a:noFill/>
        </p:spPr>
        <p:txBody>
          <a:bodyPr>
            <a:spAutoFit/>
          </a:bodyPr>
          <a:lstStyle/>
          <a:p>
            <a:pPr>
              <a:buFont typeface="Wingdings" pitchFamily="2" charset="2"/>
              <a:buChar char="v"/>
              <a:defRPr/>
            </a:pPr>
            <a:endParaRPr lang="bg-BG" sz="2400" dirty="0"/>
          </a:p>
          <a:p>
            <a:pPr>
              <a:buFont typeface="Wingdings" pitchFamily="2" charset="2"/>
              <a:buChar char="v"/>
              <a:defRPr/>
            </a:pPr>
            <a:r>
              <a:rPr lang="bg-BG" sz="2400" dirty="0">
                <a:solidFill>
                  <a:schemeClr val="tx2">
                    <a:lumMod val="75000"/>
                  </a:schemeClr>
                </a:solidFill>
              </a:rPr>
              <a:t>Извършване на </a:t>
            </a:r>
            <a:r>
              <a:rPr lang="bg-BG" sz="2400" dirty="0">
                <a:solidFill>
                  <a:schemeClr val="accent6">
                    <a:lumMod val="75000"/>
                  </a:schemeClr>
                </a:solidFill>
              </a:rPr>
              <a:t>оценка</a:t>
            </a:r>
            <a:r>
              <a:rPr lang="bg-BG" sz="2400" dirty="0">
                <a:solidFill>
                  <a:schemeClr val="tx2">
                    <a:lumMod val="75000"/>
                  </a:schemeClr>
                </a:solidFill>
              </a:rPr>
              <a:t> на получените спестявания на енергия от изпълнени мерки за енергийна ефективност;</a:t>
            </a:r>
          </a:p>
          <a:p>
            <a:pPr>
              <a:buFont typeface="Wingdings" pitchFamily="2" charset="2"/>
              <a:buChar char="v"/>
              <a:defRPr/>
            </a:pPr>
            <a:endParaRPr lang="bg-BG" sz="2400" dirty="0">
              <a:solidFill>
                <a:schemeClr val="tx2">
                  <a:lumMod val="75000"/>
                </a:schemeClr>
              </a:solidFill>
            </a:endParaRPr>
          </a:p>
          <a:p>
            <a:pPr>
              <a:buFont typeface="Wingdings" pitchFamily="2" charset="2"/>
              <a:buChar char="v"/>
              <a:defRPr/>
            </a:pPr>
            <a:r>
              <a:rPr lang="bg-BG" sz="2400" dirty="0">
                <a:solidFill>
                  <a:schemeClr val="tx2">
                    <a:lumMod val="75000"/>
                  </a:schemeClr>
                </a:solidFill>
              </a:rPr>
              <a:t>Подаване на </a:t>
            </a:r>
            <a:r>
              <a:rPr lang="bg-BG" sz="2400" dirty="0">
                <a:solidFill>
                  <a:schemeClr val="accent6">
                    <a:lumMod val="75000"/>
                  </a:schemeClr>
                </a:solidFill>
              </a:rPr>
              <a:t>заявление</a:t>
            </a:r>
            <a:r>
              <a:rPr lang="bg-BG" sz="2400" dirty="0">
                <a:solidFill>
                  <a:schemeClr val="tx2">
                    <a:lumMod val="75000"/>
                  </a:schemeClr>
                </a:solidFill>
              </a:rPr>
              <a:t> до изпълнителния директор на АУЕР;</a:t>
            </a:r>
          </a:p>
          <a:p>
            <a:pPr>
              <a:buFont typeface="Wingdings" pitchFamily="2" charset="2"/>
              <a:buChar char="v"/>
              <a:defRPr/>
            </a:pPr>
            <a:endParaRPr lang="bg-BG" sz="2400" dirty="0">
              <a:solidFill>
                <a:schemeClr val="tx2">
                  <a:lumMod val="75000"/>
                </a:schemeClr>
              </a:solidFill>
            </a:endParaRPr>
          </a:p>
          <a:p>
            <a:pPr>
              <a:buFont typeface="Wingdings" pitchFamily="2" charset="2"/>
              <a:buChar char="v"/>
              <a:defRPr/>
            </a:pPr>
            <a:r>
              <a:rPr lang="bg-BG" sz="2400" dirty="0">
                <a:solidFill>
                  <a:schemeClr val="tx2">
                    <a:lumMod val="75000"/>
                  </a:schemeClr>
                </a:solidFill>
              </a:rPr>
              <a:t>Проверка на подадените документи;</a:t>
            </a:r>
          </a:p>
          <a:p>
            <a:pPr>
              <a:buFont typeface="Wingdings" pitchFamily="2" charset="2"/>
              <a:buChar char="v"/>
              <a:defRPr/>
            </a:pPr>
            <a:endParaRPr lang="bg-BG" sz="2400" dirty="0">
              <a:solidFill>
                <a:schemeClr val="tx2">
                  <a:lumMod val="75000"/>
                </a:schemeClr>
              </a:solidFill>
            </a:endParaRPr>
          </a:p>
          <a:p>
            <a:pPr>
              <a:buFont typeface="Wingdings" pitchFamily="2" charset="2"/>
              <a:buChar char="v"/>
              <a:defRPr/>
            </a:pPr>
            <a:r>
              <a:rPr lang="bg-BG" sz="2400" dirty="0">
                <a:solidFill>
                  <a:schemeClr val="tx2">
                    <a:lumMod val="75000"/>
                  </a:schemeClr>
                </a:solidFill>
              </a:rPr>
              <a:t>Издаване</a:t>
            </a:r>
            <a:r>
              <a:rPr lang="bg-BG" sz="2400" dirty="0">
                <a:solidFill>
                  <a:schemeClr val="accent6">
                    <a:lumMod val="75000"/>
                  </a:schemeClr>
                </a:solidFill>
              </a:rPr>
              <a:t> на удостоверение </a:t>
            </a:r>
            <a:r>
              <a:rPr lang="bg-BG" sz="2400" dirty="0">
                <a:solidFill>
                  <a:schemeClr val="tx2">
                    <a:lumMod val="75000"/>
                  </a:schemeClr>
                </a:solidFill>
              </a:rPr>
              <a:t>или </a:t>
            </a:r>
            <a:r>
              <a:rPr lang="bg-BG" sz="2400" dirty="0">
                <a:solidFill>
                  <a:schemeClr val="accent6">
                    <a:lumMod val="75000"/>
                  </a:schemeClr>
                </a:solidFill>
              </a:rPr>
              <a:t>отказ </a:t>
            </a:r>
            <a:r>
              <a:rPr lang="bg-BG" sz="2400" dirty="0">
                <a:solidFill>
                  <a:schemeClr val="tx2">
                    <a:lumMod val="75000"/>
                  </a:schemeClr>
                </a:solidFill>
              </a:rPr>
              <a:t>на изпълнителния директор за издаване на удостоверение;</a:t>
            </a:r>
          </a:p>
          <a:p>
            <a:pPr>
              <a:defRPr/>
            </a:pPr>
            <a:endParaRPr lang="bg-BG" sz="2400" dirty="0"/>
          </a:p>
        </p:txBody>
      </p:sp>
      <p:sp>
        <p:nvSpPr>
          <p:cNvPr id="4" name="Slide Number Placeholder 3"/>
          <p:cNvSpPr>
            <a:spLocks noGrp="1"/>
          </p:cNvSpPr>
          <p:nvPr>
            <p:ph type="sldNum" sz="quarter" idx="12"/>
          </p:nvPr>
        </p:nvSpPr>
        <p:spPr/>
        <p:txBody>
          <a:bodyPr/>
          <a:lstStyle/>
          <a:p>
            <a:pPr>
              <a:defRPr/>
            </a:pPr>
            <a:fld id="{00860E5D-A82A-4A9C-B3AB-2035E5ABF43E}" type="slidenum">
              <a:rPr lang="bg-BG" smtClean="0"/>
              <a:pPr>
                <a:defRPr/>
              </a:pPr>
              <a:t>8</a:t>
            </a:fld>
            <a:endParaRPr lang="bg-BG"/>
          </a:p>
        </p:txBody>
      </p:sp>
    </p:spTree>
  </p:cSld>
  <p:clrMapOvr>
    <a:masterClrMapping/>
  </p:clrMapOvr>
  <p:transition spd="slow">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388" y="1557338"/>
            <a:ext cx="8856662" cy="522287"/>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a:defRPr/>
            </a:pPr>
            <a:r>
              <a:rPr lang="bg-BG" sz="2800" dirty="0">
                <a:solidFill>
                  <a:schemeClr val="bg1"/>
                </a:solidFill>
              </a:rPr>
              <a:t>УСЛОВИЯ И РЕД ЗА ИЗВЪРШВАНЕ НА ОЦЕНКА ЗА ЕС</a:t>
            </a:r>
          </a:p>
        </p:txBody>
      </p:sp>
      <p:sp>
        <p:nvSpPr>
          <p:cNvPr id="4" name="TextBox 3"/>
          <p:cNvSpPr txBox="1"/>
          <p:nvPr/>
        </p:nvSpPr>
        <p:spPr>
          <a:xfrm>
            <a:off x="179388" y="2276475"/>
            <a:ext cx="8785225" cy="4340225"/>
          </a:xfrm>
          <a:prstGeom prst="rect">
            <a:avLst/>
          </a:prstGeom>
          <a:noFill/>
        </p:spPr>
        <p:txBody>
          <a:bodyPr>
            <a:spAutoFit/>
          </a:bodyPr>
          <a:lstStyle/>
          <a:p>
            <a:pPr>
              <a:buFont typeface="Wingdings" pitchFamily="2" charset="2"/>
              <a:buChar char="v"/>
              <a:defRPr/>
            </a:pPr>
            <a:endParaRPr lang="ru-RU" sz="2200" dirty="0">
              <a:solidFill>
                <a:schemeClr val="tx2">
                  <a:lumMod val="75000"/>
                </a:schemeClr>
              </a:solidFill>
            </a:endParaRPr>
          </a:p>
          <a:p>
            <a:pPr>
              <a:defRPr/>
            </a:pPr>
            <a:r>
              <a:rPr lang="ru-RU" sz="2200" dirty="0">
                <a:solidFill>
                  <a:schemeClr val="tx2">
                    <a:lumMod val="75000"/>
                  </a:schemeClr>
                </a:solidFill>
              </a:rPr>
              <a:t>Доказването на постигнатите енергийни спестявания се осъществява </a:t>
            </a:r>
            <a:r>
              <a:rPr lang="ru-RU" sz="2200" dirty="0">
                <a:solidFill>
                  <a:schemeClr val="accent6">
                    <a:lumMod val="75000"/>
                  </a:schemeClr>
                </a:solidFill>
              </a:rPr>
              <a:t>не по-рано от една година </a:t>
            </a:r>
            <a:r>
              <a:rPr lang="ru-RU" sz="2200" dirty="0">
                <a:solidFill>
                  <a:schemeClr val="tx2">
                    <a:lumMod val="75000"/>
                  </a:schemeClr>
                </a:solidFill>
              </a:rPr>
              <a:t>след въвеждането на мерките за повишаване на енергийната ефективност при крайните потребители на енергия (</a:t>
            </a:r>
            <a:r>
              <a:rPr lang="ru-RU" sz="2200" dirty="0">
                <a:solidFill>
                  <a:srgbClr val="0070C0"/>
                </a:solidFill>
              </a:rPr>
              <a:t>Чл.52,ал.1 от ЗЕЕ</a:t>
            </a:r>
            <a:r>
              <a:rPr lang="ru-RU" sz="2200" dirty="0">
                <a:solidFill>
                  <a:schemeClr val="tx2">
                    <a:lumMod val="75000"/>
                  </a:schemeClr>
                </a:solidFill>
              </a:rPr>
              <a:t>)</a:t>
            </a:r>
          </a:p>
          <a:p>
            <a:pPr>
              <a:defRPr/>
            </a:pPr>
            <a:endParaRPr lang="ru-RU" sz="2200" dirty="0">
              <a:solidFill>
                <a:srgbClr val="00B050"/>
              </a:solidFill>
            </a:endParaRPr>
          </a:p>
          <a:p>
            <a:pPr>
              <a:defRPr/>
            </a:pPr>
            <a:endParaRPr lang="ru-RU" sz="2400" dirty="0">
              <a:solidFill>
                <a:schemeClr val="tx2">
                  <a:lumMod val="75000"/>
                </a:schemeClr>
              </a:solidFill>
            </a:endParaRPr>
          </a:p>
          <a:p>
            <a:pPr>
              <a:defRPr/>
            </a:pPr>
            <a:r>
              <a:rPr lang="ru-RU" sz="2400" dirty="0">
                <a:solidFill>
                  <a:schemeClr val="tx2">
                    <a:lumMod val="75000"/>
                  </a:schemeClr>
                </a:solidFill>
              </a:rPr>
              <a:t>Доказването на постигнатите енергийни спестявания се осъществява чрез:</a:t>
            </a:r>
          </a:p>
          <a:p>
            <a:pPr>
              <a:buFont typeface="Wingdings" pitchFamily="2" charset="2"/>
              <a:buChar char="Ø"/>
              <a:defRPr/>
            </a:pPr>
            <a:r>
              <a:rPr lang="ru-RU" sz="2400" dirty="0">
                <a:solidFill>
                  <a:schemeClr val="accent6">
                    <a:lumMod val="75000"/>
                  </a:schemeClr>
                </a:solidFill>
              </a:rPr>
              <a:t>обследване за енергийна ефективност </a:t>
            </a:r>
            <a:r>
              <a:rPr lang="ru-RU" sz="2400" dirty="0">
                <a:solidFill>
                  <a:schemeClr val="tx2">
                    <a:lumMod val="75000"/>
                  </a:schemeClr>
                </a:solidFill>
              </a:rPr>
              <a:t>на сгради или промишлени системи, проверка на отоплителни инсталации с водогрейни котли и климатични инсталации, или </a:t>
            </a:r>
          </a:p>
        </p:txBody>
      </p:sp>
      <p:sp>
        <p:nvSpPr>
          <p:cNvPr id="6" name="TextBox 5"/>
          <p:cNvSpPr txBox="1"/>
          <p:nvPr/>
        </p:nvSpPr>
        <p:spPr>
          <a:xfrm>
            <a:off x="179388" y="2205038"/>
            <a:ext cx="8856662" cy="430212"/>
          </a:xfrm>
          <a:prstGeom prst="rect">
            <a:avLst/>
          </a:prstGeom>
          <a:ln>
            <a:solidFill>
              <a:srgbClr val="00B050"/>
            </a:solidFill>
          </a:ln>
        </p:spPr>
        <p:style>
          <a:lnRef idx="1">
            <a:schemeClr val="accent3"/>
          </a:lnRef>
          <a:fillRef idx="2">
            <a:schemeClr val="accent3"/>
          </a:fillRef>
          <a:effectRef idx="1">
            <a:schemeClr val="accent3"/>
          </a:effectRef>
          <a:fontRef idx="minor">
            <a:schemeClr val="dk1"/>
          </a:fontRef>
        </p:style>
        <p:txBody>
          <a:bodyPr>
            <a:spAutoFit/>
          </a:bodyPr>
          <a:lstStyle/>
          <a:p>
            <a:pPr>
              <a:buFont typeface="Wingdings" pitchFamily="2" charset="2"/>
              <a:buChar char="v"/>
              <a:defRPr/>
            </a:pPr>
            <a:r>
              <a:rPr lang="bg-BG" sz="2200" dirty="0">
                <a:solidFill>
                  <a:srgbClr val="00B050"/>
                </a:solidFill>
              </a:rPr>
              <a:t>Кога може да се извърши оценка на енергийните спестявания?</a:t>
            </a:r>
          </a:p>
        </p:txBody>
      </p:sp>
      <p:sp>
        <p:nvSpPr>
          <p:cNvPr id="8" name="TextBox 7"/>
          <p:cNvSpPr txBox="1"/>
          <p:nvPr/>
        </p:nvSpPr>
        <p:spPr>
          <a:xfrm>
            <a:off x="250825" y="4221163"/>
            <a:ext cx="8785225" cy="461962"/>
          </a:xfrm>
          <a:prstGeom prst="rect">
            <a:avLst/>
          </a:prstGeom>
          <a:ln>
            <a:solidFill>
              <a:srgbClr val="00B050"/>
            </a:solidFill>
          </a:ln>
        </p:spPr>
        <p:style>
          <a:lnRef idx="1">
            <a:schemeClr val="accent3"/>
          </a:lnRef>
          <a:fillRef idx="2">
            <a:schemeClr val="accent3"/>
          </a:fillRef>
          <a:effectRef idx="1">
            <a:schemeClr val="accent3"/>
          </a:effectRef>
          <a:fontRef idx="minor">
            <a:schemeClr val="dk1"/>
          </a:fontRef>
        </p:style>
        <p:txBody>
          <a:bodyPr>
            <a:spAutoFit/>
          </a:bodyPr>
          <a:lstStyle/>
          <a:p>
            <a:pPr>
              <a:buFont typeface="Wingdings" pitchFamily="2" charset="2"/>
              <a:buChar char="v"/>
              <a:defRPr/>
            </a:pPr>
            <a:r>
              <a:rPr lang="ru-RU" sz="2400" dirty="0">
                <a:solidFill>
                  <a:srgbClr val="00B050"/>
                </a:solidFill>
                <a:latin typeface="Arial" pitchFamily="34" charset="0"/>
                <a:cs typeface="Arial" pitchFamily="34" charset="0"/>
              </a:rPr>
              <a:t>Способи за оценка на ЕС:</a:t>
            </a:r>
          </a:p>
        </p:txBody>
      </p:sp>
      <p:sp>
        <p:nvSpPr>
          <p:cNvPr id="7" name="Slide Number Placeholder 6"/>
          <p:cNvSpPr>
            <a:spLocks noGrp="1"/>
          </p:cNvSpPr>
          <p:nvPr>
            <p:ph type="sldNum" sz="quarter" idx="12"/>
          </p:nvPr>
        </p:nvSpPr>
        <p:spPr/>
        <p:txBody>
          <a:bodyPr/>
          <a:lstStyle/>
          <a:p>
            <a:pPr>
              <a:defRPr/>
            </a:pPr>
            <a:fld id="{F09634D9-D688-4740-88F0-AE9C8267D0FC}" type="slidenum">
              <a:rPr lang="bg-BG" smtClean="0"/>
              <a:pPr>
                <a:defRPr/>
              </a:pPr>
              <a:t>9</a:t>
            </a:fld>
            <a:endParaRPr lang="bg-BG"/>
          </a:p>
        </p:txBody>
      </p:sp>
    </p:spTree>
  </p:cSld>
  <p:clrMapOvr>
    <a:masterClrMapping/>
  </p:clrMapOvr>
  <p:transition spd="slow">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950" y="1700213"/>
            <a:ext cx="8856663" cy="1447800"/>
          </a:xfrm>
          <a:prstGeom prst="rect">
            <a:avLst/>
          </a:prstGeom>
          <a:noFill/>
        </p:spPr>
        <p:txBody>
          <a:bodyPr>
            <a:spAutoFit/>
          </a:bodyPr>
          <a:lstStyle/>
          <a:p>
            <a:pPr>
              <a:buFont typeface="Wingdings" pitchFamily="2" charset="2"/>
              <a:buChar char="Ø"/>
              <a:defRPr/>
            </a:pPr>
            <a:r>
              <a:rPr lang="ru-RU" sz="2200" dirty="0">
                <a:solidFill>
                  <a:schemeClr val="accent6">
                    <a:lumMod val="75000"/>
                  </a:schemeClr>
                </a:solidFill>
              </a:rPr>
              <a:t>прилагане на методиките</a:t>
            </a:r>
            <a:r>
              <a:rPr lang="ru-RU" sz="2200" dirty="0"/>
              <a:t>, </a:t>
            </a:r>
            <a:r>
              <a:rPr lang="ru-RU" sz="2200" dirty="0">
                <a:solidFill>
                  <a:schemeClr val="tx2">
                    <a:lumMod val="75000"/>
                  </a:schemeClr>
                </a:solidFill>
              </a:rPr>
              <a:t>разработени съгласно изискванията, определени с наредбата по чл. 9, ал. 2. (</a:t>
            </a:r>
            <a:r>
              <a:rPr lang="ru-RU" sz="2200" dirty="0">
                <a:solidFill>
                  <a:srgbClr val="0070C0"/>
                </a:solidFill>
              </a:rPr>
              <a:t>Чл.52,ал.1,т.1и 2 от ЗЕЕ</a:t>
            </a:r>
            <a:r>
              <a:rPr lang="ru-RU" sz="2200" dirty="0">
                <a:solidFill>
                  <a:schemeClr val="tx2">
                    <a:lumMod val="75000"/>
                  </a:schemeClr>
                </a:solidFill>
              </a:rPr>
              <a:t>).</a:t>
            </a:r>
          </a:p>
          <a:p>
            <a:pPr>
              <a:buFont typeface="Wingdings" pitchFamily="2" charset="2"/>
              <a:buChar char="Ø"/>
              <a:defRPr/>
            </a:pPr>
            <a:endParaRPr lang="ru-RU" sz="2200" dirty="0">
              <a:solidFill>
                <a:schemeClr val="tx2">
                  <a:lumMod val="75000"/>
                </a:schemeClr>
              </a:solidFill>
            </a:endParaRPr>
          </a:p>
          <a:p>
            <a:pPr>
              <a:defRPr/>
            </a:pPr>
            <a:endParaRPr lang="bg-BG" sz="2200" dirty="0">
              <a:solidFill>
                <a:schemeClr val="tx2">
                  <a:lumMod val="75000"/>
                </a:schemeClr>
              </a:solidFill>
            </a:endParaRPr>
          </a:p>
        </p:txBody>
      </p:sp>
      <p:sp>
        <p:nvSpPr>
          <p:cNvPr id="6" name="TextBox 5"/>
          <p:cNvSpPr txBox="1"/>
          <p:nvPr/>
        </p:nvSpPr>
        <p:spPr>
          <a:xfrm>
            <a:off x="250825" y="2924175"/>
            <a:ext cx="8785225" cy="461963"/>
          </a:xfrm>
          <a:prstGeom prst="rect">
            <a:avLst/>
          </a:prstGeom>
          <a:ln>
            <a:solidFill>
              <a:srgbClr val="00B050"/>
            </a:solidFill>
          </a:ln>
        </p:spPr>
        <p:style>
          <a:lnRef idx="1">
            <a:schemeClr val="accent3"/>
          </a:lnRef>
          <a:fillRef idx="2">
            <a:schemeClr val="accent3"/>
          </a:fillRef>
          <a:effectRef idx="1">
            <a:schemeClr val="accent3"/>
          </a:effectRef>
          <a:fontRef idx="minor">
            <a:schemeClr val="dk1"/>
          </a:fontRef>
        </p:style>
        <p:txBody>
          <a:bodyPr>
            <a:spAutoFit/>
          </a:bodyPr>
          <a:lstStyle/>
          <a:p>
            <a:pPr>
              <a:buFont typeface="Wingdings" pitchFamily="2" charset="2"/>
              <a:buChar char="v"/>
              <a:defRPr/>
            </a:pPr>
            <a:r>
              <a:rPr lang="ru-RU" sz="2000" dirty="0">
                <a:solidFill>
                  <a:srgbClr val="00B050"/>
                </a:solidFill>
              </a:rPr>
              <a:t> </a:t>
            </a:r>
            <a:r>
              <a:rPr lang="ru-RU" sz="2400" dirty="0">
                <a:solidFill>
                  <a:srgbClr val="00B050"/>
                </a:solidFill>
              </a:rPr>
              <a:t>Прилагане на  отделните способи за оценка на постигнатите  ЕС</a:t>
            </a:r>
          </a:p>
        </p:txBody>
      </p:sp>
      <p:sp>
        <p:nvSpPr>
          <p:cNvPr id="8" name="TextBox 7"/>
          <p:cNvSpPr txBox="1"/>
          <p:nvPr/>
        </p:nvSpPr>
        <p:spPr>
          <a:xfrm>
            <a:off x="358775" y="3141663"/>
            <a:ext cx="8785225" cy="3940175"/>
          </a:xfrm>
          <a:prstGeom prst="rect">
            <a:avLst/>
          </a:prstGeom>
          <a:noFill/>
        </p:spPr>
        <p:txBody>
          <a:bodyPr>
            <a:spAutoFit/>
          </a:bodyPr>
          <a:lstStyle/>
          <a:p>
            <a:pPr>
              <a:defRPr/>
            </a:pPr>
            <a:r>
              <a:rPr lang="ru-RU" dirty="0">
                <a:solidFill>
                  <a:schemeClr val="tx2">
                    <a:lumMod val="75000"/>
                  </a:schemeClr>
                </a:solidFill>
              </a:rPr>
              <a:t> </a:t>
            </a:r>
          </a:p>
          <a:p>
            <a:pPr>
              <a:buFont typeface="Wingdings" pitchFamily="2" charset="2"/>
              <a:buChar char="q"/>
              <a:defRPr/>
            </a:pPr>
            <a:endParaRPr lang="ru-RU" dirty="0">
              <a:solidFill>
                <a:schemeClr val="tx2">
                  <a:lumMod val="75000"/>
                </a:schemeClr>
              </a:solidFill>
            </a:endParaRPr>
          </a:p>
          <a:p>
            <a:pPr>
              <a:buFont typeface="Wingdings" pitchFamily="2" charset="2"/>
              <a:buChar char="q"/>
              <a:defRPr/>
            </a:pPr>
            <a:r>
              <a:rPr lang="ru-RU" sz="2000" dirty="0">
                <a:solidFill>
                  <a:schemeClr val="tx2">
                    <a:lumMod val="75000"/>
                  </a:schemeClr>
                </a:solidFill>
              </a:rPr>
              <a:t>оценката на ЕС чрез обследване за енергийна ефективност се прилага </a:t>
            </a:r>
            <a:r>
              <a:rPr lang="ru-RU" sz="2000" dirty="0">
                <a:solidFill>
                  <a:schemeClr val="accent6">
                    <a:lumMod val="75000"/>
                  </a:schemeClr>
                </a:solidFill>
              </a:rPr>
              <a:t>при комплексно изпълнени мерки</a:t>
            </a:r>
            <a:r>
              <a:rPr lang="ru-RU" sz="2000" dirty="0"/>
              <a:t>,</a:t>
            </a:r>
            <a:r>
              <a:rPr lang="ru-RU" sz="2000" dirty="0">
                <a:solidFill>
                  <a:schemeClr val="tx2">
                    <a:lumMod val="75000"/>
                  </a:schemeClr>
                </a:solidFill>
              </a:rPr>
              <a:t>предписани в сградите за постигане на изискванията за енергийна ефективност от предходно обследване за ЕЕ (чл.23,ал.1 ,т.1 от Наредба №16-1594/2013г.)</a:t>
            </a:r>
            <a:r>
              <a:rPr lang="ru-RU" sz="2000" dirty="0"/>
              <a:t>;</a:t>
            </a:r>
          </a:p>
          <a:p>
            <a:pPr>
              <a:defRPr/>
            </a:pPr>
            <a:r>
              <a:rPr lang="ru-RU" dirty="0"/>
              <a:t> </a:t>
            </a:r>
          </a:p>
          <a:p>
            <a:pPr>
              <a:defRPr/>
            </a:pPr>
            <a:endParaRPr lang="ru-RU" dirty="0"/>
          </a:p>
          <a:p>
            <a:pPr>
              <a:buFont typeface="Wingdings" pitchFamily="2" charset="2"/>
              <a:buChar char="q"/>
              <a:defRPr/>
            </a:pPr>
            <a:r>
              <a:rPr lang="ru-RU" dirty="0">
                <a:solidFill>
                  <a:schemeClr val="tx2">
                    <a:lumMod val="75000"/>
                  </a:schemeClr>
                </a:solidFill>
              </a:rPr>
              <a:t> </a:t>
            </a:r>
            <a:r>
              <a:rPr lang="ru-RU" sz="2000" dirty="0">
                <a:solidFill>
                  <a:schemeClr val="tx2">
                    <a:lumMod val="75000"/>
                  </a:schemeClr>
                </a:solidFill>
              </a:rPr>
              <a:t>оценката на ЕС чрез прилагане на методиките, утвърдени при условията и по реда на наредбата по чл. 9, ал. 2 ЗЕЕ, се прилага </a:t>
            </a:r>
            <a:r>
              <a:rPr lang="ru-RU" sz="2000" dirty="0">
                <a:solidFill>
                  <a:schemeClr val="accent6">
                    <a:lumMod val="75000"/>
                  </a:schemeClr>
                </a:solidFill>
              </a:rPr>
              <a:t>при изпълнение на отделни енергоспестяващи мерки.</a:t>
            </a:r>
            <a:r>
              <a:rPr lang="ru-RU" sz="2000" dirty="0">
                <a:solidFill>
                  <a:schemeClr val="tx2">
                    <a:lumMod val="75000"/>
                  </a:schemeClr>
                </a:solidFill>
              </a:rPr>
              <a:t> (чл.23,ал.1 ,т.2;чл.24 от Наредба №16-1594/2013г.)</a:t>
            </a:r>
            <a:endParaRPr lang="bg-BG" sz="2000" dirty="0">
              <a:solidFill>
                <a:schemeClr val="accent6">
                  <a:lumMod val="75000"/>
                </a:schemeClr>
              </a:solidFill>
            </a:endParaRPr>
          </a:p>
          <a:p>
            <a:pPr>
              <a:defRPr/>
            </a:pPr>
            <a:r>
              <a:rPr lang="bg-BG" dirty="0">
                <a:solidFill>
                  <a:schemeClr val="accent6">
                    <a:lumMod val="75000"/>
                  </a:schemeClr>
                </a:solidFill>
              </a:rPr>
              <a:t>        </a:t>
            </a:r>
            <a:endParaRPr lang="ru-RU" dirty="0">
              <a:solidFill>
                <a:schemeClr val="tx2">
                  <a:lumMod val="75000"/>
                </a:schemeClr>
              </a:solidFill>
            </a:endParaRPr>
          </a:p>
        </p:txBody>
      </p:sp>
      <p:sp>
        <p:nvSpPr>
          <p:cNvPr id="5" name="Slide Number Placeholder 4"/>
          <p:cNvSpPr>
            <a:spLocks noGrp="1"/>
          </p:cNvSpPr>
          <p:nvPr>
            <p:ph type="sldNum" sz="quarter" idx="12"/>
          </p:nvPr>
        </p:nvSpPr>
        <p:spPr/>
        <p:txBody>
          <a:bodyPr/>
          <a:lstStyle/>
          <a:p>
            <a:pPr>
              <a:defRPr/>
            </a:pPr>
            <a:fld id="{FABC8820-AD05-45D3-BEFD-0863837D9580}" type="slidenum">
              <a:rPr lang="bg-BG" smtClean="0"/>
              <a:pPr>
                <a:defRPr/>
              </a:pPr>
              <a:t>10</a:t>
            </a:fld>
            <a:endParaRPr lang="bg-BG"/>
          </a:p>
        </p:txBody>
      </p:sp>
    </p:spTree>
  </p:cSld>
  <p:clrMapOvr>
    <a:masterClrMapping/>
  </p:clrMapOvr>
  <p:transition spd="slow">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0825" y="1989138"/>
            <a:ext cx="8785225" cy="6000750"/>
          </a:xfrm>
          <a:prstGeom prst="rect">
            <a:avLst/>
          </a:prstGeom>
          <a:noFill/>
        </p:spPr>
        <p:txBody>
          <a:bodyPr>
            <a:spAutoFit/>
          </a:bodyPr>
          <a:lstStyle/>
          <a:p>
            <a:pPr>
              <a:defRPr/>
            </a:pPr>
            <a:endParaRPr lang="ru-RU" sz="2400" dirty="0">
              <a:solidFill>
                <a:srgbClr val="00B050"/>
              </a:solidFill>
            </a:endParaRPr>
          </a:p>
          <a:p>
            <a:pPr>
              <a:defRPr/>
            </a:pPr>
            <a:endParaRPr lang="ru-RU" sz="2400" dirty="0">
              <a:solidFill>
                <a:schemeClr val="tx2">
                  <a:lumMod val="75000"/>
                </a:schemeClr>
              </a:solidFill>
            </a:endParaRPr>
          </a:p>
          <a:p>
            <a:pPr>
              <a:defRPr/>
            </a:pPr>
            <a:r>
              <a:rPr lang="ru-RU" sz="2400" dirty="0">
                <a:solidFill>
                  <a:schemeClr val="tx2">
                    <a:lumMod val="75000"/>
                  </a:schemeClr>
                </a:solidFill>
              </a:rPr>
              <a:t>     Обследването се извършва при спазване изискванияна на Наредба №16-1594 от 2013г. </a:t>
            </a:r>
            <a:r>
              <a:rPr lang="ru-RU" sz="2400" dirty="0">
                <a:solidFill>
                  <a:schemeClr val="accent6">
                    <a:lumMod val="75000"/>
                  </a:schemeClr>
                </a:solidFill>
              </a:rPr>
              <a:t>от лица, вписани в регистъра на АУЕР</a:t>
            </a:r>
            <a:r>
              <a:rPr lang="ru-RU" sz="2400" dirty="0">
                <a:solidFill>
                  <a:schemeClr val="tx2">
                    <a:lumMod val="75000"/>
                  </a:schemeClr>
                </a:solidFill>
              </a:rPr>
              <a:t> по чл.23а,ал.1 от ЗЕЕ  ;</a:t>
            </a:r>
          </a:p>
          <a:p>
            <a:pPr>
              <a:defRPr/>
            </a:pPr>
            <a:r>
              <a:rPr lang="ru-RU" sz="2400" dirty="0">
                <a:solidFill>
                  <a:schemeClr val="tx2">
                    <a:lumMod val="75000"/>
                  </a:schemeClr>
                </a:solidFill>
              </a:rPr>
              <a:t> </a:t>
            </a:r>
          </a:p>
          <a:p>
            <a:pPr>
              <a:defRPr/>
            </a:pPr>
            <a:r>
              <a:rPr lang="ru-RU" sz="2400" dirty="0">
                <a:solidFill>
                  <a:schemeClr val="tx2">
                    <a:lumMod val="75000"/>
                  </a:schemeClr>
                </a:solidFill>
              </a:rPr>
              <a:t>     Лицето,извършило обследването, </a:t>
            </a:r>
            <a:r>
              <a:rPr lang="ru-RU" sz="2400" dirty="0">
                <a:solidFill>
                  <a:schemeClr val="accent6">
                    <a:lumMod val="75000"/>
                  </a:schemeClr>
                </a:solidFill>
              </a:rPr>
              <a:t>задължително</a:t>
            </a:r>
            <a:r>
              <a:rPr lang="ru-RU" sz="2400" dirty="0">
                <a:solidFill>
                  <a:schemeClr val="tx2">
                    <a:lumMod val="75000"/>
                  </a:schemeClr>
                </a:solidFill>
              </a:rPr>
              <a:t> представя на възложителя всички документи по чл.18 от Наредбата; </a:t>
            </a:r>
          </a:p>
          <a:p>
            <a:pPr>
              <a:defRPr/>
            </a:pPr>
            <a:r>
              <a:rPr lang="ru-RU" sz="2400" dirty="0">
                <a:solidFill>
                  <a:schemeClr val="tx2">
                    <a:lumMod val="75000"/>
                  </a:schemeClr>
                </a:solidFill>
              </a:rPr>
              <a:t> </a:t>
            </a:r>
          </a:p>
          <a:p>
            <a:pPr>
              <a:defRPr/>
            </a:pPr>
            <a:r>
              <a:rPr lang="ru-RU" sz="2400" dirty="0">
                <a:solidFill>
                  <a:schemeClr val="tx2">
                    <a:lumMod val="75000"/>
                  </a:schemeClr>
                </a:solidFill>
              </a:rPr>
              <a:t>     Лицето,извършило обследването,освен документите по </a:t>
            </a:r>
            <a:r>
              <a:rPr lang="ru-RU" sz="2400" dirty="0">
                <a:solidFill>
                  <a:schemeClr val="accent6">
                    <a:lumMod val="75000"/>
                  </a:schemeClr>
                </a:solidFill>
              </a:rPr>
              <a:t>чл.18,задължително изготвя оценка </a:t>
            </a:r>
            <a:r>
              <a:rPr lang="ru-RU" sz="2400" dirty="0">
                <a:solidFill>
                  <a:schemeClr val="tx2">
                    <a:lumMod val="75000"/>
                  </a:schemeClr>
                </a:solidFill>
              </a:rPr>
              <a:t>на постигнатите енергийни спестявания от изпълнените мерки за ЕЕ;</a:t>
            </a:r>
          </a:p>
          <a:p>
            <a:pPr>
              <a:defRPr/>
            </a:pPr>
            <a:r>
              <a:rPr lang="ru-RU" sz="2400" dirty="0">
                <a:solidFill>
                  <a:schemeClr val="tx2">
                    <a:lumMod val="75000"/>
                  </a:schemeClr>
                </a:solidFill>
              </a:rPr>
              <a:t>      </a:t>
            </a:r>
          </a:p>
          <a:p>
            <a:pPr>
              <a:defRPr/>
            </a:pPr>
            <a:endParaRPr lang="ru-RU" sz="2400" dirty="0">
              <a:solidFill>
                <a:schemeClr val="tx2">
                  <a:lumMod val="75000"/>
                </a:schemeClr>
              </a:solidFill>
            </a:endParaRPr>
          </a:p>
          <a:p>
            <a:pPr>
              <a:defRPr/>
            </a:pPr>
            <a:r>
              <a:rPr lang="bg-BG" sz="2400" dirty="0"/>
              <a:t> </a:t>
            </a:r>
          </a:p>
        </p:txBody>
      </p:sp>
      <p:sp>
        <p:nvSpPr>
          <p:cNvPr id="5" name="5-Point Star 4"/>
          <p:cNvSpPr/>
          <p:nvPr/>
        </p:nvSpPr>
        <p:spPr>
          <a:xfrm>
            <a:off x="395288" y="2852738"/>
            <a:ext cx="144462" cy="144462"/>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p>
        </p:txBody>
      </p:sp>
      <p:sp>
        <p:nvSpPr>
          <p:cNvPr id="6" name="5-Point Star 5"/>
          <p:cNvSpPr/>
          <p:nvPr/>
        </p:nvSpPr>
        <p:spPr>
          <a:xfrm>
            <a:off x="468313" y="4292600"/>
            <a:ext cx="142875" cy="1444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p>
        </p:txBody>
      </p:sp>
      <p:sp>
        <p:nvSpPr>
          <p:cNvPr id="7" name="5-Point Star 6"/>
          <p:cNvSpPr/>
          <p:nvPr/>
        </p:nvSpPr>
        <p:spPr>
          <a:xfrm>
            <a:off x="468313" y="5805488"/>
            <a:ext cx="142875" cy="144462"/>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p>
        </p:txBody>
      </p:sp>
      <p:sp>
        <p:nvSpPr>
          <p:cNvPr id="9" name="TextBox 8"/>
          <p:cNvSpPr txBox="1"/>
          <p:nvPr/>
        </p:nvSpPr>
        <p:spPr>
          <a:xfrm>
            <a:off x="250825" y="1557338"/>
            <a:ext cx="8785225" cy="830262"/>
          </a:xfrm>
          <a:prstGeom prst="rect">
            <a:avLst/>
          </a:prstGeom>
          <a:ln>
            <a:solidFill>
              <a:srgbClr val="00B050"/>
            </a:solidFill>
          </a:ln>
        </p:spPr>
        <p:style>
          <a:lnRef idx="1">
            <a:schemeClr val="accent3"/>
          </a:lnRef>
          <a:fillRef idx="2">
            <a:schemeClr val="accent3"/>
          </a:fillRef>
          <a:effectRef idx="1">
            <a:schemeClr val="accent3"/>
          </a:effectRef>
          <a:fontRef idx="minor">
            <a:schemeClr val="dk1"/>
          </a:fontRef>
        </p:style>
        <p:txBody>
          <a:bodyPr>
            <a:spAutoFit/>
          </a:bodyPr>
          <a:lstStyle/>
          <a:p>
            <a:pPr>
              <a:buFont typeface="Wingdings" pitchFamily="2" charset="2"/>
              <a:buChar char="v"/>
              <a:defRPr/>
            </a:pPr>
            <a:r>
              <a:rPr lang="ru-RU" sz="2400" dirty="0">
                <a:solidFill>
                  <a:srgbClr val="00B050"/>
                </a:solidFill>
              </a:rPr>
              <a:t>При оценката на ЕС чрез обследване за енергийна ефективност да се има предвид следното:</a:t>
            </a:r>
            <a:endParaRPr lang="bg-BG" sz="2400" dirty="0"/>
          </a:p>
        </p:txBody>
      </p:sp>
      <p:sp>
        <p:nvSpPr>
          <p:cNvPr id="8" name="Slide Number Placeholder 7"/>
          <p:cNvSpPr>
            <a:spLocks noGrp="1"/>
          </p:cNvSpPr>
          <p:nvPr>
            <p:ph type="sldNum" sz="quarter" idx="12"/>
          </p:nvPr>
        </p:nvSpPr>
        <p:spPr/>
        <p:txBody>
          <a:bodyPr/>
          <a:lstStyle/>
          <a:p>
            <a:pPr>
              <a:defRPr/>
            </a:pPr>
            <a:fld id="{614CA7C1-C492-4DA8-A064-8C577ADD393F}" type="slidenum">
              <a:rPr lang="bg-BG" smtClean="0"/>
              <a:pPr>
                <a:defRPr/>
              </a:pPr>
              <a:t>11</a:t>
            </a:fld>
            <a:endParaRPr lang="bg-BG"/>
          </a:p>
        </p:txBody>
      </p:sp>
    </p:spTree>
  </p:cSld>
  <p:clrMapOvr>
    <a:masterClrMapping/>
  </p:clrMapOvr>
  <p:transition spd="slow">
    <p:wedg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850" y="1700213"/>
            <a:ext cx="8640763" cy="5632450"/>
          </a:xfrm>
          <a:prstGeom prst="rect">
            <a:avLst/>
          </a:prstGeom>
          <a:noFill/>
        </p:spPr>
        <p:txBody>
          <a:bodyPr>
            <a:spAutoFit/>
          </a:bodyPr>
          <a:lstStyle/>
          <a:p>
            <a:pPr>
              <a:defRPr/>
            </a:pPr>
            <a:r>
              <a:rPr lang="bg-BG" dirty="0"/>
              <a:t> </a:t>
            </a:r>
            <a:r>
              <a:rPr lang="bg-BG" dirty="0">
                <a:solidFill>
                  <a:schemeClr val="accent6">
                    <a:lumMod val="75000"/>
                  </a:schemeClr>
                </a:solidFill>
              </a:rPr>
              <a:t>      За да бъде изготвена оценка </a:t>
            </a:r>
            <a:r>
              <a:rPr lang="bg-BG" dirty="0">
                <a:solidFill>
                  <a:schemeClr val="tx2">
                    <a:lumMod val="75000"/>
                  </a:schemeClr>
                </a:solidFill>
              </a:rPr>
              <a:t>при извършване на обследване за енергийна ефективност на сграда, след комплексно изпълнени мерки за повишаване на енергийната ефективност, предписани с предходно обследване</a:t>
            </a:r>
            <a:r>
              <a:rPr lang="bg-BG" dirty="0"/>
              <a:t>, </a:t>
            </a:r>
            <a:r>
              <a:rPr lang="bg-BG" dirty="0">
                <a:solidFill>
                  <a:schemeClr val="accent6">
                    <a:lumMod val="75000"/>
                  </a:schemeClr>
                </a:solidFill>
              </a:rPr>
              <a:t>трябва</a:t>
            </a:r>
            <a:r>
              <a:rPr lang="bg-BG" dirty="0"/>
              <a:t> </a:t>
            </a:r>
            <a:r>
              <a:rPr lang="bg-BG" dirty="0">
                <a:solidFill>
                  <a:schemeClr val="tx2">
                    <a:lumMod val="75000"/>
                  </a:schemeClr>
                </a:solidFill>
              </a:rPr>
              <a:t>в </a:t>
            </a:r>
            <a:r>
              <a:rPr lang="bg-BG" u="sng" dirty="0">
                <a:solidFill>
                  <a:schemeClr val="tx2">
                    <a:lumMod val="75000"/>
                  </a:schemeClr>
                </a:solidFill>
              </a:rPr>
              <a:t>договора </a:t>
            </a:r>
            <a:r>
              <a:rPr lang="bg-BG" dirty="0">
                <a:solidFill>
                  <a:schemeClr val="tx2">
                    <a:lumMod val="75000"/>
                  </a:schemeClr>
                </a:solidFill>
              </a:rPr>
              <a:t>за възлагане на второто обследване</a:t>
            </a:r>
            <a:r>
              <a:rPr lang="bg-BG" dirty="0"/>
              <a:t> </a:t>
            </a:r>
            <a:r>
              <a:rPr lang="bg-BG" b="1" dirty="0">
                <a:solidFill>
                  <a:schemeClr val="accent6">
                    <a:lumMod val="75000"/>
                  </a:schemeClr>
                </a:solidFill>
              </a:rPr>
              <a:t>задължително</a:t>
            </a:r>
            <a:r>
              <a:rPr lang="bg-BG" dirty="0">
                <a:solidFill>
                  <a:schemeClr val="accent6">
                    <a:lumMod val="75000"/>
                  </a:schemeClr>
                </a:solidFill>
              </a:rPr>
              <a:t> </a:t>
            </a:r>
            <a:r>
              <a:rPr lang="bg-BG" b="1" dirty="0">
                <a:solidFill>
                  <a:schemeClr val="tx2">
                    <a:lumMod val="75000"/>
                  </a:schemeClr>
                </a:solidFill>
              </a:rPr>
              <a:t>да бъде включена клауза за изготвяне на оценка </a:t>
            </a:r>
            <a:r>
              <a:rPr lang="bg-BG" dirty="0">
                <a:solidFill>
                  <a:schemeClr val="tx2">
                    <a:lumMod val="75000"/>
                  </a:schemeClr>
                </a:solidFill>
              </a:rPr>
              <a:t>за постигнати енергийни спестявания като </a:t>
            </a:r>
            <a:r>
              <a:rPr lang="bg-BG" b="1" u="sng" dirty="0">
                <a:solidFill>
                  <a:schemeClr val="tx2">
                    <a:lumMod val="75000"/>
                  </a:schemeClr>
                </a:solidFill>
              </a:rPr>
              <a:t>неразделна част от доклада от обследването</a:t>
            </a:r>
            <a:r>
              <a:rPr lang="bg-BG" b="1" dirty="0">
                <a:solidFill>
                  <a:schemeClr val="tx2">
                    <a:lumMod val="75000"/>
                  </a:schemeClr>
                </a:solidFill>
              </a:rPr>
              <a:t>.</a:t>
            </a:r>
            <a:r>
              <a:rPr lang="bg-BG" dirty="0">
                <a:solidFill>
                  <a:schemeClr val="tx2">
                    <a:lumMod val="75000"/>
                  </a:schemeClr>
                </a:solidFill>
              </a:rPr>
              <a:t> </a:t>
            </a:r>
          </a:p>
          <a:p>
            <a:pPr>
              <a:defRPr/>
            </a:pPr>
            <a:r>
              <a:rPr lang="bg-BG" dirty="0">
                <a:solidFill>
                  <a:schemeClr val="tx2">
                    <a:lumMod val="75000"/>
                  </a:schemeClr>
                </a:solidFill>
              </a:rPr>
              <a:t>      Оценката на постигнати енергийни спестявания представлява </a:t>
            </a:r>
            <a:r>
              <a:rPr lang="bg-BG" dirty="0">
                <a:solidFill>
                  <a:schemeClr val="accent6">
                    <a:lumMod val="75000"/>
                  </a:schemeClr>
                </a:solidFill>
              </a:rPr>
              <a:t>обяснителна записка </a:t>
            </a:r>
            <a:r>
              <a:rPr lang="bg-BG" dirty="0">
                <a:solidFill>
                  <a:schemeClr val="tx2">
                    <a:lumMod val="75000"/>
                  </a:schemeClr>
                </a:solidFill>
              </a:rPr>
              <a:t>и се изготвя като съпоставка на база нормализиран разход от обследванията преди и след изпълнение на ЕСМ.</a:t>
            </a:r>
          </a:p>
          <a:p>
            <a:pPr>
              <a:defRPr/>
            </a:pPr>
            <a:r>
              <a:rPr lang="bg-BG" dirty="0"/>
              <a:t>       </a:t>
            </a:r>
            <a:r>
              <a:rPr lang="bg-BG" dirty="0">
                <a:solidFill>
                  <a:schemeClr val="tx2">
                    <a:lumMod val="75000"/>
                  </a:schemeClr>
                </a:solidFill>
              </a:rPr>
              <a:t>Документацията от извършеното обследване за енергийна ефективност и </a:t>
            </a:r>
            <a:r>
              <a:rPr lang="bg-BG" dirty="0">
                <a:solidFill>
                  <a:schemeClr val="accent6">
                    <a:lumMod val="75000"/>
                  </a:schemeClr>
                </a:solidFill>
              </a:rPr>
              <a:t>оценката за енергийни спестявания </a:t>
            </a:r>
            <a:r>
              <a:rPr lang="bg-BG" dirty="0">
                <a:solidFill>
                  <a:schemeClr val="tx2">
                    <a:lumMod val="75000"/>
                  </a:schemeClr>
                </a:solidFill>
              </a:rPr>
              <a:t>към него подлежат на приемане от възложителя по договора, по реда и при условията на чл. 19 от Наредбата.</a:t>
            </a:r>
          </a:p>
          <a:p>
            <a:pPr>
              <a:defRPr/>
            </a:pPr>
            <a:r>
              <a:rPr lang="bg-BG" dirty="0">
                <a:solidFill>
                  <a:schemeClr val="tx2">
                    <a:lumMod val="75000"/>
                  </a:schemeClr>
                </a:solidFill>
              </a:rPr>
              <a:t>       Оценката за енергийни спестявания трябва да съдържа информация относно </a:t>
            </a:r>
            <a:r>
              <a:rPr lang="bg-BG" dirty="0">
                <a:solidFill>
                  <a:schemeClr val="accent6">
                    <a:lumMod val="75000"/>
                  </a:schemeClr>
                </a:solidFill>
              </a:rPr>
              <a:t>всички реализирани мерки</a:t>
            </a:r>
            <a:r>
              <a:rPr lang="bg-BG" dirty="0"/>
              <a:t>. </a:t>
            </a:r>
            <a:r>
              <a:rPr lang="bg-BG" dirty="0">
                <a:solidFill>
                  <a:schemeClr val="tx2">
                    <a:lumMod val="75000"/>
                  </a:schemeClr>
                </a:solidFill>
              </a:rPr>
              <a:t>Информацията следва да бъде в </a:t>
            </a:r>
            <a:r>
              <a:rPr lang="bg-BG" dirty="0">
                <a:solidFill>
                  <a:schemeClr val="accent6">
                    <a:lumMod val="75000"/>
                  </a:schemeClr>
                </a:solidFill>
              </a:rPr>
              <a:t>табличен вид,</a:t>
            </a:r>
            <a:r>
              <a:rPr lang="bg-BG" dirty="0"/>
              <a:t> </a:t>
            </a:r>
            <a:r>
              <a:rPr lang="bg-BG" dirty="0">
                <a:solidFill>
                  <a:schemeClr val="accent6">
                    <a:lumMod val="75000"/>
                  </a:schemeClr>
                </a:solidFill>
              </a:rPr>
              <a:t>съответстващ</a:t>
            </a:r>
            <a:r>
              <a:rPr lang="bg-BG" dirty="0"/>
              <a:t> </a:t>
            </a:r>
            <a:r>
              <a:rPr lang="bg-BG" dirty="0">
                <a:solidFill>
                  <a:schemeClr val="tx2">
                    <a:lumMod val="75000"/>
                  </a:schemeClr>
                </a:solidFill>
              </a:rPr>
              <a:t>като структура и съдържание </a:t>
            </a:r>
            <a:r>
              <a:rPr lang="bg-BG" dirty="0">
                <a:solidFill>
                  <a:schemeClr val="accent6">
                    <a:lumMod val="75000"/>
                  </a:schemeClr>
                </a:solidFill>
              </a:rPr>
              <a:t>на табличната форма на образеца </a:t>
            </a:r>
            <a:r>
              <a:rPr lang="bg-BG" dirty="0">
                <a:solidFill>
                  <a:schemeClr val="tx2">
                    <a:lumMod val="75000"/>
                  </a:schemeClr>
                </a:solidFill>
              </a:rPr>
              <a:t>на заявление за издаване на удостоверение за енергийни спестявания     </a:t>
            </a:r>
          </a:p>
          <a:p>
            <a:pPr>
              <a:defRPr/>
            </a:pPr>
            <a:endParaRPr lang="bg-BG" dirty="0">
              <a:solidFill>
                <a:schemeClr val="tx2">
                  <a:lumMod val="75000"/>
                </a:schemeClr>
              </a:solidFill>
            </a:endParaRPr>
          </a:p>
          <a:p>
            <a:pPr>
              <a:defRPr/>
            </a:pPr>
            <a:endParaRPr lang="bg-BG" dirty="0"/>
          </a:p>
          <a:p>
            <a:pPr>
              <a:defRPr/>
            </a:pPr>
            <a:endParaRPr lang="bg-BG" dirty="0"/>
          </a:p>
        </p:txBody>
      </p:sp>
      <p:sp>
        <p:nvSpPr>
          <p:cNvPr id="5" name="5-Point Star 4"/>
          <p:cNvSpPr/>
          <p:nvPr/>
        </p:nvSpPr>
        <p:spPr>
          <a:xfrm>
            <a:off x="539750" y="1844675"/>
            <a:ext cx="142875" cy="1444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7" name="5-Point Star 6"/>
          <p:cNvSpPr/>
          <p:nvPr/>
        </p:nvSpPr>
        <p:spPr>
          <a:xfrm>
            <a:off x="539750" y="4292600"/>
            <a:ext cx="142875" cy="1444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8" name="5-Point Star 7"/>
          <p:cNvSpPr/>
          <p:nvPr/>
        </p:nvSpPr>
        <p:spPr>
          <a:xfrm>
            <a:off x="539750" y="5084763"/>
            <a:ext cx="142875" cy="144462"/>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9" name="5-Point Star 8"/>
          <p:cNvSpPr/>
          <p:nvPr/>
        </p:nvSpPr>
        <p:spPr>
          <a:xfrm>
            <a:off x="468313" y="3500438"/>
            <a:ext cx="134937" cy="13652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10" name="Slide Number Placeholder 9"/>
          <p:cNvSpPr>
            <a:spLocks noGrp="1"/>
          </p:cNvSpPr>
          <p:nvPr>
            <p:ph type="sldNum" sz="quarter" idx="12"/>
          </p:nvPr>
        </p:nvSpPr>
        <p:spPr/>
        <p:txBody>
          <a:bodyPr/>
          <a:lstStyle/>
          <a:p>
            <a:pPr>
              <a:defRPr/>
            </a:pPr>
            <a:fld id="{9E75284C-9D02-4858-B84B-0FEDE094A588}" type="slidenum">
              <a:rPr lang="bg-BG" smtClean="0"/>
              <a:pPr>
                <a:defRPr/>
              </a:pPr>
              <a:t>12</a:t>
            </a:fld>
            <a:endParaRPr lang="bg-BG"/>
          </a:p>
        </p:txBody>
      </p:sp>
    </p:spTree>
  </p:cSld>
  <p:clrMapOvr>
    <a:masterClrMapping/>
  </p:clrMapOvr>
  <p:transition spd="slow">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179388" y="1411288"/>
            <a:ext cx="8785225" cy="5324475"/>
          </a:xfrm>
          <a:prstGeom prst="rect">
            <a:avLst/>
          </a:prstGeom>
          <a:noFill/>
          <a:ln w="9525">
            <a:noFill/>
            <a:miter lim="800000"/>
            <a:headEnd/>
            <a:tailEnd/>
          </a:ln>
        </p:spPr>
        <p:txBody>
          <a:bodyPr anchor="ctr">
            <a:spAutoFit/>
          </a:bodyPr>
          <a:lstStyle/>
          <a:p>
            <a:pPr eaLnBrk="0" hangingPunct="0"/>
            <a:r>
              <a:rPr lang="en-US" sz="2000">
                <a:ea typeface="Times New Roman" pitchFamily="18" charset="0"/>
                <a:cs typeface="Arial" charset="0"/>
              </a:rPr>
              <a:t>        </a:t>
            </a:r>
            <a:r>
              <a:rPr lang="bg-BG" sz="2000">
                <a:solidFill>
                  <a:srgbClr val="17375E"/>
                </a:solidFill>
                <a:ea typeface="Times New Roman" pitchFamily="18" charset="0"/>
                <a:cs typeface="Arial" charset="0"/>
              </a:rPr>
              <a:t>В случай, че </a:t>
            </a:r>
            <a:r>
              <a:rPr lang="bg-BG" sz="2000">
                <a:solidFill>
                  <a:srgbClr val="E46C0A"/>
                </a:solidFill>
                <a:ea typeface="Times New Roman" pitchFamily="18" charset="0"/>
                <a:cs typeface="Arial" charset="0"/>
              </a:rPr>
              <a:t>докладът от предходното обследване </a:t>
            </a:r>
            <a:r>
              <a:rPr lang="bg-BG" sz="2000">
                <a:solidFill>
                  <a:srgbClr val="17375E"/>
                </a:solidFill>
                <a:ea typeface="Times New Roman" pitchFamily="18" charset="0"/>
                <a:cs typeface="Arial" charset="0"/>
              </a:rPr>
              <a:t>за енергийна ефективност (с предписаните ЕСМ) е</a:t>
            </a:r>
            <a:r>
              <a:rPr lang="bg-BG" sz="2000">
                <a:ea typeface="Times New Roman" pitchFamily="18" charset="0"/>
                <a:cs typeface="Arial" charset="0"/>
              </a:rPr>
              <a:t> </a:t>
            </a:r>
            <a:r>
              <a:rPr lang="bg-BG" sz="2000">
                <a:solidFill>
                  <a:srgbClr val="E46C0A"/>
                </a:solidFill>
                <a:ea typeface="Times New Roman" pitchFamily="18" charset="0"/>
                <a:cs typeface="Arial" charset="0"/>
              </a:rPr>
              <a:t>изготвен преди 14.11.2008 година</a:t>
            </a:r>
            <a:r>
              <a:rPr lang="bg-BG" sz="2000">
                <a:ea typeface="Times New Roman" pitchFamily="18" charset="0"/>
                <a:cs typeface="Arial" charset="0"/>
              </a:rPr>
              <a:t>, </a:t>
            </a:r>
            <a:r>
              <a:rPr lang="bg-BG" sz="2000">
                <a:solidFill>
                  <a:srgbClr val="17375E"/>
                </a:solidFill>
                <a:ea typeface="Times New Roman" pitchFamily="18" charset="0"/>
                <a:cs typeface="Arial" charset="0"/>
              </a:rPr>
              <a:t>поради изменение на изчислителния подход за ограждащите елементи в методиката на обследване след тази дата, оценката  на ЕС, би следвало да се извършва с оглед на това изменение и/или по условията и реда на чл. 24 от Наредба № 16-1594.</a:t>
            </a:r>
          </a:p>
          <a:p>
            <a:r>
              <a:rPr lang="bg-BG" sz="2000">
                <a:solidFill>
                  <a:srgbClr val="17375E"/>
                </a:solidFill>
                <a:ea typeface="Times New Roman" pitchFamily="18" charset="0"/>
                <a:cs typeface="Arial" charset="0"/>
              </a:rPr>
              <a:t>     </a:t>
            </a:r>
          </a:p>
          <a:p>
            <a:endParaRPr lang="bg-BG" sz="2000">
              <a:solidFill>
                <a:srgbClr val="17375E"/>
              </a:solidFill>
              <a:ea typeface="Times New Roman" pitchFamily="18" charset="0"/>
              <a:cs typeface="Arial" charset="0"/>
            </a:endParaRPr>
          </a:p>
          <a:p>
            <a:r>
              <a:rPr lang="bg-BG" sz="2000">
                <a:solidFill>
                  <a:srgbClr val="17375E"/>
                </a:solidFill>
                <a:ea typeface="Times New Roman" pitchFamily="18" charset="0"/>
                <a:cs typeface="Arial" charset="0"/>
              </a:rPr>
              <a:t>       При доказването на енергийни спестявания следва да се има предвид, че  е </a:t>
            </a:r>
            <a:r>
              <a:rPr lang="bg-BG" sz="2000">
                <a:solidFill>
                  <a:srgbClr val="E46C0A"/>
                </a:solidFill>
                <a:ea typeface="Times New Roman" pitchFamily="18" charset="0"/>
                <a:cs typeface="Arial" charset="0"/>
              </a:rPr>
              <a:t>недопустима значителна разлика </a:t>
            </a:r>
            <a:r>
              <a:rPr lang="bg-BG" sz="2000">
                <a:solidFill>
                  <a:srgbClr val="17375E"/>
                </a:solidFill>
                <a:ea typeface="Times New Roman" pitchFamily="18" charset="0"/>
                <a:cs typeface="Arial" charset="0"/>
              </a:rPr>
              <a:t>в площите на ограждащите конструкции и елементи в двете енергийни обследвания.</a:t>
            </a:r>
          </a:p>
          <a:p>
            <a:r>
              <a:rPr lang="bg-BG" sz="2000">
                <a:solidFill>
                  <a:srgbClr val="17375E"/>
                </a:solidFill>
                <a:ea typeface="Times New Roman" pitchFamily="18" charset="0"/>
                <a:cs typeface="Arial" charset="0"/>
              </a:rPr>
              <a:t> </a:t>
            </a:r>
          </a:p>
          <a:p>
            <a:r>
              <a:rPr lang="bg-BG" sz="2000">
                <a:solidFill>
                  <a:srgbClr val="17375E"/>
                </a:solidFill>
                <a:ea typeface="Times New Roman" pitchFamily="18" charset="0"/>
                <a:cs typeface="Arial" charset="0"/>
              </a:rPr>
              <a:t>        В случай, че в сградата </a:t>
            </a:r>
            <a:r>
              <a:rPr lang="bg-BG" sz="2000">
                <a:solidFill>
                  <a:srgbClr val="E46C0A"/>
                </a:solidFill>
                <a:ea typeface="Times New Roman" pitchFamily="18" charset="0"/>
                <a:cs typeface="Arial" charset="0"/>
              </a:rPr>
              <a:t>са изпълнени част </a:t>
            </a:r>
            <a:r>
              <a:rPr lang="bg-BG" sz="2000">
                <a:solidFill>
                  <a:srgbClr val="17375E"/>
                </a:solidFill>
                <a:ea typeface="Times New Roman" pitchFamily="18" charset="0"/>
                <a:cs typeface="Arial" charset="0"/>
              </a:rPr>
              <a:t>от предписаните с обследването мерки и/или </a:t>
            </a:r>
            <a:r>
              <a:rPr lang="bg-BG" sz="2000">
                <a:solidFill>
                  <a:srgbClr val="E46C0A"/>
                </a:solidFill>
                <a:ea typeface="Times New Roman" pitchFamily="18" charset="0"/>
                <a:cs typeface="Arial" charset="0"/>
              </a:rPr>
              <a:t>при съществени отклонения </a:t>
            </a:r>
            <a:r>
              <a:rPr lang="bg-BG" sz="2000">
                <a:solidFill>
                  <a:srgbClr val="17375E"/>
                </a:solidFill>
                <a:ea typeface="Times New Roman" pitchFamily="18" charset="0"/>
                <a:cs typeface="Arial" charset="0"/>
              </a:rPr>
              <a:t>в площите на ограждащите конструкции и елементи в двете енергийни обследвания, </a:t>
            </a:r>
            <a:r>
              <a:rPr lang="bg-BG" sz="2000">
                <a:solidFill>
                  <a:srgbClr val="E46C0A"/>
                </a:solidFill>
                <a:ea typeface="Times New Roman" pitchFamily="18" charset="0"/>
                <a:cs typeface="Arial" charset="0"/>
              </a:rPr>
              <a:t>може</a:t>
            </a:r>
            <a:r>
              <a:rPr lang="bg-BG" sz="2000">
                <a:ea typeface="Times New Roman" pitchFamily="18" charset="0"/>
                <a:cs typeface="Arial" charset="0"/>
              </a:rPr>
              <a:t> </a:t>
            </a:r>
            <a:r>
              <a:rPr lang="bg-BG" sz="2000">
                <a:solidFill>
                  <a:srgbClr val="17375E"/>
                </a:solidFill>
                <a:ea typeface="Times New Roman" pitchFamily="18" charset="0"/>
                <a:cs typeface="Arial" charset="0"/>
              </a:rPr>
              <a:t>да се процедира по условията и реда на чл. 24 от Наредба № 16-1594/2013г.</a:t>
            </a:r>
          </a:p>
        </p:txBody>
      </p:sp>
      <p:sp>
        <p:nvSpPr>
          <p:cNvPr id="14339" name="TextBox 6"/>
          <p:cNvSpPr txBox="1">
            <a:spLocks noChangeArrowheads="1"/>
          </p:cNvSpPr>
          <p:nvPr/>
        </p:nvSpPr>
        <p:spPr bwMode="auto">
          <a:xfrm>
            <a:off x="287338" y="3716338"/>
            <a:ext cx="8856662" cy="369887"/>
          </a:xfrm>
          <a:prstGeom prst="rect">
            <a:avLst/>
          </a:prstGeom>
          <a:noFill/>
          <a:ln w="9525">
            <a:noFill/>
            <a:miter lim="800000"/>
            <a:headEnd/>
            <a:tailEnd/>
          </a:ln>
        </p:spPr>
        <p:txBody>
          <a:bodyPr>
            <a:spAutoFit/>
          </a:bodyPr>
          <a:lstStyle/>
          <a:p>
            <a:endParaRPr lang="bg-BG"/>
          </a:p>
        </p:txBody>
      </p:sp>
      <p:sp>
        <p:nvSpPr>
          <p:cNvPr id="14340" name="TextBox 9"/>
          <p:cNvSpPr txBox="1">
            <a:spLocks noChangeArrowheads="1"/>
          </p:cNvSpPr>
          <p:nvPr/>
        </p:nvSpPr>
        <p:spPr bwMode="auto">
          <a:xfrm>
            <a:off x="250825" y="5589588"/>
            <a:ext cx="8712200" cy="2308225"/>
          </a:xfrm>
          <a:prstGeom prst="rect">
            <a:avLst/>
          </a:prstGeom>
          <a:noFill/>
          <a:ln w="9525">
            <a:noFill/>
            <a:miter lim="800000"/>
            <a:headEnd/>
            <a:tailEnd/>
          </a:ln>
        </p:spPr>
        <p:txBody>
          <a:bodyPr>
            <a:spAutoFit/>
          </a:bodyPr>
          <a:lstStyle/>
          <a:p>
            <a:r>
              <a:rPr lang="en-US"/>
              <a:t>     </a:t>
            </a:r>
            <a:endParaRPr lang="bg-BG"/>
          </a:p>
          <a:p>
            <a:r>
              <a:rPr lang="bg-BG">
                <a:solidFill>
                  <a:srgbClr val="0070C0"/>
                </a:solidFill>
                <a:latin typeface="Times New Roman" pitchFamily="18" charset="0"/>
                <a:cs typeface="Times New Roman" pitchFamily="18" charset="0"/>
              </a:rPr>
              <a:t>       </a:t>
            </a:r>
          </a:p>
          <a:p>
            <a:endParaRPr lang="bg-BG">
              <a:solidFill>
                <a:srgbClr val="0070C0"/>
              </a:solidFill>
              <a:latin typeface="Times New Roman" pitchFamily="18" charset="0"/>
              <a:cs typeface="Times New Roman" pitchFamily="18" charset="0"/>
            </a:endParaRPr>
          </a:p>
          <a:p>
            <a:endParaRPr lang="bg-BG">
              <a:solidFill>
                <a:srgbClr val="0070C0"/>
              </a:solidFill>
              <a:latin typeface="Times New Roman" pitchFamily="18" charset="0"/>
              <a:cs typeface="Times New Roman" pitchFamily="18" charset="0"/>
            </a:endParaRPr>
          </a:p>
          <a:p>
            <a:endParaRPr lang="bg-BG">
              <a:solidFill>
                <a:srgbClr val="0070C0"/>
              </a:solidFill>
              <a:latin typeface="Times New Roman" pitchFamily="18" charset="0"/>
              <a:cs typeface="Times New Roman" pitchFamily="18" charset="0"/>
            </a:endParaRPr>
          </a:p>
          <a:p>
            <a:endParaRPr lang="bg-BG">
              <a:solidFill>
                <a:srgbClr val="0070C0"/>
              </a:solidFill>
              <a:latin typeface="Times New Roman" pitchFamily="18" charset="0"/>
              <a:cs typeface="Times New Roman" pitchFamily="18" charset="0"/>
            </a:endParaRPr>
          </a:p>
          <a:p>
            <a:r>
              <a:rPr lang="bg-BG">
                <a:solidFill>
                  <a:srgbClr val="0070C0"/>
                </a:solidFill>
                <a:latin typeface="Times New Roman" pitchFamily="18" charset="0"/>
                <a:cs typeface="Times New Roman" pitchFamily="18" charset="0"/>
              </a:rPr>
              <a:t>        </a:t>
            </a:r>
          </a:p>
          <a:p>
            <a:endParaRPr lang="bg-BG"/>
          </a:p>
        </p:txBody>
      </p:sp>
      <p:sp>
        <p:nvSpPr>
          <p:cNvPr id="13" name="5-Point Star 12"/>
          <p:cNvSpPr/>
          <p:nvPr/>
        </p:nvSpPr>
        <p:spPr>
          <a:xfrm>
            <a:off x="468313" y="1557338"/>
            <a:ext cx="142875" cy="14287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14" name="5-Point Star 13"/>
          <p:cNvSpPr/>
          <p:nvPr/>
        </p:nvSpPr>
        <p:spPr>
          <a:xfrm>
            <a:off x="395288" y="4005263"/>
            <a:ext cx="142875" cy="14287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15" name="5-Point Star 14"/>
          <p:cNvSpPr/>
          <p:nvPr/>
        </p:nvSpPr>
        <p:spPr>
          <a:xfrm>
            <a:off x="395288" y="5157788"/>
            <a:ext cx="142875" cy="14287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8" name="Slide Number Placeholder 7"/>
          <p:cNvSpPr>
            <a:spLocks noGrp="1"/>
          </p:cNvSpPr>
          <p:nvPr>
            <p:ph type="sldNum" sz="quarter" idx="12"/>
          </p:nvPr>
        </p:nvSpPr>
        <p:spPr/>
        <p:txBody>
          <a:bodyPr/>
          <a:lstStyle/>
          <a:p>
            <a:pPr>
              <a:defRPr/>
            </a:pPr>
            <a:fld id="{4997CE6C-98F3-4E13-BEBB-EEBB44FA0389}" type="slidenum">
              <a:rPr lang="bg-BG" smtClean="0"/>
              <a:pPr>
                <a:defRPr/>
              </a:pPr>
              <a:t>13</a:t>
            </a:fld>
            <a:endParaRPr lang="bg-BG"/>
          </a:p>
        </p:txBody>
      </p:sp>
    </p:spTree>
  </p:cSld>
  <p:clrMapOvr>
    <a:masterClrMapping/>
  </p:clrMapOvr>
  <p:transition spd="slow">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
          <p:cNvSpPr txBox="1">
            <a:spLocks noChangeArrowheads="1"/>
          </p:cNvSpPr>
          <p:nvPr/>
        </p:nvSpPr>
        <p:spPr bwMode="auto">
          <a:xfrm>
            <a:off x="358775" y="1557338"/>
            <a:ext cx="8785225" cy="646112"/>
          </a:xfrm>
          <a:prstGeom prst="rect">
            <a:avLst/>
          </a:prstGeom>
          <a:noFill/>
          <a:ln w="9525">
            <a:noFill/>
            <a:miter lim="800000"/>
            <a:headEnd/>
            <a:tailEnd/>
          </a:ln>
        </p:spPr>
        <p:txBody>
          <a:bodyPr>
            <a:spAutoFit/>
          </a:bodyPr>
          <a:lstStyle/>
          <a:p>
            <a:r>
              <a:rPr lang="bg-BG"/>
              <a:t>       </a:t>
            </a:r>
          </a:p>
          <a:p>
            <a:r>
              <a:rPr lang="bg-BG"/>
              <a:t>        </a:t>
            </a:r>
          </a:p>
        </p:txBody>
      </p:sp>
      <p:sp>
        <p:nvSpPr>
          <p:cNvPr id="7" name="TextBox 6"/>
          <p:cNvSpPr txBox="1"/>
          <p:nvPr/>
        </p:nvSpPr>
        <p:spPr>
          <a:xfrm>
            <a:off x="179388" y="2492375"/>
            <a:ext cx="8856662" cy="3600450"/>
          </a:xfrm>
          <a:prstGeom prst="rect">
            <a:avLst/>
          </a:prstGeom>
          <a:ln>
            <a:solidFill>
              <a:srgbClr val="00B050"/>
            </a:solidFill>
          </a:ln>
        </p:spPr>
        <p:style>
          <a:lnRef idx="1">
            <a:schemeClr val="accent3"/>
          </a:lnRef>
          <a:fillRef idx="2">
            <a:schemeClr val="accent3"/>
          </a:fillRef>
          <a:effectRef idx="1">
            <a:schemeClr val="accent3"/>
          </a:effectRef>
          <a:fontRef idx="minor">
            <a:schemeClr val="dk1"/>
          </a:fontRef>
        </p:style>
        <p:txBody>
          <a:bodyPr>
            <a:spAutoFit/>
          </a:bodyPr>
          <a:lstStyle/>
          <a:p>
            <a:pPr>
              <a:defRPr/>
            </a:pPr>
            <a:r>
              <a:rPr lang="bg-BG" sz="2400" dirty="0">
                <a:solidFill>
                  <a:schemeClr val="accent3">
                    <a:lumMod val="50000"/>
                  </a:schemeClr>
                </a:solidFill>
                <a:latin typeface="Times New Roman" pitchFamily="18" charset="0"/>
                <a:cs typeface="Times New Roman" pitchFamily="18" charset="0"/>
              </a:rPr>
              <a:t>      </a:t>
            </a:r>
            <a:r>
              <a:rPr lang="bg-BG" sz="2800" b="1" dirty="0">
                <a:solidFill>
                  <a:schemeClr val="accent3">
                    <a:lumMod val="50000"/>
                  </a:schemeClr>
                </a:solidFill>
                <a:latin typeface="Arial" pitchFamily="34" charset="0"/>
                <a:cs typeface="Arial" pitchFamily="34" charset="0"/>
              </a:rPr>
              <a:t>Препоръка:    </a:t>
            </a:r>
            <a:r>
              <a:rPr lang="bg-BG" sz="2800" dirty="0">
                <a:solidFill>
                  <a:schemeClr val="accent3">
                    <a:lumMod val="50000"/>
                  </a:schemeClr>
                </a:solidFill>
                <a:latin typeface="Arial" pitchFamily="34" charset="0"/>
                <a:cs typeface="Arial" pitchFamily="34" charset="0"/>
              </a:rPr>
              <a:t>При изготвяне на оценката за енергийни спестявания и установяване на разлики между двата доклада в по-горе посочените случаи, би следвало да бъдат проведени консултации, между лицата изготвили докладите, за изясняване на обстоятелствата, при които са възникнали разликите, с оглед подобряване качеството на изготвените оценки.</a:t>
            </a:r>
          </a:p>
        </p:txBody>
      </p:sp>
      <p:sp>
        <p:nvSpPr>
          <p:cNvPr id="8" name="Sun 7"/>
          <p:cNvSpPr/>
          <p:nvPr/>
        </p:nvSpPr>
        <p:spPr>
          <a:xfrm>
            <a:off x="395288" y="2636838"/>
            <a:ext cx="215900" cy="215900"/>
          </a:xfrm>
          <a:prstGeom prst="su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p>
        </p:txBody>
      </p:sp>
      <p:sp>
        <p:nvSpPr>
          <p:cNvPr id="5" name="Slide Number Placeholder 4"/>
          <p:cNvSpPr>
            <a:spLocks noGrp="1"/>
          </p:cNvSpPr>
          <p:nvPr>
            <p:ph type="sldNum" sz="quarter" idx="12"/>
          </p:nvPr>
        </p:nvSpPr>
        <p:spPr/>
        <p:txBody>
          <a:bodyPr/>
          <a:lstStyle/>
          <a:p>
            <a:pPr>
              <a:defRPr/>
            </a:pPr>
            <a:fld id="{FCAA1982-8C8D-4AB8-9F6D-3D338FA143AE}" type="slidenum">
              <a:rPr lang="bg-BG" smtClean="0"/>
              <a:pPr>
                <a:defRPr/>
              </a:pPr>
              <a:t>14</a:t>
            </a:fld>
            <a:endParaRPr lang="bg-BG"/>
          </a:p>
        </p:txBody>
      </p:sp>
      <p:sp>
        <p:nvSpPr>
          <p:cNvPr id="6" name="Sun 5"/>
          <p:cNvSpPr/>
          <p:nvPr/>
        </p:nvSpPr>
        <p:spPr>
          <a:xfrm>
            <a:off x="8604250" y="5661025"/>
            <a:ext cx="215900" cy="215900"/>
          </a:xfrm>
          <a:prstGeom prst="su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p>
        </p:txBody>
      </p:sp>
    </p:spTree>
  </p:cSld>
  <p:clrMapOvr>
    <a:masterClrMapping/>
  </p:clrMapOvr>
  <p:transition spd="slow">
    <p:wedg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0825" y="1557338"/>
            <a:ext cx="8785225" cy="830262"/>
          </a:xfrm>
          <a:prstGeom prst="rect">
            <a:avLst/>
          </a:prstGeom>
          <a:ln>
            <a:solidFill>
              <a:srgbClr val="00B050"/>
            </a:solidFill>
          </a:ln>
        </p:spPr>
        <p:style>
          <a:lnRef idx="1">
            <a:schemeClr val="accent3"/>
          </a:lnRef>
          <a:fillRef idx="2">
            <a:schemeClr val="accent3"/>
          </a:fillRef>
          <a:effectRef idx="1">
            <a:schemeClr val="accent3"/>
          </a:effectRef>
          <a:fontRef idx="minor">
            <a:schemeClr val="dk1"/>
          </a:fontRef>
        </p:style>
        <p:txBody>
          <a:bodyPr>
            <a:spAutoFit/>
          </a:bodyPr>
          <a:lstStyle/>
          <a:p>
            <a:pPr>
              <a:buFont typeface="Wingdings" pitchFamily="2" charset="2"/>
              <a:buChar char="v"/>
              <a:defRPr/>
            </a:pPr>
            <a:r>
              <a:rPr lang="ru-RU" sz="2400" dirty="0">
                <a:solidFill>
                  <a:srgbClr val="00B050"/>
                </a:solidFill>
              </a:rPr>
              <a:t>При оценката на ЕС чрез прилагане на методиките,</a:t>
            </a:r>
            <a:r>
              <a:rPr lang="ru-RU" sz="2400" dirty="0">
                <a:solidFill>
                  <a:schemeClr val="tx2">
                    <a:lumMod val="75000"/>
                  </a:schemeClr>
                </a:solidFill>
              </a:rPr>
              <a:t> </a:t>
            </a:r>
            <a:r>
              <a:rPr lang="ru-RU" sz="2400" dirty="0">
                <a:solidFill>
                  <a:srgbClr val="00B050"/>
                </a:solidFill>
              </a:rPr>
              <a:t>да се има предвид следното:</a:t>
            </a:r>
            <a:endParaRPr lang="bg-BG" sz="2400" dirty="0"/>
          </a:p>
        </p:txBody>
      </p:sp>
      <p:sp>
        <p:nvSpPr>
          <p:cNvPr id="9" name="TextBox 8"/>
          <p:cNvSpPr txBox="1"/>
          <p:nvPr/>
        </p:nvSpPr>
        <p:spPr>
          <a:xfrm>
            <a:off x="250825" y="2420938"/>
            <a:ext cx="8785225" cy="4524375"/>
          </a:xfrm>
          <a:prstGeom prst="rect">
            <a:avLst/>
          </a:prstGeom>
          <a:noFill/>
        </p:spPr>
        <p:txBody>
          <a:bodyPr>
            <a:spAutoFit/>
          </a:bodyPr>
          <a:lstStyle/>
          <a:p>
            <a:pPr>
              <a:defRPr/>
            </a:pPr>
            <a:r>
              <a:rPr lang="ru-RU" dirty="0"/>
              <a:t>        </a:t>
            </a:r>
            <a:r>
              <a:rPr lang="ru-RU" sz="2400" dirty="0">
                <a:solidFill>
                  <a:schemeClr val="tx2">
                    <a:lumMod val="75000"/>
                  </a:schemeClr>
                </a:solidFill>
              </a:rPr>
              <a:t>Оценката за постигнати енергийни спестявания  се извършва от </a:t>
            </a:r>
            <a:r>
              <a:rPr lang="ru-RU" sz="2400" dirty="0">
                <a:solidFill>
                  <a:schemeClr val="accent6">
                    <a:lumMod val="75000"/>
                  </a:schemeClr>
                </a:solidFill>
              </a:rPr>
              <a:t>лица, вписани в регистъра на АУЕР </a:t>
            </a:r>
            <a:r>
              <a:rPr lang="ru-RU" sz="2400" dirty="0">
                <a:solidFill>
                  <a:schemeClr val="tx2">
                    <a:lumMod val="75000"/>
                  </a:schemeClr>
                </a:solidFill>
              </a:rPr>
              <a:t>по чл.23а,ал.1 от ЗЕЕ   или от </a:t>
            </a:r>
            <a:r>
              <a:rPr lang="ru-RU" sz="2400" dirty="0">
                <a:solidFill>
                  <a:schemeClr val="accent6">
                    <a:lumMod val="75000"/>
                  </a:schemeClr>
                </a:solidFill>
              </a:rPr>
              <a:t>задължените лица</a:t>
            </a:r>
            <a:r>
              <a:rPr lang="ru-RU" sz="2400" dirty="0"/>
              <a:t>.</a:t>
            </a:r>
          </a:p>
          <a:p>
            <a:pPr>
              <a:defRPr/>
            </a:pPr>
            <a:r>
              <a:rPr lang="ru-RU" sz="2400" dirty="0"/>
              <a:t>       </a:t>
            </a:r>
            <a:r>
              <a:rPr lang="ru-RU" sz="2400" dirty="0">
                <a:solidFill>
                  <a:schemeClr val="tx2">
                    <a:lumMod val="75000"/>
                  </a:schemeClr>
                </a:solidFill>
              </a:rPr>
              <a:t>Проверката на използваните методики  се </a:t>
            </a:r>
            <a:r>
              <a:rPr lang="ru-RU" sz="2400" dirty="0">
                <a:solidFill>
                  <a:schemeClr val="accent6">
                    <a:lumMod val="75000"/>
                  </a:schemeClr>
                </a:solidFill>
              </a:rPr>
              <a:t>извършва от АУЕР.</a:t>
            </a:r>
          </a:p>
          <a:p>
            <a:pPr>
              <a:defRPr/>
            </a:pPr>
            <a:r>
              <a:rPr lang="ru-RU" sz="2400" dirty="0">
                <a:solidFill>
                  <a:schemeClr val="tx2">
                    <a:lumMod val="75000"/>
                  </a:schemeClr>
                </a:solidFill>
              </a:rPr>
              <a:t>       </a:t>
            </a:r>
            <a:r>
              <a:rPr lang="ru-RU" sz="2400" dirty="0">
                <a:solidFill>
                  <a:schemeClr val="accent6">
                    <a:lumMod val="75000"/>
                  </a:schemeClr>
                </a:solidFill>
              </a:rPr>
              <a:t>За резултатите </a:t>
            </a:r>
            <a:r>
              <a:rPr lang="ru-RU" sz="2400" dirty="0">
                <a:solidFill>
                  <a:schemeClr val="tx2">
                    <a:lumMod val="75000"/>
                  </a:schemeClr>
                </a:solidFill>
              </a:rPr>
              <a:t>от извършена оценка за енергийни спестявания чрез прилагане на методиките </a:t>
            </a:r>
            <a:r>
              <a:rPr lang="ru-RU" sz="2400" dirty="0">
                <a:solidFill>
                  <a:schemeClr val="accent6">
                    <a:lumMod val="75000"/>
                  </a:schemeClr>
                </a:solidFill>
              </a:rPr>
              <a:t>се изготвя доклад.</a:t>
            </a:r>
            <a:r>
              <a:rPr lang="ru-RU" sz="2400" dirty="0">
                <a:solidFill>
                  <a:schemeClr val="tx2">
                    <a:lumMod val="75000"/>
                  </a:schemeClr>
                </a:solidFill>
              </a:rPr>
              <a:t>  В доклада информацията за постигнатите спестявания на енергия се нанася в табличен вид, съобразно табличната форма на образеца на заявлението за издаване на удостоверение за постигнати спестявания.</a:t>
            </a:r>
          </a:p>
          <a:p>
            <a:pPr>
              <a:defRPr/>
            </a:pPr>
            <a:endParaRPr lang="bg-BG" sz="2400" dirty="0">
              <a:solidFill>
                <a:schemeClr val="tx2">
                  <a:lumMod val="75000"/>
                </a:schemeClr>
              </a:solidFill>
            </a:endParaRPr>
          </a:p>
        </p:txBody>
      </p:sp>
      <p:sp>
        <p:nvSpPr>
          <p:cNvPr id="10" name="5-Point Star 9"/>
          <p:cNvSpPr/>
          <p:nvPr/>
        </p:nvSpPr>
        <p:spPr>
          <a:xfrm>
            <a:off x="539750" y="2565400"/>
            <a:ext cx="142875" cy="14287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12" name="5-Point Star 11"/>
          <p:cNvSpPr/>
          <p:nvPr/>
        </p:nvSpPr>
        <p:spPr>
          <a:xfrm>
            <a:off x="539750" y="4437063"/>
            <a:ext cx="142875" cy="14287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7" name="Slide Number Placeholder 6"/>
          <p:cNvSpPr>
            <a:spLocks noGrp="1"/>
          </p:cNvSpPr>
          <p:nvPr>
            <p:ph type="sldNum" sz="quarter" idx="12"/>
          </p:nvPr>
        </p:nvSpPr>
        <p:spPr/>
        <p:txBody>
          <a:bodyPr/>
          <a:lstStyle/>
          <a:p>
            <a:pPr>
              <a:defRPr/>
            </a:pPr>
            <a:fld id="{9F367CA7-CC6F-41D5-BF6A-1CA9E70057DE}" type="slidenum">
              <a:rPr lang="bg-BG" smtClean="0"/>
              <a:pPr>
                <a:defRPr/>
              </a:pPr>
              <a:t>15</a:t>
            </a:fld>
            <a:endParaRPr lang="bg-BG"/>
          </a:p>
        </p:txBody>
      </p:sp>
      <p:sp>
        <p:nvSpPr>
          <p:cNvPr id="8" name="5-Point Star 7"/>
          <p:cNvSpPr/>
          <p:nvPr/>
        </p:nvSpPr>
        <p:spPr>
          <a:xfrm>
            <a:off x="539552" y="3717032"/>
            <a:ext cx="142875" cy="14287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Tree>
  </p:cSld>
  <p:clrMapOvr>
    <a:masterClrMapping/>
  </p:clrMapOvr>
  <p:transition spd="slow">
    <p:wedg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5288" y="2205038"/>
            <a:ext cx="8569325" cy="4154487"/>
          </a:xfrm>
          <a:prstGeom prst="rect">
            <a:avLst/>
          </a:prstGeom>
          <a:noFill/>
        </p:spPr>
        <p:txBody>
          <a:bodyPr>
            <a:spAutoFit/>
          </a:bodyPr>
          <a:lstStyle/>
          <a:p>
            <a:pPr>
              <a:buFont typeface="Wingdings" pitchFamily="2" charset="2"/>
              <a:buChar char="v"/>
              <a:defRPr/>
            </a:pPr>
            <a:r>
              <a:rPr lang="bg-BG" sz="2400" dirty="0">
                <a:solidFill>
                  <a:schemeClr val="tx2">
                    <a:lumMod val="75000"/>
                  </a:schemeClr>
                </a:solidFill>
              </a:rPr>
              <a:t>За издаване на </a:t>
            </a:r>
            <a:r>
              <a:rPr lang="ru-RU" sz="2400" dirty="0">
                <a:solidFill>
                  <a:schemeClr val="tx2">
                    <a:lumMod val="75000"/>
                  </a:schemeClr>
                </a:solidFill>
              </a:rPr>
              <a:t>удостоверение за енергийни спестявания </a:t>
            </a:r>
            <a:r>
              <a:rPr lang="ru-RU" sz="2400" dirty="0">
                <a:solidFill>
                  <a:schemeClr val="accent6">
                    <a:lumMod val="75000"/>
                  </a:schemeClr>
                </a:solidFill>
              </a:rPr>
              <a:t>задълженото лице </a:t>
            </a:r>
            <a:r>
              <a:rPr lang="ru-RU" sz="2400" dirty="0">
                <a:solidFill>
                  <a:schemeClr val="tx2">
                    <a:lumMod val="75000"/>
                  </a:schemeClr>
                </a:solidFill>
              </a:rPr>
              <a:t>подава в АУЕР </a:t>
            </a:r>
            <a:r>
              <a:rPr lang="ru-RU" sz="2400" dirty="0">
                <a:solidFill>
                  <a:schemeClr val="accent6">
                    <a:lumMod val="75000"/>
                  </a:schemeClr>
                </a:solidFill>
              </a:rPr>
              <a:t>заявление по </a:t>
            </a:r>
            <a:r>
              <a:rPr lang="ru-RU" sz="2400" dirty="0">
                <a:solidFill>
                  <a:schemeClr val="accent6">
                    <a:lumMod val="75000"/>
                  </a:schemeClr>
                </a:solidFill>
                <a:hlinkClick r:id="rId2" action="ppaction://hlinkfile"/>
              </a:rPr>
              <a:t>образец</a:t>
            </a:r>
            <a:r>
              <a:rPr lang="ru-RU" sz="2400" dirty="0">
                <a:solidFill>
                  <a:schemeClr val="tx2">
                    <a:lumMod val="75000"/>
                  </a:schemeClr>
                </a:solidFill>
              </a:rPr>
              <a:t>, утвърден от изпълнителния директор на АУЕР</a:t>
            </a:r>
          </a:p>
          <a:p>
            <a:pPr>
              <a:buFont typeface="Wingdings" pitchFamily="2" charset="2"/>
              <a:buChar char="v"/>
              <a:defRPr/>
            </a:pPr>
            <a:endParaRPr lang="ru-RU" sz="2400" dirty="0">
              <a:solidFill>
                <a:schemeClr val="tx2">
                  <a:lumMod val="75000"/>
                </a:schemeClr>
              </a:solidFill>
            </a:endParaRPr>
          </a:p>
          <a:p>
            <a:pPr>
              <a:buFont typeface="Wingdings" pitchFamily="2" charset="2"/>
              <a:buChar char="v"/>
              <a:defRPr/>
            </a:pPr>
            <a:r>
              <a:rPr lang="ru-RU" sz="2400" dirty="0">
                <a:solidFill>
                  <a:schemeClr val="tx2">
                    <a:lumMod val="75000"/>
                  </a:schemeClr>
                </a:solidFill>
              </a:rPr>
              <a:t>Когато във финансирането и/или в изпълнението на мярка за повишаване на енергийната ефективност и на необходимите обследвания за енергийна ефективност участват </a:t>
            </a:r>
            <a:r>
              <a:rPr lang="ru-RU" sz="2400" dirty="0">
                <a:solidFill>
                  <a:schemeClr val="accent6">
                    <a:lumMod val="75000"/>
                  </a:schemeClr>
                </a:solidFill>
              </a:rPr>
              <a:t>едновременно</a:t>
            </a:r>
            <a:r>
              <a:rPr lang="ru-RU" sz="2400" dirty="0">
                <a:solidFill>
                  <a:schemeClr val="tx2">
                    <a:lumMod val="75000"/>
                  </a:schemeClr>
                </a:solidFill>
              </a:rPr>
              <a:t> задължено лице - </a:t>
            </a:r>
            <a:r>
              <a:rPr lang="ru-RU" sz="2400" dirty="0">
                <a:solidFill>
                  <a:schemeClr val="accent6">
                    <a:lumMod val="75000"/>
                  </a:schemeClr>
                </a:solidFill>
              </a:rPr>
              <a:t>търговец с енергия</a:t>
            </a:r>
            <a:r>
              <a:rPr lang="ru-RU" sz="2400" dirty="0">
                <a:solidFill>
                  <a:schemeClr val="tx2">
                    <a:lumMod val="75000"/>
                  </a:schemeClr>
                </a:solidFill>
              </a:rPr>
              <a:t>, и задължено лице – </a:t>
            </a:r>
            <a:r>
              <a:rPr lang="ru-RU" sz="2400" dirty="0">
                <a:solidFill>
                  <a:schemeClr val="accent6">
                    <a:lumMod val="75000"/>
                  </a:schemeClr>
                </a:solidFill>
              </a:rPr>
              <a:t>краен потребител на енергия </a:t>
            </a:r>
            <a:r>
              <a:rPr lang="ru-RU" sz="2400" dirty="0">
                <a:solidFill>
                  <a:schemeClr val="tx2">
                    <a:lumMod val="75000"/>
                  </a:schemeClr>
                </a:solidFill>
              </a:rPr>
              <a:t>(смесено участие), заявление  се подава от  двете лица.</a:t>
            </a:r>
            <a:endParaRPr lang="bg-BG" sz="2400" dirty="0">
              <a:solidFill>
                <a:schemeClr val="tx2">
                  <a:lumMod val="75000"/>
                </a:schemeClr>
              </a:solidFill>
            </a:endParaRPr>
          </a:p>
          <a:p>
            <a:pPr>
              <a:defRPr/>
            </a:pPr>
            <a:endParaRPr lang="ru-RU" sz="2400" dirty="0"/>
          </a:p>
        </p:txBody>
      </p:sp>
      <p:sp>
        <p:nvSpPr>
          <p:cNvPr id="6" name="TextBox 5"/>
          <p:cNvSpPr txBox="1"/>
          <p:nvPr/>
        </p:nvSpPr>
        <p:spPr>
          <a:xfrm>
            <a:off x="250825" y="1557338"/>
            <a:ext cx="8713788" cy="522287"/>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a:buFont typeface="Wingdings" pitchFamily="2" charset="2"/>
              <a:buChar char="v"/>
              <a:defRPr/>
            </a:pPr>
            <a:r>
              <a:rPr lang="bg-BG" sz="2800" dirty="0"/>
              <a:t>ПОДАВАНЕ НА ЗАЯВЛЕНИЕ</a:t>
            </a:r>
          </a:p>
        </p:txBody>
      </p:sp>
      <p:sp>
        <p:nvSpPr>
          <p:cNvPr id="4" name="Slide Number Placeholder 3"/>
          <p:cNvSpPr>
            <a:spLocks noGrp="1"/>
          </p:cNvSpPr>
          <p:nvPr>
            <p:ph type="sldNum" sz="quarter" idx="12"/>
          </p:nvPr>
        </p:nvSpPr>
        <p:spPr/>
        <p:txBody>
          <a:bodyPr/>
          <a:lstStyle/>
          <a:p>
            <a:pPr>
              <a:defRPr/>
            </a:pPr>
            <a:fld id="{DA37B1DD-DE66-428E-8DC7-0D6ED8DEE3E4}" type="slidenum">
              <a:rPr lang="bg-BG" smtClean="0"/>
              <a:pPr>
                <a:defRPr/>
              </a:pPr>
              <a:t>16</a:t>
            </a:fld>
            <a:endParaRPr lang="bg-BG"/>
          </a:p>
        </p:txBody>
      </p:sp>
    </p:spTree>
  </p:cSld>
  <p:clrMapOvr>
    <a:masterClrMapping/>
  </p:clrMapOvr>
  <p:transition spd="slow">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950" y="1484313"/>
            <a:ext cx="8928100" cy="6002337"/>
          </a:xfrm>
          <a:prstGeom prst="rect">
            <a:avLst/>
          </a:prstGeom>
          <a:noFill/>
        </p:spPr>
        <p:txBody>
          <a:bodyPr>
            <a:spAutoFit/>
          </a:bodyPr>
          <a:lstStyle/>
          <a:p>
            <a:pPr>
              <a:buFont typeface="Wingdings" pitchFamily="2" charset="2"/>
              <a:buChar char="v"/>
              <a:defRPr/>
            </a:pPr>
            <a:r>
              <a:rPr lang="bg-BG" sz="2400" dirty="0">
                <a:solidFill>
                  <a:schemeClr val="tx2">
                    <a:lumMod val="75000"/>
                  </a:schemeClr>
                </a:solidFill>
              </a:rPr>
              <a:t>Към заявлението се прилагат следните документи:</a:t>
            </a:r>
          </a:p>
          <a:p>
            <a:pPr>
              <a:defRPr/>
            </a:pPr>
            <a:endParaRPr lang="bg-BG" sz="2400" dirty="0">
              <a:solidFill>
                <a:schemeClr val="tx2">
                  <a:lumMod val="75000"/>
                </a:schemeClr>
              </a:solidFill>
            </a:endParaRPr>
          </a:p>
          <a:p>
            <a:pPr>
              <a:buFont typeface="Arial" pitchFamily="34" charset="0"/>
              <a:buChar char="•"/>
              <a:defRPr/>
            </a:pPr>
            <a:r>
              <a:rPr lang="bg-BG" sz="2400" dirty="0">
                <a:solidFill>
                  <a:schemeClr val="tx2">
                    <a:lumMod val="75000"/>
                  </a:schemeClr>
                </a:solidFill>
              </a:rPr>
              <a:t>Документ за </a:t>
            </a:r>
            <a:r>
              <a:rPr lang="bg-BG" sz="2400" dirty="0">
                <a:solidFill>
                  <a:schemeClr val="accent6">
                    <a:lumMod val="75000"/>
                  </a:schemeClr>
                </a:solidFill>
              </a:rPr>
              <a:t>платена такса </a:t>
            </a:r>
            <a:r>
              <a:rPr lang="bg-BG" sz="2400" dirty="0">
                <a:solidFill>
                  <a:schemeClr val="tx2">
                    <a:lumMod val="75000"/>
                  </a:schemeClr>
                </a:solidFill>
              </a:rPr>
              <a:t>– заверено копие или оригинал</a:t>
            </a:r>
          </a:p>
          <a:p>
            <a:pPr>
              <a:buFont typeface="Arial" pitchFamily="34" charset="0"/>
              <a:buChar char="•"/>
              <a:defRPr/>
            </a:pPr>
            <a:endParaRPr lang="bg-BG" sz="2400" dirty="0">
              <a:solidFill>
                <a:schemeClr val="tx2">
                  <a:lumMod val="75000"/>
                </a:schemeClr>
              </a:solidFill>
            </a:endParaRPr>
          </a:p>
          <a:p>
            <a:pPr>
              <a:buFont typeface="Arial" pitchFamily="34" charset="0"/>
              <a:buChar char="•"/>
              <a:defRPr/>
            </a:pPr>
            <a:r>
              <a:rPr lang="bg-BG" sz="2400" dirty="0">
                <a:solidFill>
                  <a:schemeClr val="tx2">
                    <a:lumMod val="75000"/>
                  </a:schemeClr>
                </a:solidFill>
              </a:rPr>
              <a:t> </a:t>
            </a:r>
            <a:r>
              <a:rPr lang="bg-BG" sz="2400" dirty="0">
                <a:solidFill>
                  <a:schemeClr val="accent6">
                    <a:lumMod val="75000"/>
                  </a:schemeClr>
                </a:solidFill>
              </a:rPr>
              <a:t>Сертификати,резюмета и доклади от обследването за ЕЕ</a:t>
            </a:r>
            <a:r>
              <a:rPr lang="bg-BG" sz="2400" dirty="0">
                <a:solidFill>
                  <a:schemeClr val="tx2">
                    <a:lumMod val="75000"/>
                  </a:schemeClr>
                </a:solidFill>
              </a:rPr>
              <a:t>, преди и след въвеждане на мерките за повишаване на ЕЕ, съответно </a:t>
            </a:r>
            <a:r>
              <a:rPr lang="bg-BG" sz="2400" dirty="0">
                <a:solidFill>
                  <a:schemeClr val="accent6">
                    <a:lumMod val="75000"/>
                  </a:schemeClr>
                </a:solidFill>
              </a:rPr>
              <a:t>докладите за оценка </a:t>
            </a:r>
            <a:r>
              <a:rPr lang="bg-BG" sz="2400" dirty="0">
                <a:solidFill>
                  <a:schemeClr val="tx2">
                    <a:lumMod val="75000"/>
                  </a:schemeClr>
                </a:solidFill>
              </a:rPr>
              <a:t>на енергийните спестявания;</a:t>
            </a:r>
          </a:p>
          <a:p>
            <a:pPr>
              <a:buFont typeface="Arial" pitchFamily="34" charset="0"/>
              <a:buChar char="•"/>
              <a:defRPr/>
            </a:pPr>
            <a:endParaRPr lang="bg-BG" sz="2400" dirty="0">
              <a:solidFill>
                <a:schemeClr val="tx2">
                  <a:lumMod val="75000"/>
                </a:schemeClr>
              </a:solidFill>
            </a:endParaRPr>
          </a:p>
          <a:p>
            <a:pPr>
              <a:buFont typeface="Arial" pitchFamily="34" charset="0"/>
              <a:buChar char="•"/>
              <a:defRPr/>
            </a:pPr>
            <a:r>
              <a:rPr lang="bg-BG" sz="2400" dirty="0">
                <a:solidFill>
                  <a:schemeClr val="tx2">
                    <a:lumMod val="75000"/>
                  </a:schemeClr>
                </a:solidFill>
              </a:rPr>
              <a:t>Заверено копие или оригинал на договор или друг документ, от който да е виден </a:t>
            </a:r>
            <a:r>
              <a:rPr lang="bg-BG" sz="2400" dirty="0">
                <a:solidFill>
                  <a:schemeClr val="accent6">
                    <a:lumMod val="75000"/>
                  </a:schemeClr>
                </a:solidFill>
              </a:rPr>
              <a:t>конкретния размер на участие </a:t>
            </a:r>
            <a:r>
              <a:rPr lang="bg-BG" sz="2400" dirty="0">
                <a:solidFill>
                  <a:schemeClr val="tx2">
                    <a:lumMod val="75000"/>
                  </a:schemeClr>
                </a:solidFill>
              </a:rPr>
              <a:t>– при смесено участие;</a:t>
            </a:r>
          </a:p>
          <a:p>
            <a:pPr>
              <a:buFont typeface="Arial" pitchFamily="34" charset="0"/>
              <a:buChar char="•"/>
              <a:defRPr/>
            </a:pPr>
            <a:endParaRPr lang="bg-BG" sz="2400" dirty="0">
              <a:solidFill>
                <a:schemeClr val="tx2">
                  <a:lumMod val="75000"/>
                </a:schemeClr>
              </a:solidFill>
            </a:endParaRPr>
          </a:p>
          <a:p>
            <a:pPr>
              <a:buFont typeface="Arial" pitchFamily="34" charset="0"/>
              <a:buChar char="•"/>
              <a:defRPr/>
            </a:pPr>
            <a:r>
              <a:rPr lang="bg-BG" sz="2400" dirty="0">
                <a:solidFill>
                  <a:schemeClr val="tx2">
                    <a:lumMod val="75000"/>
                  </a:schemeClr>
                </a:solidFill>
              </a:rPr>
              <a:t>Заверено копие или оригинал на официален документ,от който да е видно </a:t>
            </a:r>
            <a:r>
              <a:rPr lang="bg-BG" sz="2400" dirty="0">
                <a:solidFill>
                  <a:schemeClr val="accent6">
                    <a:lumMod val="75000"/>
                  </a:schemeClr>
                </a:solidFill>
              </a:rPr>
              <a:t>датата на въвеждане в експлоатация</a:t>
            </a:r>
            <a:r>
              <a:rPr lang="bg-BG" sz="2400" dirty="0">
                <a:solidFill>
                  <a:schemeClr val="tx2">
                    <a:lumMod val="75000"/>
                  </a:schemeClr>
                </a:solidFill>
              </a:rPr>
              <a:t>.</a:t>
            </a:r>
          </a:p>
          <a:p>
            <a:pPr>
              <a:buFont typeface="Arial" pitchFamily="34" charset="0"/>
              <a:buChar char="•"/>
              <a:defRPr/>
            </a:pPr>
            <a:endParaRPr lang="bg-BG" sz="2400" dirty="0">
              <a:solidFill>
                <a:schemeClr val="tx2">
                  <a:lumMod val="75000"/>
                </a:schemeClr>
              </a:solidFill>
            </a:endParaRPr>
          </a:p>
          <a:p>
            <a:pPr>
              <a:defRPr/>
            </a:pPr>
            <a:endParaRPr lang="bg-BG" sz="2400" dirty="0">
              <a:solidFill>
                <a:schemeClr val="tx2">
                  <a:lumMod val="75000"/>
                </a:schemeClr>
              </a:solidFill>
            </a:endParaRPr>
          </a:p>
        </p:txBody>
      </p:sp>
      <p:sp>
        <p:nvSpPr>
          <p:cNvPr id="3" name="Slide Number Placeholder 2"/>
          <p:cNvSpPr>
            <a:spLocks noGrp="1"/>
          </p:cNvSpPr>
          <p:nvPr>
            <p:ph type="sldNum" sz="quarter" idx="12"/>
          </p:nvPr>
        </p:nvSpPr>
        <p:spPr/>
        <p:txBody>
          <a:bodyPr/>
          <a:lstStyle/>
          <a:p>
            <a:pPr>
              <a:defRPr/>
            </a:pPr>
            <a:fld id="{94FCB071-353D-4E45-8A6E-9A9E69938B2B}" type="slidenum">
              <a:rPr lang="bg-BG" smtClean="0"/>
              <a:pPr>
                <a:defRPr/>
              </a:pPr>
              <a:t>17</a:t>
            </a:fld>
            <a:endParaRPr lang="bg-BG"/>
          </a:p>
        </p:txBody>
      </p:sp>
    </p:spTree>
  </p:cSld>
  <p:clrMapOvr>
    <a:masterClrMapping/>
  </p:clrMapOvr>
  <p:transition spd="slow">
    <p:wedg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388" y="1557338"/>
            <a:ext cx="8713787" cy="6770687"/>
          </a:xfrm>
          <a:prstGeom prst="rect">
            <a:avLst/>
          </a:prstGeom>
          <a:noFill/>
        </p:spPr>
        <p:txBody>
          <a:bodyPr>
            <a:spAutoFit/>
          </a:bodyPr>
          <a:lstStyle/>
          <a:p>
            <a:pPr>
              <a:defRPr/>
            </a:pPr>
            <a:r>
              <a:rPr lang="bg-BG" sz="2400" dirty="0">
                <a:solidFill>
                  <a:schemeClr val="tx2">
                    <a:lumMod val="75000"/>
                  </a:schemeClr>
                </a:solidFill>
              </a:rPr>
              <a:t>       Заявлението се подава до </a:t>
            </a:r>
            <a:r>
              <a:rPr lang="bg-BG" sz="2400" dirty="0">
                <a:solidFill>
                  <a:schemeClr val="accent6">
                    <a:lumMod val="75000"/>
                  </a:schemeClr>
                </a:solidFill>
              </a:rPr>
              <a:t>Изпълнителния директор </a:t>
            </a:r>
            <a:r>
              <a:rPr lang="bg-BG" sz="2400" dirty="0">
                <a:solidFill>
                  <a:schemeClr val="tx2">
                    <a:lumMod val="75000"/>
                  </a:schemeClr>
                </a:solidFill>
              </a:rPr>
              <a:t>на АУЕР </a:t>
            </a:r>
            <a:r>
              <a:rPr lang="bg-BG" sz="2400" dirty="0">
                <a:solidFill>
                  <a:schemeClr val="accent6">
                    <a:lumMod val="75000"/>
                  </a:schemeClr>
                </a:solidFill>
              </a:rPr>
              <a:t>на адрес</a:t>
            </a:r>
            <a:r>
              <a:rPr lang="bg-BG" sz="2400" dirty="0"/>
              <a:t>:</a:t>
            </a:r>
          </a:p>
          <a:p>
            <a:pPr>
              <a:defRPr/>
            </a:pPr>
            <a:r>
              <a:rPr lang="bg-BG" dirty="0"/>
              <a:t>   </a:t>
            </a:r>
            <a:r>
              <a:rPr lang="bg-BG" sz="2200" dirty="0">
                <a:solidFill>
                  <a:srgbClr val="0070C0"/>
                </a:solidFill>
              </a:rPr>
              <a:t>1000 гр.София, ул. “Екзарх Йосиф”№37/ул.”Сердика” №11</a:t>
            </a:r>
          </a:p>
          <a:p>
            <a:pPr>
              <a:defRPr/>
            </a:pPr>
            <a:endParaRPr lang="bg-BG" sz="2200" dirty="0">
              <a:solidFill>
                <a:srgbClr val="0070C0"/>
              </a:solidFill>
            </a:endParaRPr>
          </a:p>
          <a:p>
            <a:pPr>
              <a:defRPr/>
            </a:pPr>
            <a:r>
              <a:rPr lang="bg-BG" sz="2200" dirty="0">
                <a:solidFill>
                  <a:srgbClr val="0070C0"/>
                </a:solidFill>
              </a:rPr>
              <a:t>     </a:t>
            </a:r>
            <a:r>
              <a:rPr lang="bg-BG" sz="2200" dirty="0">
                <a:solidFill>
                  <a:schemeClr val="tx2">
                    <a:lumMod val="75000"/>
                  </a:schemeClr>
                </a:solidFill>
              </a:rPr>
              <a:t>Образец на заявлението може да изтеглите от електронната страница на АУЕР.</a:t>
            </a:r>
          </a:p>
          <a:p>
            <a:pPr>
              <a:defRPr/>
            </a:pPr>
            <a:endParaRPr lang="bg-BG" sz="2200" dirty="0">
              <a:solidFill>
                <a:srgbClr val="0070C0"/>
              </a:solidFill>
            </a:endParaRPr>
          </a:p>
          <a:p>
            <a:pPr>
              <a:defRPr/>
            </a:pPr>
            <a:r>
              <a:rPr lang="bg-BG" sz="2200" dirty="0">
                <a:solidFill>
                  <a:srgbClr val="0070C0"/>
                </a:solidFill>
              </a:rPr>
              <a:t>      </a:t>
            </a:r>
            <a:r>
              <a:rPr lang="ru-RU" sz="2400" dirty="0">
                <a:solidFill>
                  <a:schemeClr val="tx2">
                    <a:lumMod val="75000"/>
                  </a:schemeClr>
                </a:solidFill>
              </a:rPr>
              <a:t>За издаване на удостоверение за енергийни спестявания се събира </a:t>
            </a:r>
            <a:r>
              <a:rPr lang="ru-RU" sz="2400" dirty="0">
                <a:solidFill>
                  <a:schemeClr val="accent6">
                    <a:lumMod val="75000"/>
                  </a:schemeClr>
                </a:solidFill>
              </a:rPr>
              <a:t>такса в размер 30 лв. </a:t>
            </a:r>
            <a:r>
              <a:rPr lang="ru-RU" sz="2400" dirty="0">
                <a:solidFill>
                  <a:schemeClr val="tx2">
                    <a:lumMod val="75000"/>
                  </a:schemeClr>
                </a:solidFill>
              </a:rPr>
              <a:t>съгласно чл.2,ал.1 от ТАРИФА за таксите, които се събират от Агенцията за устойчиво енергийно развитие по Закона за енергийната ефективност и Закона за енергията от възобновяеми източници</a:t>
            </a:r>
            <a:endParaRPr lang="bg-BG" sz="2200" dirty="0">
              <a:solidFill>
                <a:schemeClr val="tx2">
                  <a:lumMod val="75000"/>
                </a:schemeClr>
              </a:solidFill>
            </a:endParaRPr>
          </a:p>
          <a:p>
            <a:pPr>
              <a:defRPr/>
            </a:pPr>
            <a:endParaRPr lang="bg-BG" sz="2200" dirty="0">
              <a:solidFill>
                <a:srgbClr val="0070C0"/>
              </a:solidFill>
            </a:endParaRPr>
          </a:p>
          <a:p>
            <a:pPr>
              <a:defRPr/>
            </a:pPr>
            <a:endParaRPr lang="bg-BG" sz="2200" dirty="0">
              <a:solidFill>
                <a:srgbClr val="0070C0"/>
              </a:solidFill>
            </a:endParaRPr>
          </a:p>
          <a:p>
            <a:pPr>
              <a:defRPr/>
            </a:pPr>
            <a:endParaRPr lang="bg-BG" sz="2200" dirty="0">
              <a:solidFill>
                <a:srgbClr val="0070C0"/>
              </a:solidFill>
            </a:endParaRPr>
          </a:p>
          <a:p>
            <a:pPr>
              <a:defRPr/>
            </a:pPr>
            <a:r>
              <a:rPr lang="bg-BG" sz="2200" dirty="0">
                <a:solidFill>
                  <a:srgbClr val="0070C0"/>
                </a:solidFill>
              </a:rPr>
              <a:t>       </a:t>
            </a:r>
          </a:p>
          <a:p>
            <a:pPr>
              <a:defRPr/>
            </a:pPr>
            <a:r>
              <a:rPr lang="bg-BG" sz="2200" dirty="0">
                <a:solidFill>
                  <a:srgbClr val="0070C0"/>
                </a:solidFill>
              </a:rPr>
              <a:t>    </a:t>
            </a:r>
          </a:p>
          <a:p>
            <a:pPr>
              <a:defRPr/>
            </a:pPr>
            <a:r>
              <a:rPr lang="bg-BG" sz="2200" dirty="0">
                <a:solidFill>
                  <a:srgbClr val="0070C0"/>
                </a:solidFill>
              </a:rPr>
              <a:t>    </a:t>
            </a:r>
          </a:p>
        </p:txBody>
      </p:sp>
      <p:sp>
        <p:nvSpPr>
          <p:cNvPr id="5" name="5-Point Star 4"/>
          <p:cNvSpPr/>
          <p:nvPr/>
        </p:nvSpPr>
        <p:spPr>
          <a:xfrm>
            <a:off x="468313" y="1700213"/>
            <a:ext cx="142875" cy="144462"/>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6" name="5-Point Star 5"/>
          <p:cNvSpPr/>
          <p:nvPr/>
        </p:nvSpPr>
        <p:spPr>
          <a:xfrm>
            <a:off x="395288" y="3141663"/>
            <a:ext cx="142875" cy="142875"/>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7" name="5-Point Star 6"/>
          <p:cNvSpPr/>
          <p:nvPr/>
        </p:nvSpPr>
        <p:spPr>
          <a:xfrm>
            <a:off x="395288" y="4076700"/>
            <a:ext cx="142875" cy="1444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8" name="Slide Number Placeholder 7"/>
          <p:cNvSpPr>
            <a:spLocks noGrp="1"/>
          </p:cNvSpPr>
          <p:nvPr>
            <p:ph type="sldNum" sz="quarter" idx="12"/>
          </p:nvPr>
        </p:nvSpPr>
        <p:spPr/>
        <p:txBody>
          <a:bodyPr/>
          <a:lstStyle/>
          <a:p>
            <a:pPr>
              <a:defRPr/>
            </a:pPr>
            <a:fld id="{10BBEFC8-01EE-4EAD-A6EC-CEACF7548915}" type="slidenum">
              <a:rPr lang="bg-BG" smtClean="0"/>
              <a:pPr>
                <a:defRPr/>
              </a:pPr>
              <a:t>18</a:t>
            </a:fld>
            <a:endParaRPr lang="bg-BG"/>
          </a:p>
        </p:txBody>
      </p:sp>
    </p:spTree>
  </p:cSld>
  <p:clrMapOvr>
    <a:masterClrMapping/>
  </p:clrMapOvr>
  <p:transition spd="slow">
    <p:wedg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9388" y="1557338"/>
            <a:ext cx="8785225" cy="522287"/>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a:defRPr/>
            </a:pPr>
            <a:r>
              <a:rPr lang="bg-BG" sz="2800" dirty="0"/>
              <a:t>ПРОВЕРКА НА ПОДАДЕНИТЕ ДОКУМЕНТИ</a:t>
            </a:r>
          </a:p>
        </p:txBody>
      </p:sp>
      <p:sp>
        <p:nvSpPr>
          <p:cNvPr id="7" name="TextBox 6"/>
          <p:cNvSpPr txBox="1"/>
          <p:nvPr/>
        </p:nvSpPr>
        <p:spPr>
          <a:xfrm>
            <a:off x="179388" y="2276475"/>
            <a:ext cx="8785225" cy="4500563"/>
          </a:xfrm>
          <a:prstGeom prst="rect">
            <a:avLst/>
          </a:prstGeom>
          <a:noFill/>
        </p:spPr>
        <p:txBody>
          <a:bodyPr>
            <a:spAutoFit/>
          </a:bodyPr>
          <a:lstStyle/>
          <a:p>
            <a:pPr>
              <a:defRPr/>
            </a:pPr>
            <a:r>
              <a:rPr lang="bg-BG" sz="2000" dirty="0">
                <a:solidFill>
                  <a:schemeClr val="tx2">
                    <a:lumMod val="75000"/>
                  </a:schemeClr>
                </a:solidFill>
              </a:rPr>
              <a:t>След приемане на заявлението в АУЕР се извършва: </a:t>
            </a:r>
          </a:p>
          <a:p>
            <a:pPr>
              <a:defRPr/>
            </a:pPr>
            <a:endParaRPr lang="bg-BG" dirty="0">
              <a:solidFill>
                <a:schemeClr val="tx2">
                  <a:lumMod val="75000"/>
                </a:schemeClr>
              </a:solidFill>
            </a:endParaRPr>
          </a:p>
          <a:p>
            <a:pPr>
              <a:buFont typeface="Arial" pitchFamily="34" charset="0"/>
              <a:buChar char="•"/>
              <a:defRPr/>
            </a:pPr>
            <a:r>
              <a:rPr lang="bg-BG" dirty="0">
                <a:solidFill>
                  <a:schemeClr val="tx2">
                    <a:lumMod val="75000"/>
                  </a:schemeClr>
                </a:solidFill>
              </a:rPr>
              <a:t> Проверка </a:t>
            </a:r>
            <a:r>
              <a:rPr lang="bg-BG" dirty="0">
                <a:solidFill>
                  <a:schemeClr val="accent6">
                    <a:lumMod val="75000"/>
                  </a:schemeClr>
                </a:solidFill>
              </a:rPr>
              <a:t>за пълнота </a:t>
            </a:r>
            <a:r>
              <a:rPr lang="bg-BG" dirty="0">
                <a:solidFill>
                  <a:schemeClr val="tx2">
                    <a:lumMod val="75000"/>
                  </a:schemeClr>
                </a:solidFill>
              </a:rPr>
              <a:t>на приложения комплект документи и предоставената информация;</a:t>
            </a:r>
          </a:p>
          <a:p>
            <a:pPr>
              <a:defRPr/>
            </a:pPr>
            <a:endParaRPr lang="bg-BG" dirty="0">
              <a:solidFill>
                <a:schemeClr val="tx2">
                  <a:lumMod val="75000"/>
                </a:schemeClr>
              </a:solidFill>
            </a:endParaRPr>
          </a:p>
          <a:p>
            <a:pPr>
              <a:buFont typeface="Arial" pitchFamily="34" charset="0"/>
              <a:buChar char="•"/>
              <a:defRPr/>
            </a:pPr>
            <a:r>
              <a:rPr lang="ru-RU" dirty="0">
                <a:solidFill>
                  <a:schemeClr val="tx2">
                    <a:lumMod val="75000"/>
                  </a:schemeClr>
                </a:solidFill>
              </a:rPr>
              <a:t> Проверката </a:t>
            </a:r>
            <a:r>
              <a:rPr lang="ru-RU" dirty="0">
                <a:solidFill>
                  <a:schemeClr val="accent6">
                    <a:lumMod val="75000"/>
                  </a:schemeClr>
                </a:solidFill>
              </a:rPr>
              <a:t>за </a:t>
            </a:r>
            <a:r>
              <a:rPr lang="bg-BG" dirty="0">
                <a:solidFill>
                  <a:schemeClr val="accent6">
                    <a:lumMod val="75000"/>
                  </a:schemeClr>
                </a:solidFill>
              </a:rPr>
              <a:t>съответствие </a:t>
            </a:r>
            <a:r>
              <a:rPr lang="bg-BG" dirty="0">
                <a:solidFill>
                  <a:schemeClr val="tx2">
                    <a:lumMod val="75000"/>
                  </a:schemeClr>
                </a:solidFill>
              </a:rPr>
              <a:t>на оценката на енергийните спестявания с изискванията на Наредба №16-1594/2013г. – при извършено обследване за ЕЕ;</a:t>
            </a:r>
          </a:p>
          <a:p>
            <a:pPr>
              <a:buFont typeface="Arial" pitchFamily="34" charset="0"/>
              <a:buChar char="•"/>
              <a:defRPr/>
            </a:pPr>
            <a:endParaRPr lang="bg-BG" dirty="0">
              <a:solidFill>
                <a:schemeClr val="tx2">
                  <a:lumMod val="75000"/>
                </a:schemeClr>
              </a:solidFill>
            </a:endParaRPr>
          </a:p>
          <a:p>
            <a:pPr>
              <a:buFont typeface="Arial" pitchFamily="34" charset="0"/>
              <a:buChar char="•"/>
              <a:defRPr/>
            </a:pPr>
            <a:r>
              <a:rPr lang="ru-RU" dirty="0">
                <a:solidFill>
                  <a:schemeClr val="tx2">
                    <a:lumMod val="75000"/>
                  </a:schemeClr>
                </a:solidFill>
              </a:rPr>
              <a:t> Проверката </a:t>
            </a:r>
            <a:r>
              <a:rPr lang="ru-RU" dirty="0">
                <a:solidFill>
                  <a:schemeClr val="accent6">
                    <a:lumMod val="75000"/>
                  </a:schemeClr>
                </a:solidFill>
              </a:rPr>
              <a:t>за съотвествие </a:t>
            </a:r>
            <a:r>
              <a:rPr lang="ru-RU" dirty="0">
                <a:solidFill>
                  <a:schemeClr val="tx2">
                    <a:lumMod val="75000"/>
                  </a:schemeClr>
                </a:solidFill>
              </a:rPr>
              <a:t>на </a:t>
            </a:r>
            <a:r>
              <a:rPr lang="ru-RU" dirty="0">
                <a:solidFill>
                  <a:schemeClr val="accent6">
                    <a:lumMod val="75000"/>
                  </a:schemeClr>
                </a:solidFill>
              </a:rPr>
              <a:t>използваните методики  </a:t>
            </a:r>
            <a:r>
              <a:rPr lang="ru-RU" dirty="0">
                <a:solidFill>
                  <a:schemeClr val="tx2">
                    <a:lumMod val="75000"/>
                  </a:schemeClr>
                </a:solidFill>
              </a:rPr>
              <a:t>с изискванията, определени с наредбата по чл. 9, ал. 2. от ЗЕЕ –при оценка на ЕС чрез прилагане на методиките.</a:t>
            </a:r>
          </a:p>
          <a:p>
            <a:pPr>
              <a:buFont typeface="Arial" pitchFamily="34" charset="0"/>
              <a:buChar char="•"/>
              <a:defRPr/>
            </a:pPr>
            <a:endParaRPr lang="ru-RU" dirty="0">
              <a:solidFill>
                <a:schemeClr val="tx2">
                  <a:lumMod val="75000"/>
                </a:schemeClr>
              </a:solidFill>
            </a:endParaRPr>
          </a:p>
          <a:p>
            <a:pPr>
              <a:defRPr/>
            </a:pPr>
            <a:r>
              <a:rPr lang="ru-RU" dirty="0"/>
              <a:t>        </a:t>
            </a:r>
            <a:r>
              <a:rPr lang="ru-RU" dirty="0">
                <a:solidFill>
                  <a:schemeClr val="accent6">
                    <a:lumMod val="75000"/>
                  </a:schemeClr>
                </a:solidFill>
              </a:rPr>
              <a:t>Не се издава удостоверение </a:t>
            </a:r>
            <a:r>
              <a:rPr lang="ru-RU" dirty="0">
                <a:solidFill>
                  <a:schemeClr val="tx2">
                    <a:lumMod val="75000"/>
                  </a:schemeClr>
                </a:solidFill>
              </a:rPr>
              <a:t>в случаите, когато докладите в резултат на извършени обследвания за енергийна ефективност и/или оценките по специализираните методики по чл. 22, ал. 3, т. 4 не отговарят на съответните нормативни изисквания.</a:t>
            </a:r>
            <a:endParaRPr lang="bg-BG" dirty="0">
              <a:solidFill>
                <a:schemeClr val="tx2">
                  <a:lumMod val="75000"/>
                </a:schemeClr>
              </a:solidFill>
            </a:endParaRPr>
          </a:p>
          <a:p>
            <a:pPr>
              <a:defRPr/>
            </a:pPr>
            <a:endParaRPr lang="bg-BG" dirty="0"/>
          </a:p>
        </p:txBody>
      </p:sp>
      <p:sp>
        <p:nvSpPr>
          <p:cNvPr id="8" name="5-Point Star 7"/>
          <p:cNvSpPr/>
          <p:nvPr/>
        </p:nvSpPr>
        <p:spPr>
          <a:xfrm>
            <a:off x="468313" y="5661025"/>
            <a:ext cx="142875" cy="144463"/>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dirty="0">
              <a:solidFill>
                <a:schemeClr val="accent6">
                  <a:lumMod val="75000"/>
                </a:schemeClr>
              </a:solidFill>
            </a:endParaRPr>
          </a:p>
        </p:txBody>
      </p:sp>
      <p:sp>
        <p:nvSpPr>
          <p:cNvPr id="6" name="Slide Number Placeholder 5"/>
          <p:cNvSpPr>
            <a:spLocks noGrp="1"/>
          </p:cNvSpPr>
          <p:nvPr>
            <p:ph type="sldNum" sz="quarter" idx="12"/>
          </p:nvPr>
        </p:nvSpPr>
        <p:spPr/>
        <p:txBody>
          <a:bodyPr/>
          <a:lstStyle/>
          <a:p>
            <a:pPr>
              <a:defRPr/>
            </a:pPr>
            <a:fld id="{AE027CD0-D015-4032-957C-837217E5658E}" type="slidenum">
              <a:rPr lang="bg-BG" smtClean="0"/>
              <a:pPr>
                <a:defRPr/>
              </a:pPr>
              <a:t>19</a:t>
            </a:fld>
            <a:endParaRPr lang="bg-BG"/>
          </a:p>
        </p:txBody>
      </p:sp>
    </p:spTree>
  </p:cSld>
  <p:clrMapOvr>
    <a:masterClrMapping/>
  </p:clrMapOvr>
  <p:transition spd="slow">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0825" y="1557338"/>
            <a:ext cx="8713788" cy="522287"/>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a:defRPr/>
            </a:pPr>
            <a:r>
              <a:rPr lang="bg-BG" sz="2800" dirty="0"/>
              <a:t>ИЗДАВАНЕ НА УДОСТОВЕРЕНИЕ</a:t>
            </a:r>
          </a:p>
        </p:txBody>
      </p:sp>
      <p:sp>
        <p:nvSpPr>
          <p:cNvPr id="5" name="TextBox 4"/>
          <p:cNvSpPr txBox="1"/>
          <p:nvPr/>
        </p:nvSpPr>
        <p:spPr>
          <a:xfrm>
            <a:off x="250825" y="2349500"/>
            <a:ext cx="8713788" cy="4427538"/>
          </a:xfrm>
          <a:prstGeom prst="rect">
            <a:avLst/>
          </a:prstGeom>
          <a:noFill/>
        </p:spPr>
        <p:txBody>
          <a:bodyPr>
            <a:spAutoFit/>
          </a:bodyPr>
          <a:lstStyle/>
          <a:p>
            <a:pPr>
              <a:buFont typeface="Wingdings" pitchFamily="2" charset="2"/>
              <a:buChar char="v"/>
              <a:defRPr/>
            </a:pPr>
            <a:r>
              <a:rPr lang="bg-BG" sz="2400" dirty="0">
                <a:solidFill>
                  <a:schemeClr val="tx2">
                    <a:lumMod val="75000"/>
                  </a:schemeClr>
                </a:solidFill>
              </a:rPr>
              <a:t>Удостоверението за </a:t>
            </a:r>
            <a:r>
              <a:rPr lang="ru-RU" sz="2400" dirty="0">
                <a:solidFill>
                  <a:schemeClr val="tx2">
                    <a:lumMod val="75000"/>
                  </a:schemeClr>
                </a:solidFill>
              </a:rPr>
              <a:t>енергийни спестявания или мотивираният писмен отказ </a:t>
            </a:r>
            <a:r>
              <a:rPr lang="ru-RU" sz="2400" dirty="0">
                <a:solidFill>
                  <a:schemeClr val="accent6">
                    <a:lumMod val="75000"/>
                  </a:schemeClr>
                </a:solidFill>
              </a:rPr>
              <a:t>се издават </a:t>
            </a:r>
            <a:r>
              <a:rPr lang="ru-RU" sz="2400" dirty="0">
                <a:solidFill>
                  <a:schemeClr val="tx2">
                    <a:lumMod val="75000"/>
                  </a:schemeClr>
                </a:solidFill>
              </a:rPr>
              <a:t>от изпълнителния директор на АУЕР в </a:t>
            </a:r>
            <a:r>
              <a:rPr lang="ru-RU" sz="2400" dirty="0">
                <a:solidFill>
                  <a:schemeClr val="accent6">
                    <a:lumMod val="75000"/>
                  </a:schemeClr>
                </a:solidFill>
              </a:rPr>
              <a:t>14-дневен срок </a:t>
            </a:r>
            <a:r>
              <a:rPr lang="ru-RU" sz="2400" dirty="0">
                <a:solidFill>
                  <a:schemeClr val="tx2">
                    <a:lumMod val="75000"/>
                  </a:schemeClr>
                </a:solidFill>
              </a:rPr>
              <a:t>по реда на Административнопроцесуалния кодекс.</a:t>
            </a:r>
          </a:p>
          <a:p>
            <a:pPr>
              <a:defRPr/>
            </a:pPr>
            <a:endParaRPr lang="ru-RU" sz="2400" dirty="0">
              <a:solidFill>
                <a:schemeClr val="tx2">
                  <a:lumMod val="75000"/>
                </a:schemeClr>
              </a:solidFill>
            </a:endParaRPr>
          </a:p>
          <a:p>
            <a:pPr>
              <a:buFont typeface="Wingdings" pitchFamily="2" charset="2"/>
              <a:buChar char="v"/>
              <a:defRPr/>
            </a:pPr>
            <a:r>
              <a:rPr lang="ru-RU" sz="2400" dirty="0">
                <a:solidFill>
                  <a:schemeClr val="tx2">
                    <a:lumMod val="75000"/>
                  </a:schemeClr>
                </a:solidFill>
              </a:rPr>
              <a:t>При смесено участие в изпълнение на мерките за повишанате та ЕЕ, удостоверение се издава и </a:t>
            </a:r>
            <a:r>
              <a:rPr lang="ru-RU" sz="2400" dirty="0">
                <a:solidFill>
                  <a:schemeClr val="accent6">
                    <a:lumMod val="75000"/>
                  </a:schemeClr>
                </a:solidFill>
              </a:rPr>
              <a:t>на двете лица.</a:t>
            </a:r>
          </a:p>
          <a:p>
            <a:pPr>
              <a:buFont typeface="Wingdings" pitchFamily="2" charset="2"/>
              <a:buChar char="v"/>
              <a:defRPr/>
            </a:pPr>
            <a:endParaRPr lang="ru-RU" sz="2400" dirty="0">
              <a:solidFill>
                <a:schemeClr val="tx2">
                  <a:lumMod val="75000"/>
                </a:schemeClr>
              </a:solidFill>
            </a:endParaRPr>
          </a:p>
          <a:p>
            <a:pPr>
              <a:buFont typeface="Wingdings" pitchFamily="2" charset="2"/>
              <a:buChar char="v"/>
              <a:defRPr/>
            </a:pPr>
            <a:r>
              <a:rPr lang="ru-RU" sz="2400" dirty="0">
                <a:solidFill>
                  <a:schemeClr val="accent6">
                    <a:lumMod val="75000"/>
                  </a:schemeClr>
                </a:solidFill>
              </a:rPr>
              <a:t>Отказът</a:t>
            </a:r>
            <a:r>
              <a:rPr lang="ru-RU" sz="2400" dirty="0">
                <a:solidFill>
                  <a:schemeClr val="tx2">
                    <a:lumMod val="75000"/>
                  </a:schemeClr>
                </a:solidFill>
              </a:rPr>
              <a:t> за издаване на удостоверение </a:t>
            </a:r>
            <a:r>
              <a:rPr lang="ru-RU" sz="2400" dirty="0">
                <a:solidFill>
                  <a:schemeClr val="accent6">
                    <a:lumMod val="75000"/>
                  </a:schemeClr>
                </a:solidFill>
              </a:rPr>
              <a:t>подлежи на обжалване</a:t>
            </a:r>
            <a:r>
              <a:rPr lang="ru-RU" sz="2400" dirty="0">
                <a:solidFill>
                  <a:schemeClr val="tx2">
                    <a:lumMod val="75000"/>
                  </a:schemeClr>
                </a:solidFill>
              </a:rPr>
              <a:t> по реда на </a:t>
            </a:r>
            <a:r>
              <a:rPr lang="bg-BG" sz="2400" dirty="0" err="1">
                <a:solidFill>
                  <a:schemeClr val="tx2">
                    <a:lumMod val="75000"/>
                  </a:schemeClr>
                </a:solidFill>
              </a:rPr>
              <a:t>Административнопроцесуалния</a:t>
            </a:r>
            <a:r>
              <a:rPr lang="bg-BG" sz="2400" dirty="0">
                <a:solidFill>
                  <a:schemeClr val="tx2">
                    <a:lumMod val="75000"/>
                  </a:schemeClr>
                </a:solidFill>
              </a:rPr>
              <a:t> кодекс.</a:t>
            </a:r>
            <a:endParaRPr lang="ru-RU" sz="2400" dirty="0">
              <a:solidFill>
                <a:schemeClr val="tx2">
                  <a:lumMod val="75000"/>
                </a:schemeClr>
              </a:solidFill>
            </a:endParaRPr>
          </a:p>
          <a:p>
            <a:pPr>
              <a:defRPr/>
            </a:pPr>
            <a:endParaRPr lang="bg-BG" dirty="0"/>
          </a:p>
        </p:txBody>
      </p:sp>
      <p:sp>
        <p:nvSpPr>
          <p:cNvPr id="6" name="Slide Number Placeholder 5"/>
          <p:cNvSpPr>
            <a:spLocks noGrp="1"/>
          </p:cNvSpPr>
          <p:nvPr>
            <p:ph type="sldNum" sz="quarter" idx="12"/>
          </p:nvPr>
        </p:nvSpPr>
        <p:spPr/>
        <p:txBody>
          <a:bodyPr/>
          <a:lstStyle/>
          <a:p>
            <a:pPr>
              <a:defRPr/>
            </a:pPr>
            <a:fld id="{6BFF8B3D-88A3-4B8D-BF5A-D2B1A1CDFF70}" type="slidenum">
              <a:rPr lang="bg-BG" smtClean="0"/>
              <a:pPr>
                <a:defRPr/>
              </a:pPr>
              <a:t>20</a:t>
            </a:fld>
            <a:endParaRPr lang="bg-BG"/>
          </a:p>
        </p:txBody>
      </p:sp>
    </p:spTree>
  </p:cSld>
  <p:clrMapOvr>
    <a:masterClrMapping/>
  </p:clrMapOvr>
  <p:transition spd="slow">
    <p:wedg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2462312F-F7FF-4AA8-A121-4C47A60A2D97}" type="slidenum">
              <a:rPr lang="bg-BG" smtClean="0"/>
              <a:pPr>
                <a:defRPr/>
              </a:pPr>
              <a:t>21</a:t>
            </a:fld>
            <a:endParaRPr lang="bg-BG"/>
          </a:p>
        </p:txBody>
      </p:sp>
      <p:sp>
        <p:nvSpPr>
          <p:cNvPr id="6" name="TextBox 5"/>
          <p:cNvSpPr txBox="1"/>
          <p:nvPr/>
        </p:nvSpPr>
        <p:spPr>
          <a:xfrm>
            <a:off x="179388" y="1557338"/>
            <a:ext cx="8785225" cy="522287"/>
          </a:xfrm>
          <a:prstGeom prst="rect">
            <a:avLst/>
          </a:prstGeom>
        </p:spPr>
        <p:style>
          <a:lnRef idx="3">
            <a:schemeClr val="lt1"/>
          </a:lnRef>
          <a:fillRef idx="1">
            <a:schemeClr val="accent3"/>
          </a:fillRef>
          <a:effectRef idx="1">
            <a:schemeClr val="accent3"/>
          </a:effectRef>
          <a:fontRef idx="minor">
            <a:schemeClr val="lt1"/>
          </a:fontRef>
        </p:style>
        <p:txBody>
          <a:bodyPr>
            <a:spAutoFit/>
          </a:bodyPr>
          <a:lstStyle/>
          <a:p>
            <a:pPr>
              <a:defRPr/>
            </a:pPr>
            <a:r>
              <a:rPr lang="bg-BG" sz="2800" dirty="0">
                <a:solidFill>
                  <a:schemeClr val="bg1"/>
                </a:solidFill>
              </a:rPr>
              <a:t>         !!!   В ПОМОЩ НА ПОТРЕБИТЕЛЯ</a:t>
            </a:r>
          </a:p>
        </p:txBody>
      </p:sp>
      <p:sp>
        <p:nvSpPr>
          <p:cNvPr id="7" name="Smiley Face 6"/>
          <p:cNvSpPr/>
          <p:nvPr/>
        </p:nvSpPr>
        <p:spPr>
          <a:xfrm>
            <a:off x="539750" y="1628775"/>
            <a:ext cx="360363" cy="360363"/>
          </a:xfrm>
          <a:prstGeom prst="smileyFace">
            <a:avLst/>
          </a:prstGeom>
        </p:spPr>
        <p:style>
          <a:lnRef idx="2">
            <a:schemeClr val="accent3"/>
          </a:lnRef>
          <a:fillRef idx="1">
            <a:schemeClr val="lt1"/>
          </a:fillRef>
          <a:effectRef idx="0">
            <a:schemeClr val="accent3"/>
          </a:effectRef>
          <a:fontRef idx="minor">
            <a:schemeClr val="dk1"/>
          </a:fontRef>
        </p:style>
        <p:txBody>
          <a:bodyPr anchor="ctr"/>
          <a:lstStyle/>
          <a:p>
            <a:pPr algn="ctr">
              <a:defRPr/>
            </a:pPr>
            <a:endParaRPr lang="bg-BG"/>
          </a:p>
        </p:txBody>
      </p:sp>
      <p:sp>
        <p:nvSpPr>
          <p:cNvPr id="9" name="TextBox 8"/>
          <p:cNvSpPr txBox="1"/>
          <p:nvPr/>
        </p:nvSpPr>
        <p:spPr>
          <a:xfrm>
            <a:off x="179388" y="2349500"/>
            <a:ext cx="8785225" cy="3784600"/>
          </a:xfrm>
          <a:prstGeom prst="rect">
            <a:avLst/>
          </a:prstGeom>
          <a:noFill/>
        </p:spPr>
        <p:txBody>
          <a:bodyPr>
            <a:spAutoFit/>
          </a:bodyPr>
          <a:lstStyle/>
          <a:p>
            <a:pPr>
              <a:defRPr/>
            </a:pPr>
            <a:r>
              <a:rPr lang="bg-BG" sz="2400" dirty="0">
                <a:solidFill>
                  <a:schemeClr val="tx2">
                    <a:lumMod val="75000"/>
                  </a:schemeClr>
                </a:solidFill>
              </a:rPr>
              <a:t>      </a:t>
            </a:r>
            <a:r>
              <a:rPr lang="bg-BG" sz="2400" dirty="0">
                <a:solidFill>
                  <a:schemeClr val="accent3">
                    <a:lumMod val="50000"/>
                  </a:schemeClr>
                </a:solidFill>
              </a:rPr>
              <a:t>Образците  на заявление за издаване на удостоверение за енергийни спестявания и на удостоверение за енергийни спестявания са публикувани на електронната страница на АУЕР като приложения към   </a:t>
            </a:r>
            <a:r>
              <a:rPr lang="ru-RU" sz="2400" b="1" dirty="0">
                <a:solidFill>
                  <a:schemeClr val="accent3">
                    <a:lumMod val="50000"/>
                  </a:schemeClr>
                </a:solidFill>
                <a:hlinkClick r:id="rId2"/>
              </a:rPr>
              <a:t> </a:t>
            </a:r>
            <a:r>
              <a:rPr lang="ru-RU" sz="2400" b="1" dirty="0">
                <a:solidFill>
                  <a:schemeClr val="tx2">
                    <a:lumMod val="60000"/>
                    <a:lumOff val="40000"/>
                  </a:schemeClr>
                </a:solidFill>
                <a:hlinkClick r:id="rId2"/>
              </a:rPr>
              <a:t>Наредба за методиките</a:t>
            </a:r>
            <a:r>
              <a:rPr lang="ru-RU" sz="2400" dirty="0">
                <a:solidFill>
                  <a:schemeClr val="tx2">
                    <a:lumMod val="60000"/>
                    <a:lumOff val="40000"/>
                  </a:schemeClr>
                </a:solidFill>
                <a:hlinkClick r:id="rId2"/>
              </a:rPr>
              <a:t> за определяне на националните индикативни цели, реда за определяне на тези цели като индивидуални цели за енергийни спестявания между лицата по чл.10, ал.1 от ЗЕЕ, допустими мерки по енергийна ефективност, методики за оценяване и начините за потвърждаване на енергийните спестявания от 08.11.2011 г.</a:t>
            </a:r>
            <a:r>
              <a:rPr lang="en-US" sz="2400" dirty="0">
                <a:solidFill>
                  <a:schemeClr val="tx2">
                    <a:lumMod val="60000"/>
                    <a:lumOff val="40000"/>
                  </a:schemeClr>
                </a:solidFill>
              </a:rPr>
              <a:t> </a:t>
            </a:r>
            <a:endParaRPr lang="bg-BG" sz="2400" dirty="0"/>
          </a:p>
        </p:txBody>
      </p:sp>
      <p:sp>
        <p:nvSpPr>
          <p:cNvPr id="12" name="Action Button: Document 11">
            <a:hlinkClick r:id="" action="ppaction://noaction" highlightClick="1"/>
          </p:cNvPr>
          <p:cNvSpPr/>
          <p:nvPr/>
        </p:nvSpPr>
        <p:spPr>
          <a:xfrm>
            <a:off x="395288" y="2420938"/>
            <a:ext cx="288925" cy="333375"/>
          </a:xfrm>
          <a:prstGeom prst="actionButtonDocumen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bg-BG"/>
          </a:p>
        </p:txBody>
      </p:sp>
    </p:spTree>
  </p:cSld>
  <p:clrMapOvr>
    <a:masterClrMapping/>
  </p:clrMapOvr>
  <p:transition spd="slow">
    <p:wedg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C2BC7B1-55CE-4F21-AE24-0AC1C08D44D4}" type="slidenum">
              <a:rPr lang="bg-BG" smtClean="0"/>
              <a:pPr>
                <a:defRPr/>
              </a:pPr>
              <a:t>22</a:t>
            </a:fld>
            <a:endParaRPr lang="bg-BG"/>
          </a:p>
        </p:txBody>
      </p:sp>
      <p:sp>
        <p:nvSpPr>
          <p:cNvPr id="5" name="TextBox 4"/>
          <p:cNvSpPr txBox="1"/>
          <p:nvPr/>
        </p:nvSpPr>
        <p:spPr>
          <a:xfrm>
            <a:off x="287338" y="1557338"/>
            <a:ext cx="8856662" cy="5602287"/>
          </a:xfrm>
          <a:prstGeom prst="rect">
            <a:avLst/>
          </a:prstGeom>
          <a:noFill/>
        </p:spPr>
        <p:txBody>
          <a:bodyPr>
            <a:spAutoFit/>
          </a:bodyPr>
          <a:lstStyle/>
          <a:p>
            <a:pPr>
              <a:defRPr/>
            </a:pPr>
            <a:r>
              <a:rPr lang="bg-BG" sz="2400" dirty="0">
                <a:solidFill>
                  <a:schemeClr val="accent3">
                    <a:lumMod val="50000"/>
                  </a:schemeClr>
                </a:solidFill>
              </a:rPr>
              <a:t>    Пълният текст с последните изменения и допълнения на:</a:t>
            </a:r>
            <a:r>
              <a:rPr lang="bg-BG" sz="2400" dirty="0">
                <a:solidFill>
                  <a:schemeClr val="tx2">
                    <a:lumMod val="75000"/>
                  </a:schemeClr>
                </a:solidFill>
              </a:rPr>
              <a:t> </a:t>
            </a:r>
          </a:p>
          <a:p>
            <a:pPr>
              <a:buFont typeface="Wingdings" pitchFamily="2" charset="2"/>
              <a:buChar char="Ø"/>
              <a:defRPr/>
            </a:pPr>
            <a:endParaRPr lang="bg-BG" dirty="0">
              <a:solidFill>
                <a:schemeClr val="tx2">
                  <a:lumMod val="75000"/>
                </a:schemeClr>
              </a:solidFill>
            </a:endParaRPr>
          </a:p>
          <a:p>
            <a:pPr>
              <a:buFont typeface="Wingdings" pitchFamily="2" charset="2"/>
              <a:buChar char="Ø"/>
              <a:defRPr/>
            </a:pPr>
            <a:r>
              <a:rPr lang="bg-BG" sz="2000" b="1" dirty="0">
                <a:solidFill>
                  <a:schemeClr val="tx2">
                    <a:lumMod val="75000"/>
                  </a:schemeClr>
                </a:solidFill>
                <a:hlinkClick r:id="rId2"/>
              </a:rPr>
              <a:t>Закон</a:t>
            </a:r>
            <a:r>
              <a:rPr lang="bg-BG" sz="2000" dirty="0">
                <a:solidFill>
                  <a:schemeClr val="tx2">
                    <a:lumMod val="75000"/>
                  </a:schemeClr>
                </a:solidFill>
                <a:hlinkClick r:id="rId2"/>
              </a:rPr>
              <a:t> за енергийната ефективност</a:t>
            </a:r>
            <a:endParaRPr lang="bg-BG" sz="2000" dirty="0">
              <a:solidFill>
                <a:schemeClr val="tx2">
                  <a:lumMod val="75000"/>
                </a:schemeClr>
              </a:solidFill>
            </a:endParaRPr>
          </a:p>
          <a:p>
            <a:pPr>
              <a:defRPr/>
            </a:pPr>
            <a:endParaRPr lang="bg-BG" sz="2000" dirty="0">
              <a:solidFill>
                <a:srgbClr val="0070C0"/>
              </a:solidFill>
            </a:endParaRPr>
          </a:p>
          <a:p>
            <a:pPr>
              <a:buFont typeface="Wingdings" pitchFamily="2" charset="2"/>
              <a:buChar char="Ø"/>
              <a:defRPr/>
            </a:pPr>
            <a:r>
              <a:rPr lang="bg-BG" sz="2000" b="1" dirty="0">
                <a:solidFill>
                  <a:schemeClr val="tx2">
                    <a:lumMod val="75000"/>
                  </a:schemeClr>
                </a:solidFill>
                <a:hlinkClick r:id="rId3"/>
              </a:rPr>
              <a:t>Наредба №16</a:t>
            </a:r>
            <a:r>
              <a:rPr lang="ru-RU" sz="2000" b="1" dirty="0">
                <a:solidFill>
                  <a:schemeClr val="tx2">
                    <a:lumMod val="75000"/>
                  </a:schemeClr>
                </a:solidFill>
                <a:hlinkClick r:id="rId3"/>
              </a:rPr>
              <a:t>-1594/2013г.</a:t>
            </a:r>
            <a:r>
              <a:rPr lang="ru-RU" sz="2000" dirty="0">
                <a:solidFill>
                  <a:schemeClr val="tx2">
                    <a:lumMod val="75000"/>
                  </a:schemeClr>
                </a:solidFill>
                <a:hlinkClick r:id="rId3"/>
              </a:rPr>
              <a:t>за обследване за ЕЕ, сертифициране и оценка на енергийните спестявания в сгради</a:t>
            </a:r>
            <a:endParaRPr lang="ru-RU" sz="2000" dirty="0">
              <a:solidFill>
                <a:schemeClr val="tx2">
                  <a:lumMod val="75000"/>
                </a:schemeClr>
              </a:solidFill>
            </a:endParaRPr>
          </a:p>
          <a:p>
            <a:pPr>
              <a:buFont typeface="Wingdings" pitchFamily="2" charset="2"/>
              <a:buChar char="Ø"/>
              <a:defRPr/>
            </a:pPr>
            <a:endParaRPr lang="bg-BG" sz="2000" dirty="0">
              <a:solidFill>
                <a:schemeClr val="tx2">
                  <a:lumMod val="75000"/>
                </a:schemeClr>
              </a:solidFill>
            </a:endParaRPr>
          </a:p>
          <a:p>
            <a:pPr>
              <a:buFont typeface="Wingdings" pitchFamily="2" charset="2"/>
              <a:buChar char="Ø"/>
              <a:defRPr/>
            </a:pPr>
            <a:r>
              <a:rPr lang="ru-RU" sz="2000" b="1" dirty="0">
                <a:solidFill>
                  <a:schemeClr val="tx2">
                    <a:lumMod val="75000"/>
                  </a:schemeClr>
                </a:solidFill>
                <a:hlinkClick r:id="rId4"/>
              </a:rPr>
              <a:t>Наредба за методиките</a:t>
            </a:r>
            <a:r>
              <a:rPr lang="ru-RU" sz="2000" dirty="0">
                <a:solidFill>
                  <a:schemeClr val="tx2">
                    <a:lumMod val="75000"/>
                  </a:schemeClr>
                </a:solidFill>
                <a:hlinkClick r:id="rId4"/>
              </a:rPr>
              <a:t> за определяне на националните индикативни цели, реда за определяне на тези цели като индивидуални цели за енергийни спестявания между лицата по чл.10, ал.1 от ЗЕЕ, допустими мерки по енергийна ефективност, методики за оценяване и начините за потвърждаване на енергийните спестявания от 08.11.2011 г.</a:t>
            </a:r>
            <a:endParaRPr lang="ru-RU" sz="2000" dirty="0">
              <a:solidFill>
                <a:schemeClr val="tx2">
                  <a:lumMod val="75000"/>
                </a:schemeClr>
              </a:solidFill>
            </a:endParaRPr>
          </a:p>
          <a:p>
            <a:pPr>
              <a:defRPr/>
            </a:pPr>
            <a:endParaRPr lang="ru-RU" sz="2000" b="1" dirty="0">
              <a:solidFill>
                <a:schemeClr val="tx2">
                  <a:lumMod val="75000"/>
                </a:schemeClr>
              </a:solidFill>
              <a:hlinkClick r:id="rId4"/>
            </a:endParaRPr>
          </a:p>
          <a:p>
            <a:pPr>
              <a:buFont typeface="Wingdings" pitchFamily="2" charset="2"/>
              <a:buChar char="Ø"/>
              <a:defRPr/>
            </a:pPr>
            <a:r>
              <a:rPr lang="ru-RU" sz="2000" b="1" dirty="0">
                <a:solidFill>
                  <a:schemeClr val="tx2">
                    <a:lumMod val="75000"/>
                  </a:schemeClr>
                </a:solidFill>
                <a:hlinkClick r:id="rId5"/>
              </a:rPr>
              <a:t>ТАРИФА за таксите</a:t>
            </a:r>
            <a:r>
              <a:rPr lang="ru-RU" sz="2000" dirty="0">
                <a:solidFill>
                  <a:schemeClr val="tx2">
                    <a:lumMod val="75000"/>
                  </a:schemeClr>
                </a:solidFill>
                <a:hlinkClick r:id="rId5"/>
              </a:rPr>
              <a:t>, които се събират от Агенцията за устойчиво енергийно развитие по Закона за енергийната ефективност и Закона за енергията от възобновяеми източници</a:t>
            </a:r>
          </a:p>
          <a:p>
            <a:pPr>
              <a:defRPr/>
            </a:pPr>
            <a:r>
              <a:rPr lang="ru-RU" dirty="0">
                <a:solidFill>
                  <a:schemeClr val="accent3">
                    <a:lumMod val="50000"/>
                  </a:schemeClr>
                </a:solidFill>
                <a:hlinkClick r:id="rId5"/>
              </a:rPr>
              <a:t> </a:t>
            </a:r>
            <a:endParaRPr lang="ru-RU" dirty="0">
              <a:solidFill>
                <a:schemeClr val="accent3">
                  <a:lumMod val="50000"/>
                </a:schemeClr>
              </a:solidFill>
            </a:endParaRPr>
          </a:p>
          <a:p>
            <a:pPr>
              <a:defRPr/>
            </a:pPr>
            <a:endParaRPr lang="bg-BG" dirty="0"/>
          </a:p>
        </p:txBody>
      </p:sp>
      <p:sp>
        <p:nvSpPr>
          <p:cNvPr id="9" name="Action Button: Document 8">
            <a:hlinkClick r:id="" action="ppaction://noaction" highlightClick="1"/>
          </p:cNvPr>
          <p:cNvSpPr/>
          <p:nvPr/>
        </p:nvSpPr>
        <p:spPr>
          <a:xfrm>
            <a:off x="250825" y="1628775"/>
            <a:ext cx="288925" cy="333375"/>
          </a:xfrm>
          <a:prstGeom prst="actionButtonDocument">
            <a:avLst/>
          </a:prstGeom>
          <a:ln>
            <a:solidFill>
              <a:schemeClr val="tx1"/>
            </a:solidFill>
          </a:ln>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bg-BG"/>
          </a:p>
        </p:txBody>
      </p:sp>
    </p:spTree>
  </p:cSld>
  <p:clrMapOvr>
    <a:masterClrMapping/>
  </p:clrMapOvr>
  <p:transition spd="slow">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2698FCA-1A83-4ED6-8650-9D9FC3D1BB92}" type="slidenum">
              <a:rPr lang="bg-BG" smtClean="0"/>
              <a:pPr>
                <a:defRPr/>
              </a:pPr>
              <a:t>23</a:t>
            </a:fld>
            <a:endParaRPr lang="bg-BG"/>
          </a:p>
        </p:txBody>
      </p:sp>
      <p:sp>
        <p:nvSpPr>
          <p:cNvPr id="7" name="TextBox 6"/>
          <p:cNvSpPr txBox="1"/>
          <p:nvPr/>
        </p:nvSpPr>
        <p:spPr>
          <a:xfrm>
            <a:off x="250825" y="1557338"/>
            <a:ext cx="8642350" cy="4062412"/>
          </a:xfrm>
          <a:prstGeom prst="rect">
            <a:avLst/>
          </a:prstGeom>
          <a:noFill/>
        </p:spPr>
        <p:txBody>
          <a:bodyPr>
            <a:spAutoFit/>
          </a:bodyPr>
          <a:lstStyle/>
          <a:p>
            <a:pPr>
              <a:buFont typeface="Wingdings" pitchFamily="2" charset="2"/>
              <a:buChar char="Ø"/>
              <a:defRPr/>
            </a:pPr>
            <a:r>
              <a:rPr lang="ru-RU" sz="2400" b="1" dirty="0">
                <a:solidFill>
                  <a:schemeClr val="tx2">
                    <a:lumMod val="75000"/>
                  </a:schemeClr>
                </a:solidFill>
                <a:hlinkClick r:id="rId2"/>
              </a:rPr>
              <a:t>Специализирани методики </a:t>
            </a:r>
            <a:r>
              <a:rPr lang="ru-RU" sz="2400" dirty="0">
                <a:solidFill>
                  <a:schemeClr val="tx2">
                    <a:lumMod val="75000"/>
                  </a:schemeClr>
                </a:solidFill>
                <a:hlinkClick r:id="rId2"/>
              </a:rPr>
              <a:t>за оценка на енергийните спестявания</a:t>
            </a:r>
            <a:endParaRPr lang="ru-RU" sz="2400" dirty="0">
              <a:solidFill>
                <a:schemeClr val="tx2">
                  <a:lumMod val="75000"/>
                </a:schemeClr>
              </a:solidFill>
            </a:endParaRPr>
          </a:p>
          <a:p>
            <a:pPr>
              <a:defRPr/>
            </a:pPr>
            <a:endParaRPr lang="ru-RU" dirty="0"/>
          </a:p>
          <a:p>
            <a:pPr>
              <a:defRPr/>
            </a:pPr>
            <a:r>
              <a:rPr lang="ru-RU" sz="2400" dirty="0">
                <a:solidFill>
                  <a:schemeClr val="bg2">
                    <a:lumMod val="25000"/>
                  </a:schemeClr>
                </a:solidFill>
              </a:rPr>
              <a:t>може да намерите на електронната страница на АУЕР на адрес: </a:t>
            </a:r>
            <a:r>
              <a:rPr lang="ro-RO" sz="2400" dirty="0">
                <a:solidFill>
                  <a:schemeClr val="accent3">
                    <a:lumMod val="50000"/>
                  </a:schemeClr>
                </a:solidFill>
                <a:hlinkClick r:id="rId3"/>
              </a:rPr>
              <a:t>http://www.seea.government.bg</a:t>
            </a:r>
            <a:r>
              <a:rPr lang="bg-BG" sz="2400" dirty="0">
                <a:solidFill>
                  <a:schemeClr val="accent3">
                    <a:lumMod val="50000"/>
                  </a:schemeClr>
                </a:solidFill>
                <a:hlinkClick r:id="rId3"/>
              </a:rPr>
              <a:t> </a:t>
            </a:r>
            <a:r>
              <a:rPr lang="bg-BG" sz="2400" dirty="0">
                <a:solidFill>
                  <a:schemeClr val="accent3">
                    <a:lumMod val="50000"/>
                  </a:schemeClr>
                </a:solidFill>
              </a:rPr>
              <a:t> </a:t>
            </a:r>
            <a:r>
              <a:rPr lang="ru-RU" sz="2400" dirty="0">
                <a:solidFill>
                  <a:schemeClr val="bg2">
                    <a:lumMod val="25000"/>
                  </a:schemeClr>
                </a:solidFill>
              </a:rPr>
              <a:t>, гл.меню-рубрика «Документи» - Закон за енергийната ефективност</a:t>
            </a:r>
          </a:p>
          <a:p>
            <a:pPr>
              <a:defRPr/>
            </a:pPr>
            <a:endParaRPr lang="ru-RU" sz="2400" dirty="0">
              <a:solidFill>
                <a:schemeClr val="accent3">
                  <a:lumMod val="50000"/>
                </a:schemeClr>
              </a:solidFill>
            </a:endParaRPr>
          </a:p>
          <a:p>
            <a:pPr>
              <a:defRPr/>
            </a:pPr>
            <a:r>
              <a:rPr lang="ru-RU" sz="2400" dirty="0">
                <a:solidFill>
                  <a:schemeClr val="bg2">
                    <a:lumMod val="25000"/>
                  </a:schemeClr>
                </a:solidFill>
              </a:rPr>
              <a:t>Банкова </a:t>
            </a:r>
            <a:r>
              <a:rPr lang="ru-RU" sz="2400" b="1" dirty="0">
                <a:solidFill>
                  <a:schemeClr val="bg2">
                    <a:lumMod val="25000"/>
                  </a:schemeClr>
                </a:solidFill>
              </a:rPr>
              <a:t>сметка</a:t>
            </a:r>
            <a:r>
              <a:rPr lang="ru-RU" sz="2400" dirty="0">
                <a:solidFill>
                  <a:schemeClr val="bg2">
                    <a:lumMod val="25000"/>
                  </a:schemeClr>
                </a:solidFill>
              </a:rPr>
              <a:t> на АУЕР за превод на държавни такси, глоби и санкции, считано от 22.01.2015г.:                              </a:t>
            </a:r>
            <a:r>
              <a:rPr lang="ru-RU" sz="2400" dirty="0">
                <a:solidFill>
                  <a:schemeClr val="accent6">
                    <a:lumMod val="75000"/>
                  </a:schemeClr>
                </a:solidFill>
              </a:rPr>
              <a:t>IBAN : BG08 BNBG 9661 3100 1425 01 BIC : BNBGBGSD </a:t>
            </a:r>
            <a:r>
              <a:rPr lang="ru-RU" sz="2400" dirty="0">
                <a:solidFill>
                  <a:schemeClr val="bg2">
                    <a:lumMod val="25000"/>
                  </a:schemeClr>
                </a:solidFill>
              </a:rPr>
              <a:t>Българска народна банка София, пл. "Александър I"  ..</a:t>
            </a:r>
            <a:endParaRPr lang="ru-RU" dirty="0">
              <a:solidFill>
                <a:schemeClr val="bg2">
                  <a:lumMod val="25000"/>
                </a:schemeClr>
              </a:solidFill>
            </a:endParaRPr>
          </a:p>
        </p:txBody>
      </p:sp>
    </p:spTree>
  </p:cSld>
  <p:clrMapOvr>
    <a:masterClrMapping/>
  </p:clrMapOvr>
  <p:transition spd="slow">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950" y="1484313"/>
            <a:ext cx="8928100" cy="5256212"/>
          </a:xfrm>
          <a:prstGeom prst="rect">
            <a:avLst/>
          </a:prstGeom>
          <a:ln/>
        </p:spPr>
        <p:style>
          <a:lnRef idx="1">
            <a:schemeClr val="accent3"/>
          </a:lnRef>
          <a:fillRef idx="2">
            <a:schemeClr val="accent3"/>
          </a:fillRef>
          <a:effectRef idx="1">
            <a:schemeClr val="accent3"/>
          </a:effectRef>
          <a:fontRef idx="minor">
            <a:schemeClr val="dk1"/>
          </a:fontRef>
        </p:style>
        <p:txBody>
          <a:bodyPr>
            <a:spAutoFit/>
          </a:bodyPr>
          <a:lstStyle/>
          <a:p>
            <a:pPr>
              <a:defRPr/>
            </a:pPr>
            <a:endParaRPr lang="bg-BG" sz="4000" b="1" dirty="0">
              <a:solidFill>
                <a:schemeClr val="accent1"/>
              </a:solidFill>
            </a:endParaRPr>
          </a:p>
          <a:p>
            <a:pPr>
              <a:defRPr/>
            </a:pPr>
            <a:r>
              <a:rPr lang="bg-BG" sz="4000" b="1" dirty="0">
                <a:solidFill>
                  <a:schemeClr val="bg2">
                    <a:lumMod val="25000"/>
                  </a:schemeClr>
                </a:solidFill>
              </a:rPr>
              <a:t>Благодаря за вниманието!</a:t>
            </a:r>
          </a:p>
          <a:p>
            <a:pPr>
              <a:defRPr/>
            </a:pPr>
            <a:endParaRPr lang="bg-BG" b="1" dirty="0">
              <a:solidFill>
                <a:schemeClr val="bg2">
                  <a:lumMod val="25000"/>
                </a:schemeClr>
              </a:solidFill>
            </a:endParaRPr>
          </a:p>
          <a:p>
            <a:pPr>
              <a:defRPr/>
            </a:pPr>
            <a:endParaRPr lang="bg-BG" sz="2400" b="1" dirty="0">
              <a:solidFill>
                <a:schemeClr val="bg2">
                  <a:lumMod val="25000"/>
                </a:schemeClr>
              </a:solidFill>
            </a:endParaRPr>
          </a:p>
          <a:p>
            <a:pPr>
              <a:defRPr/>
            </a:pPr>
            <a:r>
              <a:rPr lang="bg-BG" sz="2400" b="1" dirty="0">
                <a:solidFill>
                  <a:schemeClr val="bg2">
                    <a:lumMod val="25000"/>
                  </a:schemeClr>
                </a:solidFill>
              </a:rPr>
              <a:t>За контакти:</a:t>
            </a:r>
          </a:p>
          <a:p>
            <a:pPr>
              <a:defRPr/>
            </a:pPr>
            <a:endParaRPr lang="bg-BG" sz="2400" b="1" dirty="0">
              <a:solidFill>
                <a:schemeClr val="bg2">
                  <a:lumMod val="25000"/>
                </a:schemeClr>
              </a:solidFill>
            </a:endParaRPr>
          </a:p>
          <a:p>
            <a:pPr>
              <a:defRPr/>
            </a:pPr>
            <a:r>
              <a:rPr lang="bg-BG" sz="2400" b="1" dirty="0">
                <a:solidFill>
                  <a:schemeClr val="bg2">
                    <a:lumMod val="25000"/>
                  </a:schemeClr>
                </a:solidFill>
              </a:rPr>
              <a:t>Агенция за устойчиво енергийно развитие</a:t>
            </a:r>
          </a:p>
          <a:p>
            <a:pPr>
              <a:defRPr/>
            </a:pPr>
            <a:r>
              <a:rPr lang="bg-BG" sz="2400" dirty="0">
                <a:solidFill>
                  <a:schemeClr val="bg2">
                    <a:lumMod val="25000"/>
                  </a:schemeClr>
                </a:solidFill>
                <a:latin typeface="Arial" pitchFamily="34" charset="0"/>
                <a:cs typeface="Arial" pitchFamily="34" charset="0"/>
              </a:rPr>
              <a:t>гл.експерт ТЗ-Плевен</a:t>
            </a:r>
          </a:p>
          <a:p>
            <a:pPr>
              <a:defRPr/>
            </a:pPr>
            <a:r>
              <a:rPr lang="bg-BG" sz="2400" dirty="0">
                <a:solidFill>
                  <a:schemeClr val="bg2">
                    <a:lumMod val="25000"/>
                  </a:schemeClr>
                </a:solidFill>
                <a:latin typeface="Arial" pitchFamily="34" charset="0"/>
                <a:cs typeface="Arial" pitchFamily="34" charset="0"/>
              </a:rPr>
              <a:t>инж.Петър Добрев,                 </a:t>
            </a:r>
          </a:p>
          <a:p>
            <a:pPr>
              <a:defRPr/>
            </a:pPr>
            <a:r>
              <a:rPr lang="bg-BG" sz="2400" dirty="0">
                <a:solidFill>
                  <a:schemeClr val="bg2">
                    <a:lumMod val="25000"/>
                  </a:schemeClr>
                </a:solidFill>
                <a:latin typeface="Arial" pitchFamily="34" charset="0"/>
                <a:cs typeface="Arial" pitchFamily="34" charset="0"/>
              </a:rPr>
              <a:t>тел./факс: 064/801 291</a:t>
            </a:r>
            <a:r>
              <a:rPr lang="en-US" sz="2400" dirty="0">
                <a:solidFill>
                  <a:schemeClr val="bg2">
                    <a:lumMod val="25000"/>
                  </a:schemeClr>
                </a:solidFill>
                <a:latin typeface="Arial" pitchFamily="34" charset="0"/>
                <a:cs typeface="Arial" pitchFamily="34" charset="0"/>
              </a:rPr>
              <a:t>                                                    </a:t>
            </a:r>
            <a:r>
              <a:rPr lang="bg-BG" sz="2400" dirty="0">
                <a:solidFill>
                  <a:schemeClr val="bg2">
                    <a:lumMod val="25000"/>
                  </a:schemeClr>
                </a:solidFill>
                <a:latin typeface="Arial" pitchFamily="34" charset="0"/>
                <a:cs typeface="Arial" pitchFamily="34" charset="0"/>
              </a:rPr>
              <a:t>                                    </a:t>
            </a:r>
            <a:r>
              <a:rPr lang="en-US" sz="2400" dirty="0">
                <a:solidFill>
                  <a:schemeClr val="bg2">
                    <a:lumMod val="25000"/>
                  </a:schemeClr>
                </a:solidFill>
                <a:latin typeface="Arial" pitchFamily="34" charset="0"/>
                <a:cs typeface="Arial" pitchFamily="34" charset="0"/>
              </a:rPr>
              <a:t>E-mail:</a:t>
            </a:r>
            <a:r>
              <a:rPr lang="en-US" sz="2400" dirty="0">
                <a:solidFill>
                  <a:schemeClr val="accent1"/>
                </a:solidFill>
                <a:latin typeface="Arial" pitchFamily="34" charset="0"/>
                <a:cs typeface="Arial" pitchFamily="34" charset="0"/>
              </a:rPr>
              <a:t> </a:t>
            </a:r>
            <a:r>
              <a:rPr lang="en-US" sz="2400" dirty="0">
                <a:solidFill>
                  <a:schemeClr val="accent1"/>
                </a:solidFill>
                <a:latin typeface="Arial" pitchFamily="34" charset="0"/>
                <a:cs typeface="Arial" pitchFamily="34" charset="0"/>
                <a:hlinkClick r:id="rId2"/>
              </a:rPr>
              <a:t>Dobrev@SEEA.government.bg</a:t>
            </a:r>
            <a:endParaRPr lang="bg-BG" sz="2400" dirty="0">
              <a:solidFill>
                <a:schemeClr val="accent1"/>
              </a:solidFill>
              <a:latin typeface="Arial" pitchFamily="34" charset="0"/>
              <a:cs typeface="Arial" pitchFamily="34" charset="0"/>
            </a:endParaRPr>
          </a:p>
          <a:p>
            <a:pPr>
              <a:defRPr/>
            </a:pPr>
            <a:r>
              <a:rPr lang="bg-BG" sz="2400" dirty="0">
                <a:solidFill>
                  <a:schemeClr val="accent1"/>
                </a:solidFill>
                <a:latin typeface="Arial" pitchFamily="34" charset="0"/>
                <a:cs typeface="Arial" pitchFamily="34" charset="0"/>
              </a:rPr>
              <a:t>            </a:t>
            </a:r>
            <a:r>
              <a:rPr lang="ro-RO" sz="2400" dirty="0">
                <a:solidFill>
                  <a:schemeClr val="accent1"/>
                </a:solidFill>
                <a:latin typeface="Arial" pitchFamily="34" charset="0"/>
                <a:cs typeface="Arial" pitchFamily="34" charset="0"/>
                <a:hlinkClick r:id="rId3"/>
              </a:rPr>
              <a:t>www.seea.governmen</a:t>
            </a:r>
            <a:r>
              <a:rPr lang="ro-RO" sz="2400" dirty="0">
                <a:latin typeface="Arial" pitchFamily="34" charset="0"/>
                <a:cs typeface="Arial" pitchFamily="34" charset="0"/>
                <a:hlinkClick r:id="rId3"/>
              </a:rPr>
              <a:t>t.bg</a:t>
            </a:r>
            <a:r>
              <a:rPr lang="ro-RO" sz="2400" dirty="0"/>
              <a:t/>
            </a:r>
            <a:br>
              <a:rPr lang="ro-RO" sz="2400" dirty="0"/>
            </a:br>
            <a:endParaRPr lang="en-US" sz="2400" dirty="0"/>
          </a:p>
          <a:p>
            <a:pPr>
              <a:defRPr/>
            </a:pPr>
            <a:r>
              <a:rPr lang="en-US" dirty="0"/>
              <a:t> </a:t>
            </a:r>
          </a:p>
          <a:p>
            <a:pPr>
              <a:defRPr/>
            </a:pPr>
            <a:endParaRPr lang="bg-BG" b="1" dirty="0"/>
          </a:p>
        </p:txBody>
      </p:sp>
      <p:sp>
        <p:nvSpPr>
          <p:cNvPr id="3" name="Slide Number Placeholder 2"/>
          <p:cNvSpPr>
            <a:spLocks noGrp="1"/>
          </p:cNvSpPr>
          <p:nvPr>
            <p:ph type="sldNum" sz="quarter" idx="12"/>
          </p:nvPr>
        </p:nvSpPr>
        <p:spPr/>
        <p:txBody>
          <a:bodyPr/>
          <a:lstStyle/>
          <a:p>
            <a:pPr>
              <a:defRPr/>
            </a:pPr>
            <a:fld id="{ADBA017F-D0DE-48EB-9541-5C6979251029}" type="slidenum">
              <a:rPr lang="bg-BG" b="1" smtClean="0">
                <a:solidFill>
                  <a:schemeClr val="tx1"/>
                </a:solidFill>
              </a:rPr>
              <a:pPr>
                <a:defRPr/>
              </a:pPr>
              <a:t>24</a:t>
            </a:fld>
            <a:endParaRPr lang="bg-BG" b="1" dirty="0">
              <a:solidFill>
                <a:schemeClr val="tx1"/>
              </a:solidFill>
            </a:endParaRPr>
          </a:p>
        </p:txBody>
      </p:sp>
    </p:spTree>
  </p:cSld>
  <p:clrMapOvr>
    <a:masterClrMapping/>
  </p:clrMapOvr>
  <p:transition spd="slow">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2632</TotalTime>
  <Words>1771</Words>
  <Application>Microsoft Office PowerPoint</Application>
  <PresentationFormat>On-screen Show (4:3)</PresentationFormat>
  <Paragraphs>195</Paragraphs>
  <Slides>24</Slides>
  <Notes>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Offices</dc:creator>
  <cp:lastModifiedBy>Valy Krasteva</cp:lastModifiedBy>
  <cp:revision>218</cp:revision>
  <dcterms:created xsi:type="dcterms:W3CDTF">2014-06-30T11:45:55Z</dcterms:created>
  <dcterms:modified xsi:type="dcterms:W3CDTF">2015-03-18T15:51:48Z</dcterms:modified>
</cp:coreProperties>
</file>