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1" r:id="rId2"/>
    <p:sldId id="287" r:id="rId3"/>
    <p:sldId id="256" r:id="rId4"/>
    <p:sldId id="260" r:id="rId5"/>
    <p:sldId id="283" r:id="rId6"/>
    <p:sldId id="284" r:id="rId7"/>
    <p:sldId id="263" r:id="rId8"/>
    <p:sldId id="264" r:id="rId9"/>
    <p:sldId id="258" r:id="rId10"/>
    <p:sldId id="285" r:id="rId11"/>
    <p:sldId id="286" r:id="rId12"/>
    <p:sldId id="262" r:id="rId13"/>
    <p:sldId id="288" r:id="rId14"/>
    <p:sldId id="273" r:id="rId15"/>
    <p:sldId id="259" r:id="rId16"/>
    <p:sldId id="289" r:id="rId17"/>
    <p:sldId id="265" r:id="rId18"/>
    <p:sldId id="268" r:id="rId19"/>
    <p:sldId id="266" r:id="rId20"/>
    <p:sldId id="271" r:id="rId21"/>
    <p:sldId id="270" r:id="rId22"/>
    <p:sldId id="290" r:id="rId23"/>
    <p:sldId id="272" r:id="rId24"/>
    <p:sldId id="274" r:id="rId25"/>
    <p:sldId id="275" r:id="rId26"/>
    <p:sldId id="291" r:id="rId27"/>
    <p:sldId id="276" r:id="rId28"/>
    <p:sldId id="292" r:id="rId29"/>
    <p:sldId id="293" r:id="rId30"/>
    <p:sldId id="282" r:id="rId31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70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32F6AFB-A04A-4EFA-993D-54E285CFD582}" type="datetimeFigureOut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2DA38A-8A13-4D04-8362-0BA94188C840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30619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BA7F49-5B64-4BF6-BA77-FDDBA9DEB24F}" type="slidenum">
              <a:rPr lang="bg-BG" smtClean="0"/>
              <a:pPr/>
              <a:t>4</a:t>
            </a:fld>
            <a:endParaRPr lang="bg-BG" dirty="0" smtClean="0"/>
          </a:p>
        </p:txBody>
      </p:sp>
    </p:spTree>
    <p:extLst>
      <p:ext uri="{BB962C8B-B14F-4D97-AF65-F5344CB8AC3E}">
        <p14:creationId xmlns:p14="http://schemas.microsoft.com/office/powerpoint/2010/main" val="454465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2DA38A-8A13-4D04-8362-0BA94188C840}" type="slidenum">
              <a:rPr lang="bg-BG" smtClean="0"/>
              <a:pPr>
                <a:defRPr/>
              </a:pPr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48611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bg-BG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C8B6F1-AE08-4A93-863B-059EA9F46B9E}" type="slidenum">
              <a:rPr lang="bg-BG" smtClean="0"/>
              <a:pPr/>
              <a:t>12</a:t>
            </a:fld>
            <a:endParaRPr lang="bg-BG" smtClean="0"/>
          </a:p>
        </p:txBody>
      </p:sp>
    </p:spTree>
    <p:extLst>
      <p:ext uri="{BB962C8B-B14F-4D97-AF65-F5344CB8AC3E}">
        <p14:creationId xmlns:p14="http://schemas.microsoft.com/office/powerpoint/2010/main" val="2542215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C54D5-4BBF-4627-90C7-C21A51678D73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C60B1-D416-4EAF-B415-379E95E2B54B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C6D83-6F64-48BA-AEC1-8560E4F66CAA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E4F2E-C275-438A-90EF-A2554C3902C3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AC6FC-AFB6-46A5-B122-0933E93E845D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295D0-F78D-477A-9B2D-EAD27F09236C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0160E-AE90-478A-A0F6-E7C6CFDC1781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4D0EA-BADE-482F-AB17-5ABB8C1143F3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B3006-8D1F-434C-AF87-6ECFD008004E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F7922-8C42-45DB-B922-823C606E2B88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EA6E7-213F-493A-A143-6CC8C597F75B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7B645-B6C5-477C-8A94-CF040D79BAB6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DECCE-392F-4D80-8029-953F1213FCE2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199F3-D801-446B-A278-7E30A1336868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8675-E90D-4827-B1BE-4751E5AB1255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9F328-54BE-4075-AD78-5D5BEF50F570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13FEC-4DDA-4053-B844-0445FD094C03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2F812-2367-483E-ABF8-40B4D417DB0D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DAA1A-DF8B-4B81-848F-BDBFEAB227A3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5C7EE-85F9-4D73-B6C2-0DD604C8DF8B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32CB1-1BAE-4583-A99F-EE8FF5A13F4E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244F0-FD5B-4169-B43A-0ED045B1D634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E4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1982CA0-F264-4226-A653-28F21EA4E27A}" type="datetime1">
              <a:rPr lang="bg-BG"/>
              <a:pPr>
                <a:defRPr/>
              </a:pPr>
              <a:t>28.11.2021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750547-C4D2-4CFD-A4C4-052B3DA667E5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  <p:pic>
        <p:nvPicPr>
          <p:cNvPr id="1029" name="Picture 7" descr="АУЕР с нов устройствен правилник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3049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1331913" y="0"/>
            <a:ext cx="7812087" cy="1403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800" dirty="0">
                <a:solidFill>
                  <a:srgbClr val="0070C0"/>
                </a:solidFill>
                <a:latin typeface="+mn-lt"/>
              </a:rPr>
              <a:t>АГЕНЦИЯ ЗА УСТОЙЧИВО ЕНЕРГИЙНО РАЗВИТИЕ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2800" dirty="0">
                <a:solidFill>
                  <a:srgbClr val="0070C0"/>
                </a:solidFill>
                <a:latin typeface="+mn-lt"/>
              </a:rPr>
              <a:t>Териториално звено на АУЕР за СЗРИП, гр.Плевен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600" dirty="0">
                <a:solidFill>
                  <a:srgbClr val="0070C0"/>
                </a:solidFill>
                <a:latin typeface="+mn-lt"/>
              </a:rPr>
              <a:t>Пл.”Възраждане”,№1,стая 219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600" dirty="0">
                <a:solidFill>
                  <a:srgbClr val="0070C0"/>
                </a:solidFill>
                <a:latin typeface="+mn-lt"/>
              </a:rPr>
              <a:t>Тел. 064 801 291,</a:t>
            </a:r>
            <a:r>
              <a:rPr lang="en-US" sz="1600" dirty="0">
                <a:solidFill>
                  <a:srgbClr val="0070C0"/>
                </a:solidFill>
                <a:latin typeface="+mn-lt"/>
              </a:rPr>
              <a:t>E-mail: Dobrev@SEEA.government.bg</a:t>
            </a:r>
            <a:endParaRPr lang="bg-BG" sz="1600" dirty="0">
              <a:solidFill>
                <a:srgbClr val="0070C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bg-BG" sz="1600" dirty="0">
              <a:solidFill>
                <a:srgbClr val="0070C0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ea.government.bg/documents/bg_final_necp_main_bg.pdf" TargetMode="External"/><Relationship Id="rId2" Type="http://schemas.openxmlformats.org/officeDocument/2006/relationships/hyperlink" Target="https://www.seea.government.bg/documents/LTRS_Bulgaria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eea.government.bg/documents/Dulgosrocha_Programa_Investicii_2017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a.government.bg/" TargetMode="External"/><Relationship Id="rId2" Type="http://schemas.openxmlformats.org/officeDocument/2006/relationships/hyperlink" Target="mailto:Dobrev@SEEA.government.b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http://www.solar-benefit.com/sites/default/files/banner/solartop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875"/>
            <a:ext cx="91440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1</a:t>
            </a:r>
            <a:endParaRPr lang="bg-BG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5871853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ОБЛАСТЕН СЪВЕТ ЗА ЕЕ, ОБЛАСТ ВРАЦА, 30.11.2021 г</a:t>
            </a:r>
            <a:r>
              <a:rPr lang="bg-BG" b="1" dirty="0" smtClean="0">
                <a:solidFill>
                  <a:schemeClr val="bg1"/>
                </a:solidFill>
              </a:rPr>
              <a:t>.</a:t>
            </a:r>
            <a:endParaRPr lang="bg-BG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2F812-2367-483E-ABF8-40B4D417DB0D}" type="slidenum">
              <a:rPr lang="bg-BG" smtClean="0"/>
              <a:pPr>
                <a:defRPr/>
              </a:pPr>
              <a:t>10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412776"/>
            <a:ext cx="8928992" cy="523220"/>
          </a:xfrm>
          <a:prstGeom prst="rect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bg-BG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КОЕФИЦИЕНТ НА </a:t>
            </a:r>
            <a:r>
              <a:rPr lang="bg-BG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ТРАНСФОРМАЦИЯ</a:t>
            </a:r>
            <a:endParaRPr lang="bg-BG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2204864"/>
            <a:ext cx="90364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Коефициентът на трансформация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bg-BG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(СОР)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основна характеристика за всяка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термопомпа.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Представляма число отразяващо съотношението на отдадената в сградата топлина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kWh 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,измерена </a:t>
            </a:r>
            <a:r>
              <a:rPr lang="bg-BG" dirty="0">
                <a:solidFill>
                  <a:srgbClr val="000000"/>
                </a:solidFill>
                <a:latin typeface="Times New Roman" panose="02020603050405020304" pitchFamily="18" charset="0"/>
              </a:rPr>
              <a:t>с топломер) 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и използваната от термопомпата електрическа енергия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kWh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bg-BG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измерена с електромер) 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за отределен период от време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Коефициентът на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трансформация отразява ефективността на термопомпата.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Колкото по-голямо число е СОР, толкова по-голяво количество топлина се получава за единица потребена  от термопомпата 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е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нергия.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Теоретично коефициентът на трансформация може да достигне стойност над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8 , т.е. за 1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kWh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потребена ел. енергия термопомпата може да произведе над 8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kWh</a:t>
            </a:r>
            <a:r>
              <a:rPr lang="bg-B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топлинна енергия.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практика стойността на този коефициент за най-широко разпространените и използвани в бита термопомпени инсталации се движи в границите между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1:2,5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до 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1:4,5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Коефициентът на трансформация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зависи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от температурата на природния топлоносител (земния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слой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или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външния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въздух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.)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 желаната температура на полезния изход на термопомпата. Колкото е по-висока температурата на първоизточника и по-ниска вторичната температура към консуматора на топлина, толкова по висока е ефективността от използването на термопомпената инсталация.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Температурата на външния въздух варира, докато температурата на земния слой и целогодишно постоянна.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4292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2F812-2367-483E-ABF8-40B4D417DB0D}" type="slidenum">
              <a:rPr lang="bg-BG" smtClean="0"/>
              <a:pPr>
                <a:defRPr/>
              </a:pPr>
              <a:t>11</a:t>
            </a:fld>
            <a:endParaRPr lang="bg-BG" dirty="0"/>
          </a:p>
        </p:txBody>
      </p:sp>
      <p:pic>
        <p:nvPicPr>
          <p:cNvPr id="1026" name="Picture 2" descr="http://geotok-bg.com/images/COP%20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66862"/>
            <a:ext cx="9144000" cy="509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4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383BC-7BD5-413F-A4A5-982E416507F6}" type="slidenum">
              <a:rPr lang="bg-BG" smtClean="0"/>
              <a:pPr>
                <a:defRPr/>
              </a:pPr>
              <a:t>12</a:t>
            </a:fld>
            <a:endParaRPr lang="bg-BG"/>
          </a:p>
        </p:txBody>
      </p:sp>
      <p:sp>
        <p:nvSpPr>
          <p:cNvPr id="6" name="TextBox 5"/>
          <p:cNvSpPr txBox="1"/>
          <p:nvPr/>
        </p:nvSpPr>
        <p:spPr>
          <a:xfrm>
            <a:off x="107504" y="1484784"/>
            <a:ext cx="8928992" cy="830997"/>
          </a:xfrm>
          <a:prstGeom prst="rect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bg-BG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ВИДОВЕ ТЕРМОПОМПИ</a:t>
            </a:r>
          </a:p>
          <a:p>
            <a:pPr algn="ctr">
              <a:defRPr/>
            </a:pPr>
            <a:r>
              <a:rPr lang="bg-BG" sz="2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 СПОРЕД ТЕРМОИЗТОЧНИКА)</a:t>
            </a:r>
            <a:endParaRPr lang="bg-BG" sz="2000" b="1" spc="15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944" y="2295189"/>
            <a:ext cx="87849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/>
              <a:t>ТЕРМОПОМПА(WW</a:t>
            </a:r>
            <a:r>
              <a:rPr lang="ru-RU" b="1" dirty="0" smtClean="0"/>
              <a:t>)(</a:t>
            </a:r>
            <a:r>
              <a:rPr lang="ru-RU" b="1" dirty="0"/>
              <a:t>вода-вода)</a:t>
            </a:r>
            <a:endParaRPr lang="ru-RU" dirty="0"/>
          </a:p>
          <a:p>
            <a:r>
              <a:rPr lang="ru-RU" dirty="0"/>
              <a:t>Извлича топлинна енергия от земята по 3 начина. Най-надежният доказан в практиката е  </a:t>
            </a:r>
            <a:r>
              <a:rPr lang="ru-RU" b="1" dirty="0" smtClean="0"/>
              <a:t>вариант със</a:t>
            </a:r>
            <a:r>
              <a:rPr lang="ru-RU" b="1" dirty="0"/>
              <a:t> земна серпентина</a:t>
            </a:r>
            <a:r>
              <a:rPr lang="ru-RU" dirty="0"/>
              <a:t>. Нарича се земносвързана затворена система. Надеждна, евтина, лесно изпълнима. Отоплява с </a:t>
            </a:r>
            <a:r>
              <a:rPr lang="ru-RU" b="1" dirty="0"/>
              <a:t>+</a:t>
            </a:r>
            <a:r>
              <a:rPr lang="ru-RU" b="1" dirty="0" smtClean="0"/>
              <a:t>50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dirty="0"/>
              <a:t> сградата и </a:t>
            </a:r>
            <a:r>
              <a:rPr lang="ru-RU" dirty="0" smtClean="0"/>
              <a:t>бойлера до </a:t>
            </a:r>
            <a:r>
              <a:rPr lang="ru-RU" b="1" dirty="0" smtClean="0"/>
              <a:t>+60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dirty="0" smtClean="0"/>
              <a:t>, </a:t>
            </a:r>
            <a:r>
              <a:rPr lang="ru-RU" dirty="0"/>
              <a:t>като през лятото охлажда сградата. Този модел </a:t>
            </a:r>
            <a:r>
              <a:rPr lang="ru-RU" dirty="0" smtClean="0"/>
              <a:t>е максимално ефективен</a:t>
            </a:r>
            <a:r>
              <a:rPr lang="ru-RU" dirty="0"/>
              <a:t> </a:t>
            </a:r>
            <a:r>
              <a:rPr lang="ru-RU" dirty="0" smtClean="0"/>
              <a:t>, </a:t>
            </a:r>
            <a:r>
              <a:rPr lang="ru-RU" dirty="0"/>
              <a:t>икономически изгоден и не се влияе от външната </a:t>
            </a:r>
            <a:r>
              <a:rPr lang="ru-RU" dirty="0" smtClean="0"/>
              <a:t>температура.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Състои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се от един корпус с вградени два водни топлообменника. Един през който преминава вода (или флуид) с температурата на земята и един за свързване с вътрешна тръбна инсталация</a:t>
            </a:r>
            <a:r>
              <a:rPr lang="ru-RU" dirty="0" smtClean="0"/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Монтира се вътре в сградата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 Вътрешните тела могат да бъдат както радиатори или лири, така и конвектори. Разликата е че конвекторите могат да се ползват и за охлаждане през лятото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Преимущество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е че през лятото охлаждането на помещенията може да става индиректно с температурата на земята без разход на електроенергия за термопомпата. Работи високоефективно без значение каква е температурата на външния въздух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2F812-2367-483E-ABF8-40B4D417DB0D}" type="slidenum">
              <a:rPr lang="bg-BG" smtClean="0"/>
              <a:pPr>
                <a:defRPr/>
              </a:pPr>
              <a:t>13</a:t>
            </a:fld>
            <a:endParaRPr lang="bg-BG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700808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ТЕРМОПОМПА(AW)(въздух-вода)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Извлича топлина от околния въздух с външното си тяло. Чрез вътрешното загрява вода за отопление и за бойлер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+50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 лятото охлажда водата в сградната инсталация до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климатизира всички помещения. Използва се и за отопление на басейни, джакузи, бойлер и др. Мощността при ниски външни температури(под -10) се коригира с вграден нагревател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Недостатък е работата им през зимата,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когато температурите падат под 0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градуса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(замръзва външното тяло).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Новите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термопомпи AW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имат вграден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допълнителен програмируем нагревател за работа до -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20ºС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КОМБИНИРАНА ТЕРМОПОМПА (AWW)- въздух/вода-вода</a:t>
            </a:r>
          </a:p>
          <a:p>
            <a:pPr lvl="0" algn="just"/>
            <a:r>
              <a:rPr lang="bg-BG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Извлича топлина от околния въздух или от земята.</a:t>
            </a:r>
          </a:p>
          <a:p>
            <a:pPr lvl="0" algn="just"/>
            <a:r>
              <a:rPr lang="bg-BG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Състои 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от две вентилаторни секций - за външен въздух и за вътрешен въздух. Съчетава функциите на всички горни модели. Перфектно техническо решение с най-висока ефективност - защото по </a:t>
            </a:r>
            <a:r>
              <a:rPr lang="bg-BG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времена работа избира автоматично </a:t>
            </a:r>
            <a:r>
              <a:rPr lang="bg-BG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по-добрия енергоизточник. Работи високоефективно без значение каква е температурата на външния въздух</a:t>
            </a:r>
            <a:r>
              <a:rPr lang="bg-BG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34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88" y="1628775"/>
            <a:ext cx="8856662" cy="5238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bg-BG" sz="2800" b="1" dirty="0" smtClean="0"/>
              <a:t>ОБОБЩЕНИЕ</a:t>
            </a:r>
            <a:endParaRPr lang="bg-BG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9388" y="2276475"/>
            <a:ext cx="8856662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  <a:defRPr/>
            </a:pP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</a:rPr>
              <a:t>ТП отнема и пренася чрез топлоносител топлина от първоизточника (земята или околния въздух), повишава или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</a:rPr>
              <a:t>понижава температурата и затопля или охлажда помещението в зависимост от режима на работа (отопление или охлаждане).</a:t>
            </a:r>
            <a:endParaRPr lang="bg-BG" sz="24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v"/>
              <a:defRPr/>
            </a:pP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</a:rPr>
              <a:t>ТП пренася топлинна енергия от първоизточника до крайния потребител, като само променя температурата й, без да я преубразува в друг вид енергия на крайното потребление. В този смисъл </a:t>
            </a:r>
            <a:r>
              <a:rPr lang="bg-BG" sz="2400" dirty="0" smtClean="0">
                <a:solidFill>
                  <a:srgbClr val="1F497D">
                    <a:lumMod val="75000"/>
                  </a:srgbClr>
                </a:solidFill>
              </a:rPr>
              <a:t>ТП </a:t>
            </a:r>
            <a:r>
              <a:rPr lang="bg-BG" sz="2400" dirty="0">
                <a:solidFill>
                  <a:srgbClr val="1F497D">
                    <a:lumMod val="75000"/>
                  </a:srgbClr>
                </a:solidFill>
              </a:rPr>
              <a:t>не е </a:t>
            </a:r>
            <a:r>
              <a:rPr lang="bg-BG" sz="2400" dirty="0" smtClean="0">
                <a:solidFill>
                  <a:srgbClr val="1F497D">
                    <a:lumMod val="75000"/>
                  </a:srgbClr>
                </a:solidFill>
              </a:rPr>
              <a:t>типиченВЕИ по смисъла на ЗЕВИ, но като като специфичен </a:t>
            </a: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</a:rPr>
              <a:t>посредник, на възобновяема енергия между източника и потребителя се счита за ВИЕ. </a:t>
            </a:r>
            <a:endParaRPr lang="bg-BG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60E5D-A82A-4A9C-B3AB-2035E5ABF43E}" type="slidenum">
              <a:rPr lang="bg-BG" smtClean="0"/>
              <a:pPr>
                <a:defRPr/>
              </a:pPr>
              <a:t>14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388" y="1457326"/>
            <a:ext cx="8856662" cy="5222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bg-BG" sz="2800" dirty="0" smtClean="0">
                <a:solidFill>
                  <a:schemeClr val="bg1"/>
                </a:solidFill>
              </a:rPr>
              <a:t>ЕНЕРГИЙНА ЕФЕКТИВНОСТ ПРИ ОТОПЛЕНИЕ С ТП</a:t>
            </a:r>
            <a:endParaRPr lang="bg-BG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2276475"/>
            <a:ext cx="903649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421" y="2061369"/>
            <a:ext cx="8856662" cy="483209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bg-BG" sz="2200" dirty="0" smtClean="0">
                <a:solidFill>
                  <a:srgbClr val="00B050"/>
                </a:solidFill>
              </a:rPr>
              <a:t>Енергийни спестявания : </a:t>
            </a:r>
            <a:r>
              <a:rPr lang="ru-RU" sz="2200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Като уред за климатизация на затворени пространства, ТП  е потребител на ел. енергия. Тази енергия не се преобразува в топлинна енергия за отопление, а се преобразува в механична енергия, необходима за преноса на безплатната топлина от първоизточника и за нагнетяване на хладилния газ в компресора.Получената топлинна енергия в консуматора е толкова пъти по-голяма от потребената ел. енергия, колкото коефициента СОР на ТП е по-голям от единица. Спестената енергия от въвеждането на ТП за климатизация на даден затворен обем е разлика от потребената енергия за отопление на този обем с друг климатизатор и потребената от ТП ел. енергия. За целта е необходимо двете енергии да са измерени в </a:t>
            </a:r>
            <a:r>
              <a:rPr lang="en-US" sz="2200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kWh</a:t>
            </a:r>
            <a:r>
              <a:rPr lang="bg-BG" sz="2200" dirty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 и да се поддържа една и съща температура в сградата</a:t>
            </a:r>
            <a:endParaRPr lang="bg-BG" sz="2200" dirty="0">
              <a:solidFill>
                <a:srgbClr val="00B05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9634D9-D688-4740-88F0-AE9C8267D0FC}" type="slidenum">
              <a:rPr lang="bg-BG" smtClean="0"/>
              <a:pPr>
                <a:defRPr/>
              </a:pPr>
              <a:t>15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16</a:t>
            </a:fld>
            <a:endParaRPr lang="bg-BG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1700808"/>
            <a:ext cx="9036496" cy="454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Подменяме локална отоплителна инсталация на сграда с водогреен котел на течно гориво с термопомпа.За поддържане на нормативно определения микроклимат в сградата преди промяната средногодишно инсталацията потребява 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[kg] 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дизелово гориво. След подмяна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системата за отопление с ТП годишното потребление на ел.енергия от ТП 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[kWh]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да определим икономията на енергия от въвеждането на ТП преобразуваме потребеното количество дизелово гориво в енергиен еквивалент: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Q=A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[kWh]</a:t>
            </a:r>
            <a:r>
              <a:rPr lang="bg-BG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Където: </a:t>
            </a:r>
            <a:r>
              <a:rPr lang="bg-BG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-количеството дизелово гориво;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bg-BG" sz="2000" b="1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bg-BG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коефициент на енергиен еквивалент на дизеловото гориво; 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енергийния еквивалент на потребеното дизелово гориво.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Спестеното количество енергия е разлика от енергийния еквивалент на дизеловото гориво и количеството потребена от ТП ел. </a:t>
            </a:r>
            <a:r>
              <a:rPr lang="bg-BG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нергия :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Q= Q-B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[kWh]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47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696033"/>
            <a:ext cx="9001000" cy="501060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 количества въглероден двуокис (</a:t>
            </a:r>
            <a:r>
              <a:rPr lang="bg-BG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bg-BG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):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Спестеният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baseline="-25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bg-BG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въвеждането на ТП за климатизация на даден затворен обем е разлика от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емитираните количества при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отопление на този обем с друг климатизатор и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количествата емитирани от потребената от ТП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ел. енергия.</a:t>
            </a:r>
            <a:r>
              <a:rPr lang="bg-BG" sz="2000" dirty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bg-BG" sz="2000" dirty="0" smtClean="0">
                <a:solidFill>
                  <a:srgbClr val="F79646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</a:t>
            </a:r>
            <a:r>
              <a:rPr lang="bg-BG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горния пример, количеството 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baseline="-25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 изразходваното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дизелово гориво е произведение от количеството гориво и неговия коефициент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СО2А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екологичен еквивалент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2А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К 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СО2А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kg]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bg-BG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количеството  </a:t>
            </a:r>
            <a:r>
              <a:rPr lang="ru-RU" sz="2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baseline="-25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от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изразходваната от ТП 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ел.енергия е :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BK 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СО2</a:t>
            </a:r>
            <a:r>
              <a:rPr lang="en-US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[kg]</a:t>
            </a:r>
            <a:endParaRPr lang="bg-BG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g-BG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Спестеното количество </a:t>
            </a:r>
            <a:r>
              <a:rPr lang="ru-RU" sz="2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baseline="-25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е: 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ΔСО</a:t>
            </a:r>
            <a:r>
              <a:rPr lang="ru-RU" sz="2000" b="1" baseline="-25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</a:t>
            </a:r>
            <a:r>
              <a:rPr lang="ru-RU" sz="2000" b="1" baseline="-25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ВСО</a:t>
            </a:r>
            <a:r>
              <a:rPr lang="ru-RU" sz="2000" b="1" baseline="-25000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СО2 </a:t>
            </a:r>
            <a:r>
              <a:rPr lang="bg-BG" sz="20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bg-BG" sz="20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СО2В </a:t>
            </a:r>
            <a:r>
              <a:rPr lang="en-US" sz="2000" b="1" baseline="-250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[kg]</a:t>
            </a:r>
            <a:r>
              <a:rPr lang="bg-BG" sz="2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 количества въглероден двуокис (</a:t>
            </a:r>
            <a:r>
              <a:rPr lang="bg-BG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000" b="1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bg-BG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при ТП, захранвана от ВЕИ: </a:t>
            </a:r>
            <a:r>
              <a:rPr lang="bg-BG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Производството на ел.енергия от ВЕИ не генерира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000" b="1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 т.е.    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=0  и  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ΔСО</a:t>
            </a:r>
            <a:r>
              <a:rPr lang="ru-RU" sz="2000" b="1" baseline="-25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АСО</a:t>
            </a:r>
            <a:r>
              <a:rPr lang="ru-RU" sz="2000" b="1" baseline="-25000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>
                <a:solidFill>
                  <a:srgbClr val="17375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bg-BG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bg-BG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C8820-AD05-45D3-BEFD-0863837D9580}" type="slidenum">
              <a:rPr lang="bg-BG" smtClean="0"/>
              <a:pPr>
                <a:defRPr/>
              </a:pPr>
              <a:t>17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825" y="1989138"/>
            <a:ext cx="8893175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Спестените финансови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са разлика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финансовите приходи 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финансовите разходи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bg-BG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въвеждане на инсталацията в експлоатация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F=P-R</a:t>
            </a:r>
            <a:r>
              <a:rPr lang="bg-BG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Изчисленията се правят за определен период от време, най-често за една година. 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Приходите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 определят от стойността</a:t>
            </a:r>
            <a:r>
              <a:rPr lang="en-US" sz="24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£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bg-BG" sz="24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лв.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спестеното </a:t>
            </a:r>
            <a:r>
              <a:rPr lang="bg-BG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гориво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/енергия. За целта енергийния еквивалент на изчислените икономии на горивата следва да се преобразува в натурални показатели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да се умножи по цената </a:t>
            </a:r>
            <a:r>
              <a:rPr lang="el-GR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bg-BG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лв.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/kg]</a:t>
            </a:r>
            <a:r>
              <a:rPr lang="bg-BG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спестеното </a:t>
            </a:r>
            <a:r>
              <a:rPr lang="bg-BG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гориво.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Преобразуването (по разгледания пример) се извършва като 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енергийния еквивалент 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спестените горива се разделят на енергийния коефициент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горивото :</a:t>
            </a:r>
            <a:r>
              <a:rPr lang="en-US" sz="24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A=</a:t>
            </a:r>
            <a:r>
              <a:rPr lang="el-GR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Q/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bg-BG" sz="24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defRPr/>
            </a:pP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P=</a:t>
            </a:r>
            <a:r>
              <a:rPr lang="en-US" sz="32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£ </a:t>
            </a:r>
            <a:r>
              <a:rPr lang="bg-BG" sz="32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4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32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bg-BG" sz="32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z="32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32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bg-BG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3200" b="1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bg-BG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лв.</a:t>
            </a: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bg-BG" sz="32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396082" y="3645024"/>
            <a:ext cx="144462" cy="144462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9" name="TextBox 8"/>
          <p:cNvSpPr txBox="1"/>
          <p:nvPr/>
        </p:nvSpPr>
        <p:spPr>
          <a:xfrm>
            <a:off x="250825" y="1519506"/>
            <a:ext cx="8785225" cy="52322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2">
              <a:buFont typeface="Wingdings" pitchFamily="2" charset="2"/>
              <a:buChar char="v"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Спестени финансови средства</a:t>
            </a:r>
            <a:endParaRPr lang="bg-B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4CA7C1-C492-4DA8-A064-8C577ADD393F}" type="slidenum">
              <a:rPr lang="bg-BG" smtClean="0"/>
              <a:pPr>
                <a:defRPr/>
              </a:pPr>
              <a:t>18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496" y="1556792"/>
            <a:ext cx="910850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bg-BG" dirty="0"/>
              <a:t>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Годишните разходи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 сума от: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Експлоатационни разходи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ремонт, сервизно обслужване, профилактика, за ел. енергия и др.п.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Разходи за персонал;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Разходи за откупуване на вложените средства за изграждане на инсталацията</a:t>
            </a:r>
            <a:r>
              <a:rPr lang="bg-B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Годишните разходи с течение на времето са променлива величина. Примерно, в зависимост от предприетата схема за възстановяване на вложените, средства годишните разходи за възстановяване на инвестицията може да са различни за различните години, а след изтичане срока на откупумане тези разходи ще са нулеви. В същото време нарастват експлоатационните разходи и разходите за персонал. В образеца на годишен отчет на АУЕР е приета опростена схема чрез т.нар. статичен срок на откупуване.</a:t>
            </a:r>
            <a:endParaRPr lang="bg-BG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251520" y="1700808"/>
            <a:ext cx="142875" cy="14446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5284C-9D02-4858-B84B-0FEDE094A588}" type="slidenum">
              <a:rPr lang="bg-BG" smtClean="0"/>
              <a:pPr>
                <a:defRPr/>
              </a:pPr>
              <a:t>19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2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628800"/>
            <a:ext cx="85689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ТЕМИ: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Енергийна ефективност при комбинирано използване на термопомпи и ВИЕ;</a:t>
            </a:r>
          </a:p>
          <a:p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Паспортизация на сгради, общинска собственост;</a:t>
            </a:r>
          </a:p>
          <a:p>
            <a:endParaRPr lang="bg-BG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bg-BG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Енергийна ефективност в едно- и многофамилни жилищни сгради.</a:t>
            </a:r>
            <a:endParaRPr lang="bg-BG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1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358775" y="1557338"/>
            <a:ext cx="8785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g-BG"/>
              <a:t>       </a:t>
            </a:r>
          </a:p>
          <a:p>
            <a:r>
              <a:rPr lang="bg-BG"/>
              <a:t>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1773238"/>
            <a:ext cx="8856662" cy="49244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bg-BG" sz="2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Комбинирано използване на ТП и ВЕИ: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Всяка 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ТП за нормалната си работа по предназначение се нуждае от ел. енергия, без значение какъв е източникът на тази енергия. Използването на ел. </a:t>
            </a:r>
            <a:r>
              <a:rPr lang="bg-BG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нергия, произведена чрез изкопаеми горива, е свързана с емитирането в околната среда на високи стойности въглероден двуокис. Екологичтият коефициент на такава ел. </a:t>
            </a:r>
            <a:r>
              <a:rPr lang="bg-BG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нергия е най-висок в сравнение с всички останали горива и енергии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0,819</a:t>
            </a:r>
            <a:r>
              <a:rPr lang="en-US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kg/kWh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производството на ел. енергия от ВЕИ (без биомаса и сметищен газ) не се отделят парникови газове</a:t>
            </a:r>
            <a:r>
              <a:rPr lang="bg-BG" sz="22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захранването на ТП с такава енергия е напълно екологично чисто. </a:t>
            </a:r>
          </a:p>
          <a:p>
            <a:pPr>
              <a:defRPr/>
            </a:pP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Освен ТП, от изградената инсталация за производство на ел.енергия от ВЕИ може да се включват и други консуматори (при наличие на мощност на ВЕИ) – вътрешно осветление, СВИО, офистехника и др., </a:t>
            </a:r>
          </a:p>
          <a:p>
            <a:pPr>
              <a:defRPr/>
            </a:pPr>
            <a:r>
              <a:rPr lang="bg-BG" sz="22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което ще увеличи екологичния ефект.         </a:t>
            </a:r>
            <a:endParaRPr lang="bg-BG" sz="22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n 7"/>
          <p:cNvSpPr/>
          <p:nvPr/>
        </p:nvSpPr>
        <p:spPr>
          <a:xfrm>
            <a:off x="378644" y="1880394"/>
            <a:ext cx="215900" cy="2159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AA1982-8C8D-4AB8-9F6D-3D338FA143AE}" type="slidenum">
              <a:rPr lang="bg-BG" smtClean="0"/>
              <a:pPr>
                <a:defRPr/>
              </a:pPr>
              <a:t>20</a:t>
            </a:fld>
            <a:endParaRPr lang="bg-BG"/>
          </a:p>
        </p:txBody>
      </p:sp>
      <p:sp>
        <p:nvSpPr>
          <p:cNvPr id="6" name="Sun 5"/>
          <p:cNvSpPr/>
          <p:nvPr/>
        </p:nvSpPr>
        <p:spPr>
          <a:xfrm>
            <a:off x="8632763" y="6248400"/>
            <a:ext cx="215900" cy="2159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2743" y="1470174"/>
            <a:ext cx="8785225" cy="46166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00B050"/>
                </a:solidFill>
              </a:rPr>
              <a:t>      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Приложими инсталации за ел.енергия от ВЕИ  </a:t>
            </a:r>
            <a:endParaRPr lang="bg-BG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2124358"/>
            <a:ext cx="892899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/>
              <a:t>      </a:t>
            </a:r>
            <a:r>
              <a:rPr lang="ru-RU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Фотоволтаични централи (ФтЕЦ).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Произведената ел.енергия е изцяло екологично чиста. Екологичният ефект спрямо ТП се определя от количеството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</a:t>
            </a:r>
            <a:r>
              <a:rPr lang="bg-BG" sz="2400" b="1" baseline="-25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емитирано от производството на заменената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ел.енергия с енергия от ВЕИ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Този ефект може да се увеличи при захранване и на други потребители на ел.енергия от ФтЕЦ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bg-BG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bg-BG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Вятърни централи (ВтЕЦ). 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Произвеждат изцяло екологично чиста ел.енергия. Разликата от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ФтЕЦ е във възобновяемата енергия,която се преобразува в електрическа и във времевия период от годината, когато инсталациите работят най-ефективно. Екологичният ефект е същият, както при ФтЕЦ.</a:t>
            </a:r>
            <a:endParaRPr lang="bg-BG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431656" y="2304704"/>
            <a:ext cx="142875" cy="14287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5-Point Star 11"/>
          <p:cNvSpPr/>
          <p:nvPr/>
        </p:nvSpPr>
        <p:spPr>
          <a:xfrm>
            <a:off x="431600" y="4869160"/>
            <a:ext cx="142875" cy="14287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67CA7-CC6F-41D5-BF6A-1CA9E70057DE}" type="slidenum">
              <a:rPr lang="bg-BG" smtClean="0"/>
              <a:pPr>
                <a:defRPr/>
              </a:pPr>
              <a:t>21</a:t>
            </a:fld>
            <a:endParaRPr lang="bg-BG"/>
          </a:p>
        </p:txBody>
      </p:sp>
      <p:sp>
        <p:nvSpPr>
          <p:cNvPr id="11" name="Sun 10"/>
          <p:cNvSpPr/>
          <p:nvPr/>
        </p:nvSpPr>
        <p:spPr>
          <a:xfrm>
            <a:off x="503038" y="1593056"/>
            <a:ext cx="215900" cy="2159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13" name="Sun 12"/>
          <p:cNvSpPr/>
          <p:nvPr/>
        </p:nvSpPr>
        <p:spPr>
          <a:xfrm>
            <a:off x="8780582" y="1639304"/>
            <a:ext cx="215900" cy="2159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22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35496" y="1556792"/>
            <a:ext cx="9001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>
                <a:solidFill>
                  <a:srgbClr val="002060"/>
                </a:solidFill>
              </a:rPr>
              <a:t>       </a:t>
            </a:r>
            <a:r>
              <a:rPr lang="bg-BG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Слънчеви колектори за БГВ. </a:t>
            </a:r>
            <a:r>
              <a:rPr lang="bg-BG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Екологичният ефект на тази инсталация спрямо ТП е косвен. Чрез нея не се произвежда ел.енергия. Потребената от ТП ел. енергия зависи от температурата на източника на топлина ( околния въздух и/или земята) и от температурата на изходящия от ТП топлоносител за отоплението/охлаждането на помещението и/или водата в бойлера за БГВ.При постоянна температура на първоизточника ефективността на ТП зависи изцяло от температурата на изходящия топлоносите. Необходимата температура за отопление е 45-50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ºС,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за БГВ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60+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bg-BG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захранване от мрежата,когато бойлерът не е включен към ТП, температурата наизходящия топлоносител ще е по-ниска, разходъд на ел. енергия ще е по нисък и екологичният ефект по-висок. </a:t>
            </a:r>
          </a:p>
          <a:p>
            <a:r>
              <a:rPr lang="bg-BG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Екологичният ефект 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определя от екологичният ефект на разликата от потребената ел.енергия при включен бойлер към ТП и тази, потребена при ТП без отопление за БГВ.</a:t>
            </a:r>
          </a:p>
          <a:p>
            <a:r>
              <a:rPr lang="bg-BG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захранване от ВИЕ</a:t>
            </a:r>
            <a:r>
              <a:rPr lang="bg-BG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няма реален екологичен ефект.</a:t>
            </a:r>
            <a:endParaRPr lang="bg-BG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-Point Star 5"/>
          <p:cNvSpPr/>
          <p:nvPr/>
        </p:nvSpPr>
        <p:spPr>
          <a:xfrm>
            <a:off x="395536" y="1716186"/>
            <a:ext cx="142875" cy="142875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1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7B1DD-DE66-428E-8DC7-0D6ED8DEE3E4}" type="slidenum">
              <a:rPr lang="bg-BG" smtClean="0"/>
              <a:pPr>
                <a:defRPr/>
              </a:pPr>
              <a:t>23</a:t>
            </a:fld>
            <a:endParaRPr lang="bg-BG"/>
          </a:p>
        </p:txBody>
      </p:sp>
      <p:sp>
        <p:nvSpPr>
          <p:cNvPr id="7" name="Horizontal Scroll 6"/>
          <p:cNvSpPr/>
          <p:nvPr/>
        </p:nvSpPr>
        <p:spPr>
          <a:xfrm>
            <a:off x="351705" y="1412776"/>
            <a:ext cx="8280920" cy="5229200"/>
          </a:xfrm>
          <a:prstGeom prst="horizontalScroll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0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ТЕМА: </a:t>
            </a:r>
            <a:r>
              <a:rPr kumimoji="0" lang="bg-BG" sz="4000" b="0" i="0" u="none" strike="noStrike" kern="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ПАСПОРТИЗАЦИЯ НА СГРАДИ,</a:t>
            </a:r>
            <a:r>
              <a:rPr kumimoji="0" lang="bg-BG" sz="4000" b="0" i="0" u="none" strike="noStrike" kern="0" cap="none" spc="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ОБЩИНСКА СОБСТВЕНОСТ</a:t>
            </a:r>
            <a:endParaRPr kumimoji="0" lang="bg-BG" sz="4000" b="0" i="0" u="none" strike="noStrike" kern="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CB071-353D-4E45-8A6E-9A9E69938B2B}" type="slidenum">
              <a:rPr lang="bg-BG" smtClean="0"/>
              <a:pPr>
                <a:defRPr/>
              </a:pPr>
              <a:t>24</a:t>
            </a:fld>
            <a:endParaRPr lang="bg-BG"/>
          </a:p>
        </p:txBody>
      </p:sp>
      <p:sp>
        <p:nvSpPr>
          <p:cNvPr id="5" name="TextBox 4"/>
          <p:cNvSpPr txBox="1"/>
          <p:nvPr/>
        </p:nvSpPr>
        <p:spPr>
          <a:xfrm>
            <a:off x="-19424" y="1412776"/>
            <a:ext cx="9144000" cy="54452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6" name="TextBox 5"/>
          <p:cNvSpPr txBox="1"/>
          <p:nvPr/>
        </p:nvSpPr>
        <p:spPr>
          <a:xfrm>
            <a:off x="-19424" y="1412776"/>
            <a:ext cx="9163424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ВЪВЕДЕНИЕ</a:t>
            </a:r>
            <a:endParaRPr lang="bg-BG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576" y="2013501"/>
            <a:ext cx="9001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Редът </a:t>
            </a:r>
            <a:r>
              <a:rPr lang="ru-RU" b="1" dirty="0">
                <a:solidFill>
                  <a:srgbClr val="002060"/>
                </a:solidFill>
              </a:rPr>
              <a:t>за съставяне, предоставяне, регистриране и съхраняване на </a:t>
            </a:r>
            <a:r>
              <a:rPr lang="ru-RU" b="1" dirty="0" smtClean="0">
                <a:solidFill>
                  <a:srgbClr val="002060"/>
                </a:solidFill>
              </a:rPr>
              <a:t>техническите паспорти на строежите </a:t>
            </a:r>
            <a:r>
              <a:rPr lang="ru-RU" b="1" dirty="0">
                <a:solidFill>
                  <a:srgbClr val="002060"/>
                </a:solidFill>
              </a:rPr>
              <a:t>(сградите </a:t>
            </a:r>
            <a:r>
              <a:rPr lang="ru-RU" b="1" dirty="0" smtClean="0">
                <a:solidFill>
                  <a:srgbClr val="002060"/>
                </a:solidFill>
              </a:rPr>
              <a:t>и строителните </a:t>
            </a:r>
            <a:r>
              <a:rPr lang="ru-RU" b="1" dirty="0">
                <a:solidFill>
                  <a:srgbClr val="002060"/>
                </a:solidFill>
              </a:rPr>
              <a:t>съоръжения</a:t>
            </a:r>
            <a:r>
              <a:rPr lang="ru-RU" b="1" dirty="0" smtClean="0">
                <a:solidFill>
                  <a:srgbClr val="002060"/>
                </a:solidFill>
              </a:rPr>
              <a:t>), тяхното съдържание и обхват са регламентирани с </a:t>
            </a:r>
            <a:r>
              <a:rPr lang="ru-RU" b="1" dirty="0">
                <a:solidFill>
                  <a:srgbClr val="002060"/>
                </a:solidFill>
              </a:rPr>
              <a:t>НАРЕДБА № 5 за техническите паспорти на </a:t>
            </a:r>
            <a:r>
              <a:rPr lang="ru-RU" b="1" dirty="0" smtClean="0">
                <a:solidFill>
                  <a:srgbClr val="002060"/>
                </a:solidFill>
              </a:rPr>
              <a:t>строежите  на министъра на регионалното развитие и благоустройството. В тази </a:t>
            </a:r>
            <a:r>
              <a:rPr lang="ru-RU" b="1" dirty="0" smtClean="0">
                <a:solidFill>
                  <a:srgbClr val="002060"/>
                </a:solidFill>
              </a:rPr>
              <a:t>връзка, </a:t>
            </a:r>
            <a:r>
              <a:rPr lang="ru-RU" b="1" dirty="0" smtClean="0">
                <a:solidFill>
                  <a:srgbClr val="002060"/>
                </a:solidFill>
              </a:rPr>
              <a:t>единствено компетентен да се произнася по въпроси на издаването и съдържанието на </a:t>
            </a:r>
            <a:r>
              <a:rPr lang="ru-RU" b="1" dirty="0" smtClean="0">
                <a:solidFill>
                  <a:srgbClr val="002060"/>
                </a:solidFill>
              </a:rPr>
              <a:t>техническите паспорти </a:t>
            </a:r>
            <a:r>
              <a:rPr lang="ru-RU" b="1" dirty="0" smtClean="0">
                <a:solidFill>
                  <a:srgbClr val="002060"/>
                </a:solidFill>
              </a:rPr>
              <a:t>на сградите е министърът на регионалното развитие и благоустройството, до колкото друго не е указано с нормативен акт.</a:t>
            </a:r>
          </a:p>
          <a:p>
            <a:pPr lvl="0"/>
            <a:r>
              <a:rPr lang="ru-RU" b="1" dirty="0" smtClean="0">
                <a:solidFill>
                  <a:srgbClr val="002060"/>
                </a:solidFill>
              </a:rPr>
              <a:t>Съгласно чл.5 , т.4. от </a:t>
            </a:r>
            <a:r>
              <a:rPr lang="ru-RU" b="1" dirty="0">
                <a:solidFill>
                  <a:srgbClr val="002060"/>
                </a:solidFill>
              </a:rPr>
              <a:t>НАРЕДБА № 5 </a:t>
            </a:r>
            <a:r>
              <a:rPr lang="ru-RU" b="1" dirty="0" smtClean="0">
                <a:solidFill>
                  <a:srgbClr val="002060"/>
                </a:solidFill>
              </a:rPr>
              <a:t>, в част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bg-BG" b="1" dirty="0" smtClean="0">
                <a:solidFill>
                  <a:srgbClr val="002060"/>
                </a:solidFill>
              </a:rPr>
              <a:t>, раздел </a:t>
            </a:r>
            <a:r>
              <a:rPr lang="en-US" b="1" dirty="0" smtClean="0">
                <a:solidFill>
                  <a:srgbClr val="002060"/>
                </a:solidFill>
              </a:rPr>
              <a:t>IV </a:t>
            </a:r>
            <a:r>
              <a:rPr lang="bg-BG" b="1" dirty="0" smtClean="0">
                <a:solidFill>
                  <a:srgbClr val="002060"/>
                </a:solidFill>
              </a:rPr>
              <a:t>„Сертификати“</a:t>
            </a:r>
            <a:r>
              <a:rPr lang="ru-RU" b="1" dirty="0" smtClean="0">
                <a:solidFill>
                  <a:srgbClr val="002060"/>
                </a:solidFill>
              </a:rPr>
              <a:t>, освен други упоменати сертификати</a:t>
            </a:r>
            <a:r>
              <a:rPr lang="bg-BG" b="1" dirty="0">
                <a:solidFill>
                  <a:srgbClr val="002060"/>
                </a:solidFill>
              </a:rPr>
              <a:t> </a:t>
            </a:r>
            <a:r>
              <a:rPr lang="bg-BG" b="1" dirty="0" smtClean="0">
                <a:solidFill>
                  <a:srgbClr val="002060"/>
                </a:solidFill>
              </a:rPr>
              <a:t>се съдържа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и </a:t>
            </a:r>
            <a:r>
              <a:rPr lang="ru-RU" b="1" dirty="0">
                <a:solidFill>
                  <a:srgbClr val="002060"/>
                </a:solidFill>
              </a:rPr>
              <a:t>сертификат за проектни енергийни характеристики за нови сгради и/или сертификат за енергийните </a:t>
            </a:r>
            <a:r>
              <a:rPr lang="ru-RU" b="1" dirty="0" smtClean="0">
                <a:solidFill>
                  <a:srgbClr val="002060"/>
                </a:solidFill>
              </a:rPr>
              <a:t>характеристики на сграда в експлоатация, </a:t>
            </a:r>
            <a:r>
              <a:rPr lang="ru-RU" b="1" dirty="0">
                <a:solidFill>
                  <a:srgbClr val="002060"/>
                </a:solidFill>
              </a:rPr>
              <a:t>издаден за съществуващи сгради по реда на наредбата по чл. </a:t>
            </a:r>
            <a:r>
              <a:rPr lang="ru-RU" b="1" dirty="0" smtClean="0">
                <a:solidFill>
                  <a:srgbClr val="002060"/>
                </a:solidFill>
              </a:rPr>
              <a:t>31,ал.4 </a:t>
            </a:r>
            <a:r>
              <a:rPr lang="ru-RU" b="1" dirty="0">
                <a:solidFill>
                  <a:srgbClr val="002060"/>
                </a:solidFill>
              </a:rPr>
              <a:t>от Закона за енергийната ефективност (ЗЕЕ</a:t>
            </a:r>
            <a:r>
              <a:rPr lang="ru-RU" b="1" dirty="0" smtClean="0">
                <a:solidFill>
                  <a:srgbClr val="002060"/>
                </a:solidFill>
              </a:rPr>
              <a:t>).  В тази връзка направеното по-долу изложение е сведено само  до основните моменти при издаването на сертификати за енергийни характеристики на сградите като неразделна част от техническия паспорт на сградата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en-US" b="1" dirty="0" err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BBEFC8-01EE-4EAD-A6EC-CEACF7548915}" type="slidenum">
              <a:rPr lang="bg-BG" smtClean="0"/>
              <a:pPr>
                <a:defRPr/>
              </a:pPr>
              <a:t>25</a:t>
            </a:fld>
            <a:endParaRPr lang="bg-BG"/>
          </a:p>
        </p:txBody>
      </p:sp>
      <p:sp>
        <p:nvSpPr>
          <p:cNvPr id="2" name="TextBox 1"/>
          <p:cNvSpPr txBox="1"/>
          <p:nvPr/>
        </p:nvSpPr>
        <p:spPr>
          <a:xfrm>
            <a:off x="34352" y="1412776"/>
            <a:ext cx="9144000" cy="62170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bg-B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Условията и редът за изадаване на сертификат за проектни енергийни характеристики (ЕХ) за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 сграда и на сертификат на сграда в експлоатация нормативно са  уредени </a:t>
            </a:r>
            <a:r>
              <a:rPr lang="bg-BG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НАРЕДБА № Е-РД-04-1 от 22.01.2016 г.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обследване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енергийна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ефективност, сертифициране и оценка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енергийните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спестявания на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сгради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издадена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министъра на енергетиката и министъра на регионалното развитие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благоустройството</a:t>
            </a:r>
            <a:r>
              <a:rPr lang="bg-BG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Формата и съдържанието на на сертификатите е показано в Приложение №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  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 Образец на сертификат на нова сграда“ и Приложение №3 „Образец на сертификат за сграда в експлоатация“ към наредбата.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Сертификатите се издават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лице по чл. 43, ал. 1, съответно по чл. 43, ал. 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ЗЕЕ, след възлагане с писмен договор от възложителя/ собственика.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Сертификатът за проектни ЕХ се издава преди въвеждане на сградата в експлоатация, ако са спазени  или са постигнати по-добри ЕХ на сградата от проектните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ЕХ. Сертификатът за проектни енергийни характеристики може да 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издаде въз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на оценката за съответствие на инвестиционния проект с изискванията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заенергийна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 преди подаване на заявление за издаване на разрешение за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строеж 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сградата по задание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възложителя/ собственика.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26</a:t>
            </a:fld>
            <a:endParaRPr lang="bg-BG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700808"/>
            <a:ext cx="903649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Възложителят/собственикът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нова сграда предоставя заверено копие на сертификата за проектни енергийни характеристики към заявлението по чл. 177, ал. 1 ЗУТ за въвеждането на сградата в експлоатация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Сертификатът </a:t>
            </a:r>
            <a:r>
              <a:rPr lang="bg-B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проекттни ЕХ се издава за срок от 6 (шест) години. В срок не по-рано от 3 и не по-сно от 6години от въвеждане в експлоатация </a:t>
            </a: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собственикът </a:t>
            </a:r>
            <a:r>
              <a:rPr lang="bg-B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сградата следва да придобие сертификат за сграда в експлоатация</a:t>
            </a: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Сертификатът на сграда в експлоатация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издава след извършено обследване за ЕЕ на сградата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Сертификатът на сграда в експлоатация </a:t>
            </a: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издава за  </a:t>
            </a:r>
            <a:r>
              <a:rPr lang="bg-B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на действие съгласно чл.16 от Наредба №</a:t>
            </a: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Е-РД-04-1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 сертификат на сграда в експлоатация, след изпълнение на предписани с обследването мерки за подобряване на ЕЕ на сградата, </a:t>
            </a:r>
            <a:r>
              <a:rPr lang="bg-B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</a:t>
            </a: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издава не по-рано от една година от въвеждане на мерките в експлоатация. </a:t>
            </a:r>
            <a:endParaRPr lang="bg-B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Всеки следващ по време сертификат обезсилва идадения преди него.</a:t>
            </a:r>
            <a:endParaRPr lang="bg-B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Сертиификатите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оригинал се прилагат в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паспорта на сградата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раздел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„Сертификати“ и 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 съхраняват като  </a:t>
            </a:r>
            <a:r>
              <a:rPr lang="bg-BG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неразделна част от него</a:t>
            </a:r>
            <a:r>
              <a:rPr lang="bg-BG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9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027CD0-D015-4032-957C-837217E5658E}" type="slidenum">
              <a:rPr lang="bg-BG" smtClean="0"/>
              <a:pPr>
                <a:defRPr/>
              </a:pPr>
              <a:t>27</a:t>
            </a:fld>
            <a:endParaRPr lang="bg-BG"/>
          </a:p>
        </p:txBody>
      </p:sp>
      <p:sp>
        <p:nvSpPr>
          <p:cNvPr id="2" name="TextBox 1"/>
          <p:cNvSpPr txBox="1"/>
          <p:nvPr/>
        </p:nvSpPr>
        <p:spPr>
          <a:xfrm>
            <a:off x="0" y="1412776"/>
            <a:ext cx="9144000" cy="36933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bg-BG" dirty="0" smtClean="0"/>
              <a:t>  </a:t>
            </a:r>
            <a:endParaRPr lang="bg-BG" dirty="0"/>
          </a:p>
        </p:txBody>
      </p:sp>
      <p:sp>
        <p:nvSpPr>
          <p:cNvPr id="9" name="Horizontal Scroll 8"/>
          <p:cNvSpPr/>
          <p:nvPr/>
        </p:nvSpPr>
        <p:spPr>
          <a:xfrm>
            <a:off x="107504" y="1412776"/>
            <a:ext cx="8525121" cy="5229200"/>
          </a:xfrm>
          <a:prstGeom prst="horizontalScroll">
            <a:avLst/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40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ТЕМА: </a:t>
            </a:r>
            <a:r>
              <a:rPr lang="bg-BG" sz="36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</a:rPr>
              <a:t>ЕНЕРГИЙНА ЕФЕКТИВНОСТ НА ЕНОФАМИЛНИ И МНОГОФАМИЛНИ ЖИЛИЩНИ СГРАДИ </a:t>
            </a:r>
            <a:endParaRPr kumimoji="0" lang="bg-BG" sz="3600" b="0" i="0" u="none" strike="noStrike" kern="0" cap="none" spc="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Calibri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28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12776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Законът за ЕЕ </a:t>
            </a:r>
            <a:r>
              <a:rPr lang="bg-BG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разпоредбата на чл.38,ал.1 определя кои сгради подлежат на </a:t>
            </a:r>
            <a:r>
              <a:rPr lang="bg-BG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задължително </a:t>
            </a:r>
            <a:r>
              <a:rPr lang="bg-BG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обследване за ЕЕ </a:t>
            </a:r>
            <a:r>
              <a:rPr lang="bg-BG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сертифициране. Законът </a:t>
            </a:r>
            <a:r>
              <a:rPr lang="bg-BG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предвижда забрана </a:t>
            </a:r>
            <a:r>
              <a:rPr lang="bg-BG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сградите извън обхвата на тази разпоредба да бъдат изпълнявани мерки за подобряване на енергийните им характеристики.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Всяка сграда може да бъде обследвана и сертифицирана за ЕЕ, включително и еднофамилните и многофамилните жилищни сгради.</a:t>
            </a:r>
          </a:p>
          <a:p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Финансирането на дейностите и мерките за подобряване на ЕЕ на жилищни сгради може да се осигури от: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собствени средства на собственика/възложителя или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със средства от републикански</a:t>
            </a:r>
            <a:r>
              <a:rPr lang="bg-BG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и/или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европейски програми или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договори с гарантиран  резултат или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bg-BG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ъс заемни средства от трети страни. </a:t>
            </a:r>
            <a:endParaRPr lang="bg-BG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85411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29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412776"/>
            <a:ext cx="91440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Национални актове, предвиждащи средства за финансиране на дейности  и мерки за подобряване на ЕЕ на жилищни сгради през програмния период 2021-2030 г.: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Дългосрочна национална стратегия за подпомагане обновяването на националния сграден фонд от жилищни и нежилищни сгради до 2050 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Интегриран план в областта на енергетиката и климата на Република България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2021-2030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Национална дългосрочна програма за насърчаване на инвестиции за изпълнение на мерки за подобряване на енергийните характеристики на сградите от обществения и частния национален жилищен и търговски сграден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фонд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Национален план за възстановяване и устойчивост на Република България</a:t>
            </a:r>
            <a:endParaRPr lang="bg-BG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Explosion 1 6"/>
          <p:cNvSpPr/>
          <p:nvPr/>
        </p:nvSpPr>
        <p:spPr>
          <a:xfrm>
            <a:off x="179512" y="5943600"/>
            <a:ext cx="3096344" cy="9144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ЗАБЕЛЕЖКА</a:t>
            </a:r>
            <a:endParaRPr lang="bg-BG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91880" y="5615582"/>
            <a:ext cx="5256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момента няма активни национални програми и програми от външни донори за финансиранена ЕЕ в жилищни сгради</a:t>
            </a:r>
            <a:endParaRPr lang="bg-BG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1628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bg-BG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bg-BG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endParaRPr lang="bg-BG" dirty="0">
              <a:solidFill>
                <a:schemeClr val="bg1"/>
              </a:solidFill>
            </a:endParaRPr>
          </a:p>
        </p:txBody>
      </p:sp>
      <p:pic>
        <p:nvPicPr>
          <p:cNvPr id="3077" name="Picture 3" descr="http://auer.mapex.bg/Images/b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313"/>
            <a:ext cx="9144000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528" y="5184993"/>
            <a:ext cx="892899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bg-BG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ЕЕ ПРИ КОМБИНИРАНО ИЗПОЛЗВАНЕ НА  ВЕИ И ТЕРМОПОМПИ                                                               </a:t>
            </a:r>
            <a:endParaRPr lang="bg-B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950" y="1484313"/>
            <a:ext cx="8928100" cy="5847755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65000">
                <a:schemeClr val="accent3">
                  <a:tint val="32000"/>
                  <a:satMod val="250000"/>
                </a:schemeClr>
              </a:gs>
              <a:gs pos="100000">
                <a:schemeClr val="accent3">
                  <a:tint val="23000"/>
                  <a:satMod val="300000"/>
                </a:schemeClr>
              </a:gs>
            </a:gsLst>
          </a:gra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bg-BG" sz="4000" b="1" dirty="0">
              <a:solidFill>
                <a:schemeClr val="accent1"/>
              </a:solidFill>
            </a:endParaRPr>
          </a:p>
          <a:p>
            <a:pPr>
              <a:defRPr/>
            </a:pPr>
            <a:r>
              <a:rPr lang="bg-BG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за вниманието!</a:t>
            </a:r>
          </a:p>
          <a:p>
            <a:pPr>
              <a:defRPr/>
            </a:pPr>
            <a:endParaRPr lang="bg-BG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bg-BG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контакти:</a:t>
            </a:r>
          </a:p>
          <a:p>
            <a:pPr>
              <a:defRPr/>
            </a:pPr>
            <a:endParaRPr lang="bg-BG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bg-BG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Агенция за устойчиво енергийно развитие</a:t>
            </a:r>
          </a:p>
          <a:p>
            <a:pPr>
              <a:defRPr/>
            </a:pPr>
            <a:r>
              <a:rPr lang="bg-BG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гл.експерт ТЗ-Плевен</a:t>
            </a:r>
          </a:p>
          <a:p>
            <a:pPr>
              <a:defRPr/>
            </a:pPr>
            <a:r>
              <a:rPr lang="bg-BG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инж.Петър Добрев,                 </a:t>
            </a:r>
          </a:p>
          <a:p>
            <a:pPr>
              <a:defRPr/>
            </a:pPr>
            <a:r>
              <a:rPr lang="bg-BG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тел./факс: 064/801 291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bg-BG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Dobrev@SEEA.government.bg</a:t>
            </a:r>
            <a:endParaRPr lang="bg-BG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bg-BG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o-RO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www.seea.governmen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t.bg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dirty="0"/>
              <a:t> </a:t>
            </a:r>
          </a:p>
          <a:p>
            <a:pPr>
              <a:defRPr/>
            </a:pPr>
            <a:endParaRPr lang="bg-BG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BA017F-D0DE-48EB-9541-5C6979251029}" type="slidenum">
              <a:rPr lang="bg-BG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bg-BG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288" y="1700213"/>
            <a:ext cx="849788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bg-BG" sz="2800" dirty="0">
                <a:latin typeface="Times New Roman" pitchFamily="18" charset="0"/>
                <a:cs typeface="Times New Roman" pitchFamily="18" charset="0"/>
              </a:rPr>
              <a:t>КАКВО ПРЕДСТАВЛЯВАТ </a:t>
            </a:r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ТЕРМОПОМПАТА?</a:t>
            </a:r>
            <a:endParaRPr lang="bg-BG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394144" y="2708920"/>
            <a:ext cx="856932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Термопомпата (ТП)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 високотемпературен клас хладилна машина, чиито приоритет е повишаване на температурното ниво на топлоносител ( 50 - 55°С), за сметка на охлаждащата 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способност. Целта 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получаване на полезна за човека топлина чрез извлечена безплатна енергия от околната среда. 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7D2298-46E3-4EAC-A7F8-C31D9FABB57B}" type="slidenum">
              <a:rPr lang="bg-BG" smtClean="0"/>
              <a:pPr>
                <a:defRPr/>
              </a:pPr>
              <a:t>4</a:t>
            </a:fld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80928"/>
            <a:ext cx="8229600" cy="1143000"/>
          </a:xfrm>
        </p:spPr>
        <p:txBody>
          <a:bodyPr/>
          <a:lstStyle/>
          <a:p>
            <a:r>
              <a:rPr lang="bg-BG" dirty="0"/>
              <a:t> 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5</a:t>
            </a:fld>
            <a:endParaRPr lang="bg-BG" dirty="0"/>
          </a:p>
        </p:txBody>
      </p:sp>
      <p:pic>
        <p:nvPicPr>
          <p:cNvPr id="2052" name="Picture 4" descr="http://geotok-bg.com/images/ico_refrige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266700"/>
            <a:ext cx="5715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8143" y="1484784"/>
            <a:ext cx="8908353" cy="529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Термопомпите - използват безплатна енергия от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Енергия от земята</a:t>
            </a:r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Най-постоянният, сигурен и достъпен енергоизточник на топлина енергия е акумолираната в земната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топлина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Съгласно §1,т.8 от ЗЕВИ това е  „геотермална енергия“, т.е. възобновяема енергия.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Температурата на земята на дълбочина под 2 м е относително постоянна- 10-15</a:t>
            </a:r>
            <a:r>
              <a:rPr lang="bg-BG" sz="20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2000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bg-BG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Поддържа се от слънцегреенето и чрез движението на водата под земята.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Добива 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система: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затворен кръговрат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сондажна двойка, или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затворен кръговрат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чрез земна серпантина, или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отворена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чрез водата от кладенец;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нормалната и високоефективна работа на термопомпите тази топлина 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напълно достатъчна.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"Отопление"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термопомпата загрява вътрешната отоплителна инсталация до 40º-50º, а бойлера над 60º. като отпадъкът е студ който отива в земята. В режим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"Охлаждане"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ползва директно температурата на земята, а може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допълнително водата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 охлажда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7ºС.</a:t>
            </a:r>
            <a:r>
              <a:rPr lang="bg-BG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94607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4D0EA-BADE-482F-AB17-5ABB8C1143F3}" type="slidenum">
              <a:rPr lang="bg-BG" smtClean="0"/>
              <a:pPr>
                <a:defRPr/>
              </a:pPr>
              <a:t>6</a:t>
            </a:fld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123504" y="1564117"/>
            <a:ext cx="903649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g-BG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Енергия от </a:t>
            </a:r>
            <a:r>
              <a:rPr lang="bg-BG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въздуха: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околният въздух се съдържа топлинна енергия, която се извлича чрез вентилаторни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топлообменници, но при по ниска ефективност.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Проблемът е, че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плътността на въздуха като материя е ниска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съответно количеството топлинна енергия е сравнително ниско. Независимо от това, тази топлина е достатъчна за работа на въздушните термопомпи. Те се делят на две основни групи: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"сплит"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системма 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тела (вътрешно и външно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Това са т.н. климатици;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"чилъри" - външна машина за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централизирана климатизация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съществен проблем е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променливата температура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околния въздух, като  при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външни температури около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0º започва процес на замръзване на влагата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във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въздуха, което  допълнително затруднява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извличането 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Този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ограничава ползването на термопомпи с енергоизточник околния въздух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отопление при температури под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8ºС.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това те не </a:t>
            </a:r>
            <a:r>
              <a:rPr lang="bg-BG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подходящи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 високо планинските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райони и райони с по-ниски зимни температури. За преодоляване на този недостатък се ползват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комбинирани 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електрически нагревател, което повишава потреблението на ел. енергия, съобразно мощността на нагревателя и цената на устройствата с около  4-5 %.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4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648" y="1633659"/>
            <a:ext cx="8928992" cy="738664"/>
          </a:xfrm>
          <a:prstGeom prst="rect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bg-BG" sz="2400" b="1" spc="150" dirty="0" smtClean="0">
                <a:ln w="11430"/>
                <a:solidFill>
                  <a:srgbClr val="F8F8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 РАБОТА НА ТЕРМОПОМПАТА</a:t>
            </a:r>
          </a:p>
          <a:p>
            <a:pPr algn="ctr">
              <a:defRPr/>
            </a:pPr>
            <a:r>
              <a:rPr lang="bg-BG" b="1" spc="150" dirty="0" smtClean="0">
                <a:ln w="11430"/>
                <a:solidFill>
                  <a:srgbClr val="F8F8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 ЗЕМНО СВЪРЗАНА СИСТЕМА В РЕЖИМ „ОТОПЛЕНИЕ“)</a:t>
            </a:r>
            <a:endParaRPr lang="bg-BG" b="1" spc="150" dirty="0">
              <a:ln w="11430"/>
              <a:solidFill>
                <a:srgbClr val="F8F8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2DD7E-1299-4DAF-9327-60960C43BC17}" type="slidenum">
              <a:rPr lang="bg-BG" smtClean="0"/>
              <a:pPr>
                <a:defRPr/>
              </a:pPr>
              <a:t>7</a:t>
            </a:fld>
            <a:endParaRPr lang="bg-BG"/>
          </a:p>
        </p:txBody>
      </p:sp>
      <p:pic>
        <p:nvPicPr>
          <p:cNvPr id="1026" name="Picture 2" descr="http://geotok-bg.com/images/HP_Princip_grafik_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8" y="2436228"/>
            <a:ext cx="9144000" cy="393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3160" y="2358784"/>
            <a:ext cx="8928992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лявата част на фигурата в предходния слайд са показани схемите на двете затворени земносвързани системи, в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дясната принципа на преобразуване на топлината.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Принципът на действие е аналогичен при всички системи.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Реално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термопомпата отнема от природата топлинната енергия необходима за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отопление на определен затворен обем!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 се състои от две топлообменни части - "студена" (топлообменник -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изпарител на фреон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"топла" (топлообменник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кондензатор на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фреон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изпарение на фреона температурата става много ниска (минус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5-10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работа аналогична на хладилник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той охлажда водата в изпарителя. При повишаване на налягането на фреоновите пари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компресора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фреонът започва да се кондензира в течност (като отделя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топлина с температура до +80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загрява водата в кондензатора с която се отоплява потребителя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Осъществява се процес  на затопляне на сградата за сметка на охлаждане 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земята. В режим „охлаждане“ процесът е обратен.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0D998D-8733-4DE8-A194-F52DB40F626D}" type="slidenum">
              <a:rPr lang="bg-BG" smtClean="0"/>
              <a:pPr>
                <a:defRPr/>
              </a:pPr>
              <a:t>8</a:t>
            </a:fld>
            <a:endParaRPr lang="bg-BG" dirty="0"/>
          </a:p>
        </p:txBody>
      </p:sp>
      <p:sp>
        <p:nvSpPr>
          <p:cNvPr id="4" name="TextBox 3"/>
          <p:cNvSpPr txBox="1"/>
          <p:nvPr/>
        </p:nvSpPr>
        <p:spPr>
          <a:xfrm>
            <a:off x="113160" y="1527787"/>
            <a:ext cx="8928992" cy="830997"/>
          </a:xfrm>
          <a:prstGeom prst="rect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bg-BG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 РАБОТА НА ТЕРМОПОМПАТА</a:t>
            </a:r>
          </a:p>
          <a:p>
            <a:pPr algn="ctr">
              <a:defRPr/>
            </a:pPr>
            <a:r>
              <a:rPr lang="bg-BG" sz="2000" b="1" spc="150" dirty="0" smtClean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(ЗА ЗЕМНО СВЪРЗАНА СИСТЕМА В РЕЖИМ „ОТОПЛЕНИЕ“)</a:t>
            </a:r>
            <a:endParaRPr lang="bg-BG" sz="2000" b="1" spc="15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0825" y="2565400"/>
            <a:ext cx="8821738" cy="40934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топлинна енергия при изпарение е приблизително равно на количеството енергия отдадено при кондензация.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Реално земята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огромен топлинен акумолатор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 целогодишно почти постоянна температура в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дълбочина под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2м 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плюс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10-14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ºС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термопомпата ползва 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сигурен БЕЗПЛАТЕН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енергиен източник.</a:t>
            </a:r>
          </a:p>
          <a:p>
            <a:pPr lvl="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двете топлообменни части на термопомпата се движи приблизително еднакво количество вода 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час, т.е. количеството безплатна енергия, която сме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взели от земята е толкова колкото сме получили в отоплителната ни система. Разликата е в качеството - отнели сме я на 14 градуса, а сме я получили в радиатора на 50 градуса.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процеса се използва ел.енергия само за механика. Потребената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ел. енергия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зависи от температура на 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водата,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измерена на изхода 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термопомпата и температурата на първичния източник.</a:t>
            </a:r>
            <a:endParaRPr lang="bg-BG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309920-30D9-4243-A376-9E35F14BA27A}" type="slidenum">
              <a:rPr lang="bg-BG" smtClean="0"/>
              <a:pPr>
                <a:defRPr/>
              </a:pPr>
              <a:t>9</a:t>
            </a:fld>
            <a:endParaRPr lang="bg-BG"/>
          </a:p>
        </p:txBody>
      </p:sp>
      <p:sp>
        <p:nvSpPr>
          <p:cNvPr id="6" name="TextBox 5"/>
          <p:cNvSpPr txBox="1"/>
          <p:nvPr/>
        </p:nvSpPr>
        <p:spPr>
          <a:xfrm>
            <a:off x="107504" y="1484784"/>
            <a:ext cx="8928992" cy="830997"/>
          </a:xfrm>
          <a:prstGeom prst="rect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bg-BG" sz="28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 РАБОТА НА ТЕРМОПОМПАТА</a:t>
            </a:r>
          </a:p>
          <a:p>
            <a:pPr algn="ctr">
              <a:defRPr/>
            </a:pPr>
            <a:r>
              <a:rPr lang="bg-BG" sz="2000" b="1" spc="150" dirty="0" smtClean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(ЗА ЗЕМНО СВЪРЗАНА СИСТЕМА В РЕЖИМ „ОТОПЛЕНИЕ“)</a:t>
            </a:r>
            <a:endParaRPr lang="bg-BG" sz="2000" b="1" spc="150" dirty="0">
              <a:ln w="11430"/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4199</TotalTime>
  <Words>2626</Words>
  <Application>Microsoft Office PowerPoint</Application>
  <PresentationFormat>On-screen Show (4:3)</PresentationFormat>
  <Paragraphs>162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 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Offices</dc:creator>
  <cp:lastModifiedBy>User</cp:lastModifiedBy>
  <cp:revision>331</cp:revision>
  <dcterms:created xsi:type="dcterms:W3CDTF">2014-06-30T11:45:55Z</dcterms:created>
  <dcterms:modified xsi:type="dcterms:W3CDTF">2021-11-29T00:02:24Z</dcterms:modified>
</cp:coreProperties>
</file>