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16" r:id="rId1"/>
  </p:sldMasterIdLst>
  <p:notesMasterIdLst>
    <p:notesMasterId r:id="rId23"/>
  </p:notesMasterIdLst>
  <p:handoutMasterIdLst>
    <p:handoutMasterId r:id="rId24"/>
  </p:handout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3" r:id="rId9"/>
    <p:sldId id="267" r:id="rId10"/>
    <p:sldId id="268" r:id="rId11"/>
    <p:sldId id="271" r:id="rId12"/>
    <p:sldId id="270" r:id="rId13"/>
    <p:sldId id="265" r:id="rId14"/>
    <p:sldId id="272" r:id="rId15"/>
    <p:sldId id="273" r:id="rId16"/>
    <p:sldId id="274" r:id="rId17"/>
    <p:sldId id="275" r:id="rId18"/>
    <p:sldId id="276" r:id="rId19"/>
    <p:sldId id="266" r:id="rId20"/>
    <p:sldId id="277" r:id="rId21"/>
    <p:sldId id="264" r:id="rId22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8" autoAdjust="0"/>
  </p:normalViewPr>
  <p:slideViewPr>
    <p:cSldViewPr>
      <p:cViewPr>
        <p:scale>
          <a:sx n="52" d="100"/>
          <a:sy n="52" d="100"/>
        </p:scale>
        <p:origin x="-984" y="-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199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ru-RU" smtClean="0"/>
              <a:t>Областен съвет за енергийна ефективност 17.03.2015 г.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4CD193-3CF2-46E8-A811-B4BB8C6221A5}" type="datetimeFigureOut">
              <a:rPr lang="bg-BG" smtClean="0"/>
              <a:t>18.3.2015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104ED5-3A13-4A9D-8618-D7296949334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99882646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ru-RU" dirty="0" err="1" smtClean="0"/>
              <a:t>Областен</a:t>
            </a:r>
            <a:r>
              <a:rPr lang="ru-RU" dirty="0" smtClean="0"/>
              <a:t> </a:t>
            </a:r>
            <a:r>
              <a:rPr lang="ru-RU" dirty="0" err="1" smtClean="0"/>
              <a:t>съвет</a:t>
            </a:r>
            <a:r>
              <a:rPr lang="ru-RU" dirty="0" smtClean="0"/>
              <a:t> за </a:t>
            </a:r>
            <a:r>
              <a:rPr lang="ru-RU" dirty="0" err="1" smtClean="0"/>
              <a:t>енергийна</a:t>
            </a:r>
            <a:r>
              <a:rPr lang="ru-RU" dirty="0" smtClean="0"/>
              <a:t> </a:t>
            </a:r>
            <a:r>
              <a:rPr lang="ru-RU" dirty="0" err="1" smtClean="0"/>
              <a:t>ефективност</a:t>
            </a:r>
            <a:r>
              <a:rPr lang="ru-RU" dirty="0" smtClean="0"/>
              <a:t> 17.03.2015 г.</a:t>
            </a:r>
            <a:endParaRPr lang="bg-BG" dirty="0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C25BDF-1BCC-4C72-B32F-4333BF865F85}" type="datetimeFigureOut">
              <a:rPr lang="bg-BG" smtClean="0"/>
              <a:t>18.3.2015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D6294F-657F-4D39-82F5-7BB48B60B21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87620716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5" name="Контейнер за горния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ru-RU" dirty="0" err="1" smtClean="0"/>
              <a:t>Областен</a:t>
            </a:r>
            <a:r>
              <a:rPr lang="ru-RU" smtClean="0"/>
              <a:t> съвет за енергийна ефективност 17.03.2015 г.</a:t>
            </a:r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6294F-657F-4D39-82F5-7BB48B60B210}" type="slidenum">
              <a:rPr lang="bg-BG" smtClean="0"/>
              <a:t>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964301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горния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ru-RU" smtClean="0"/>
              <a:t>Областен съвет за енергийна ефективност 17.03.2015 г.</a:t>
            </a:r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2D6294F-657F-4D39-82F5-7BB48B60B210}" type="slidenum">
              <a:rPr lang="bg-BG" smtClean="0"/>
              <a:t>2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400171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горния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ru-RU" dirty="0" err="1" smtClean="0"/>
              <a:t>Областен</a:t>
            </a:r>
            <a:r>
              <a:rPr lang="ru-RU" dirty="0" smtClean="0"/>
              <a:t> </a:t>
            </a:r>
            <a:r>
              <a:rPr lang="ru-RU" dirty="0" err="1" smtClean="0"/>
              <a:t>съвет</a:t>
            </a:r>
            <a:r>
              <a:rPr lang="ru-RU" dirty="0" smtClean="0"/>
              <a:t> за </a:t>
            </a:r>
            <a:r>
              <a:rPr lang="ru-RU" dirty="0" err="1" smtClean="0"/>
              <a:t>енергийна</a:t>
            </a:r>
            <a:r>
              <a:rPr lang="ru-RU" dirty="0" smtClean="0"/>
              <a:t> </a:t>
            </a:r>
            <a:r>
              <a:rPr lang="ru-RU" dirty="0" err="1" smtClean="0"/>
              <a:t>ефективност</a:t>
            </a:r>
            <a:r>
              <a:rPr lang="ru-RU" dirty="0" smtClean="0"/>
              <a:t> 17.03.2015 г.</a:t>
            </a:r>
            <a:endParaRPr lang="bg-BG" dirty="0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2D6294F-657F-4D39-82F5-7BB48B60B210}" type="slidenum">
              <a:rPr lang="bg-BG" smtClean="0"/>
              <a:t>4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667487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горния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ru-RU" smtClean="0"/>
              <a:t>Областен съвет за енергийна ефективност 17.03.2015 г.</a:t>
            </a:r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2D6294F-657F-4D39-82F5-7BB48B60B210}" type="slidenum">
              <a:rPr lang="bg-BG" smtClean="0"/>
              <a:t>6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335801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noProof="0" dirty="0"/>
          </a:p>
        </p:txBody>
      </p:sp>
      <p:sp>
        <p:nvSpPr>
          <p:cNvPr id="4" name="Контейнер за горния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ru-RU" smtClean="0"/>
              <a:t>Областен съвет за енергийна ефективност 17.03.2015 г.</a:t>
            </a:r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2D6294F-657F-4D39-82F5-7BB48B60B210}" type="slidenum">
              <a:rPr lang="bg-BG" smtClean="0"/>
              <a:t>13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79038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9DBD2-1373-42DF-AEC7-F7D08E146781}" type="datetime1">
              <a:rPr lang="bg-BG" smtClean="0"/>
              <a:t>18.3.2015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A1605-C657-4E62-A94F-7DA12071295F}" type="slidenum">
              <a:rPr lang="bg-BG" smtClean="0"/>
              <a:t>‹#›</a:t>
            </a:fld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D47D9-5E4F-4B09-AA05-962237ECBBD7}" type="datetime1">
              <a:rPr lang="bg-BG" smtClean="0"/>
              <a:t>18.3.2015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A1605-C657-4E62-A94F-7DA12071295F}" type="slidenum">
              <a:rPr lang="bg-BG" smtClean="0"/>
              <a:t>‹#›</a:t>
            </a:fld>
            <a:endParaRPr lang="bg-BG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E1D2F-533A-46D9-A006-FE3AE602DF2D}" type="datetime1">
              <a:rPr lang="bg-BG" smtClean="0"/>
              <a:t>18.3.2015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A1605-C657-4E62-A94F-7DA12071295F}" type="slidenum">
              <a:rPr lang="bg-BG" smtClean="0"/>
              <a:t>‹#›</a:t>
            </a:fld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717E4-9D09-45CF-906B-C02802532113}" type="datetime1">
              <a:rPr lang="bg-BG" smtClean="0"/>
              <a:t>18.3.2015 г.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A1605-C657-4E62-A94F-7DA12071295F}" type="slidenum">
              <a:rPr lang="bg-BG" smtClean="0"/>
              <a:t>‹#›</a:t>
            </a:fld>
            <a:endParaRPr lang="bg-BG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04287-4BF0-4209-9D0C-EFBF0FAB0790}" type="datetime1">
              <a:rPr lang="bg-BG" smtClean="0"/>
              <a:t>18.3.2015 г.</a:t>
            </a:fld>
            <a:endParaRPr lang="bg-BG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A1605-C657-4E62-A94F-7DA12071295F}" type="slidenum">
              <a:rPr lang="bg-BG" smtClean="0"/>
              <a:t>‹#›</a:t>
            </a:fld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88097-7242-4135-A101-ABCEDC5BC188}" type="datetime1">
              <a:rPr lang="bg-BG" smtClean="0"/>
              <a:t>18.3.2015 г.</a:t>
            </a:fld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A1605-C657-4E62-A94F-7DA12071295F}" type="slidenum">
              <a:rPr lang="bg-BG" smtClean="0"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A6456-CD7A-42BA-8C06-E2512199843E}" type="datetime1">
              <a:rPr lang="bg-BG" smtClean="0"/>
              <a:t>18.3.2015 г.</a:t>
            </a:fld>
            <a:endParaRPr lang="bg-BG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A1605-C657-4E62-A94F-7DA12071295F}" type="slidenum">
              <a:rPr lang="bg-BG" smtClean="0"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D7496-023E-4364-AAC4-E3149F0A311F}" type="datetime1">
              <a:rPr lang="bg-BG" smtClean="0"/>
              <a:t>18.3.2015 г.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A1605-C657-4E62-A94F-7DA12071295F}" type="slidenum">
              <a:rPr lang="bg-BG" smtClean="0"/>
              <a:t>‹#›</a:t>
            </a:fld>
            <a:endParaRPr lang="bg-BG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21B59-C997-424F-8F3F-E7AD65A5CF62}" type="datetime1">
              <a:rPr lang="bg-BG" smtClean="0"/>
              <a:t>18.3.2015 г.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A1605-C657-4E62-A94F-7DA12071295F}" type="slidenum">
              <a:rPr lang="bg-BG" smtClean="0"/>
              <a:t>‹#›</a:t>
            </a:fld>
            <a:endParaRPr lang="bg-BG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dirty="0" smtClean="0"/>
              <a:t>Щракнете върху иконата, за да добавите картина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884B3-BEAB-40F2-B48A-6E519C64C568}" type="datetime1">
              <a:rPr lang="bg-BG" smtClean="0"/>
              <a:t>18.3.2015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A1605-C657-4E62-A94F-7DA12071295F}" type="slidenum">
              <a:rPr lang="bg-BG" smtClean="0"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47DCA-2F82-44BE-ADEE-3EF39B5EFDFB}" type="datetime1">
              <a:rPr lang="bg-BG" smtClean="0"/>
              <a:t>18.3.2015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A1605-C657-4E62-A94F-7DA12071295F}" type="slidenum">
              <a:rPr lang="bg-BG" smtClean="0"/>
              <a:t>‹#›</a:t>
            </a:fld>
            <a:endParaRPr lang="bg-BG" dirty="0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86F5CB3-595E-4F77-A6DF-8E6F0443762E}" type="datetime1">
              <a:rPr lang="bg-BG" smtClean="0"/>
              <a:t>18.3.2015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703A1605-C657-4E62-A94F-7DA12071295F}" type="slidenum">
              <a:rPr lang="bg-BG" smtClean="0"/>
              <a:t>‹#›</a:t>
            </a:fld>
            <a:endParaRPr lang="bg-B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3568" y="908720"/>
            <a:ext cx="7772400" cy="820688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r>
              <a:rPr lang="bg-BG" sz="3200" dirty="0" smtClean="0">
                <a:solidFill>
                  <a:schemeClr val="bg1"/>
                </a:solidFill>
                <a:latin typeface="+mj-lt"/>
                <a:ea typeface="Verdana" pitchFamily="34" charset="0"/>
                <a:cs typeface="Verdana" pitchFamily="34" charset="0"/>
              </a:rPr>
              <a:t>Областна администрация - Враца</a:t>
            </a:r>
            <a:endParaRPr lang="bg-BG" sz="3200" dirty="0">
              <a:solidFill>
                <a:schemeClr val="bg1"/>
              </a:solidFill>
              <a:latin typeface="+mj-lt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Подзаглавие 2"/>
          <p:cNvSpPr txBox="1">
            <a:spLocks/>
          </p:cNvSpPr>
          <p:nvPr/>
        </p:nvSpPr>
        <p:spPr>
          <a:xfrm>
            <a:off x="1231350" y="1988840"/>
            <a:ext cx="6912768" cy="86409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dirty="0" smtClean="0">
                <a:latin typeface="+mj-lt"/>
                <a:ea typeface="Verdana" pitchFamily="34" charset="0"/>
                <a:cs typeface="Verdana" pitchFamily="34" charset="0"/>
              </a:rPr>
              <a:t>Областен съвет за енергийна ефективност</a:t>
            </a:r>
            <a:endParaRPr lang="en-US" dirty="0" smtClean="0">
              <a:latin typeface="+mj-lt"/>
              <a:ea typeface="Verdana" pitchFamily="34" charset="0"/>
              <a:cs typeface="Verdana" pitchFamily="34" charset="0"/>
            </a:endParaRPr>
          </a:p>
          <a:p>
            <a:r>
              <a:rPr lang="bg-BG" dirty="0" smtClean="0">
                <a:latin typeface="+mj-lt"/>
                <a:ea typeface="Verdana" pitchFamily="34" charset="0"/>
                <a:cs typeface="Verdana" pitchFamily="34" charset="0"/>
              </a:rPr>
              <a:t> 17.03.2015 г.</a:t>
            </a:r>
          </a:p>
        </p:txBody>
      </p:sp>
      <p:sp>
        <p:nvSpPr>
          <p:cNvPr id="5" name="Подзаглавие 2"/>
          <p:cNvSpPr txBox="1">
            <a:spLocks/>
          </p:cNvSpPr>
          <p:nvPr/>
        </p:nvSpPr>
        <p:spPr>
          <a:xfrm>
            <a:off x="2095447" y="3068960"/>
            <a:ext cx="5184575" cy="1440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sz="1800" dirty="0">
                <a:ea typeface="Verdana" pitchFamily="34" charset="0"/>
                <a:cs typeface="Verdana" pitchFamily="34" charset="0"/>
              </a:rPr>
              <a:t>Възможности за финансиране на проекти за повишаване на енергийната ефективност и за оползотворяване на енергията от възобнобяеми </a:t>
            </a:r>
            <a:r>
              <a:rPr lang="bg-BG" sz="1800" dirty="0" smtClean="0">
                <a:ea typeface="Verdana" pitchFamily="34" charset="0"/>
                <a:cs typeface="Verdana" pitchFamily="34" charset="0"/>
              </a:rPr>
              <a:t>източници</a:t>
            </a:r>
            <a:endParaRPr lang="bg-BG" sz="1800" dirty="0"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Подзаглавие 2"/>
          <p:cNvSpPr txBox="1">
            <a:spLocks/>
          </p:cNvSpPr>
          <p:nvPr/>
        </p:nvSpPr>
        <p:spPr>
          <a:xfrm>
            <a:off x="6516216" y="4869160"/>
            <a:ext cx="2232248" cy="864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bg-BG" sz="1600" i="1" dirty="0" smtClean="0">
                <a:ea typeface="Verdana" pitchFamily="34" charset="0"/>
                <a:cs typeface="Verdana" pitchFamily="34" charset="0"/>
              </a:rPr>
              <a:t>Лиляна Христова, младши експерт</a:t>
            </a:r>
            <a:endParaRPr lang="bg-BG" sz="1600" i="1" dirty="0"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8921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872067" y="2420888"/>
            <a:ext cx="7408333" cy="3705275"/>
          </a:xfrm>
        </p:spPr>
        <p:txBody>
          <a:bodyPr>
            <a:noAutofit/>
          </a:bodyPr>
          <a:lstStyle/>
          <a:p>
            <a:pPr algn="just">
              <a:lnSpc>
                <a:spcPct val="170000"/>
              </a:lnSpc>
              <a:buFont typeface="Wingdings" pitchFamily="2" charset="2"/>
              <a:buChar char="v"/>
            </a:pPr>
            <a:r>
              <a:rPr lang="bg-BG" sz="1400" dirty="0" smtClean="0">
                <a:ea typeface="Verdana" pitchFamily="34" charset="0"/>
                <a:cs typeface="Verdana" pitchFamily="34" charset="0"/>
              </a:rPr>
              <a:t>Фонд „Енергийна ефективност и възобновяеми източници“</a:t>
            </a:r>
          </a:p>
          <a:p>
            <a:pPr algn="just">
              <a:lnSpc>
                <a:spcPct val="170000"/>
              </a:lnSpc>
              <a:buFont typeface="Wingdings" pitchFamily="2" charset="2"/>
              <a:buChar char="v"/>
            </a:pPr>
            <a:r>
              <a:rPr lang="bg-BG" sz="1400" dirty="0" smtClean="0">
                <a:ea typeface="Verdana" pitchFamily="34" charset="0"/>
                <a:cs typeface="Verdana" pitchFamily="34" charset="0"/>
              </a:rPr>
              <a:t>Програма BG04 "Енергийна ефективност и възобновяема</a:t>
            </a:r>
            <a:r>
              <a:rPr lang="bg-BG" sz="1400" dirty="0">
                <a:ea typeface="Verdana" pitchFamily="34" charset="0"/>
                <a:cs typeface="Verdana" pitchFamily="34" charset="0"/>
              </a:rPr>
              <a:t> </a:t>
            </a:r>
            <a:r>
              <a:rPr lang="bg-BG" sz="1400" dirty="0" smtClean="0">
                <a:ea typeface="Verdana" pitchFamily="34" charset="0"/>
                <a:cs typeface="Verdana" pitchFamily="34" charset="0"/>
              </a:rPr>
              <a:t>енергия</a:t>
            </a:r>
            <a:endParaRPr lang="bg-BG" sz="1400" dirty="0">
              <a:ea typeface="Verdana" pitchFamily="34" charset="0"/>
              <a:cs typeface="Verdana" pitchFamily="34" charset="0"/>
            </a:endParaRPr>
          </a:p>
          <a:p>
            <a:pPr algn="just">
              <a:lnSpc>
                <a:spcPct val="170000"/>
              </a:lnSpc>
              <a:buFont typeface="Wingdings" pitchFamily="2" charset="2"/>
              <a:buChar char="v"/>
            </a:pPr>
            <a:r>
              <a:rPr lang="bg-BG" sz="1400" dirty="0" smtClean="0">
                <a:ea typeface="Verdana" pitchFamily="34" charset="0"/>
                <a:cs typeface="Verdana" pitchFamily="34" charset="0"/>
              </a:rPr>
              <a:t>Оперативна </a:t>
            </a:r>
            <a:r>
              <a:rPr lang="bg-BG" sz="1400" dirty="0">
                <a:ea typeface="Verdana" pitchFamily="34" charset="0"/>
                <a:cs typeface="Verdana" pitchFamily="34" charset="0"/>
              </a:rPr>
              <a:t>програма „Региони в растеж“ 2014- </a:t>
            </a:r>
            <a:r>
              <a:rPr lang="bg-BG" sz="1400" dirty="0" smtClean="0">
                <a:ea typeface="Verdana" pitchFamily="34" charset="0"/>
                <a:cs typeface="Verdana" pitchFamily="34" charset="0"/>
              </a:rPr>
              <a:t>2020 г.</a:t>
            </a:r>
          </a:p>
          <a:p>
            <a:pPr algn="just">
              <a:lnSpc>
                <a:spcPct val="170000"/>
              </a:lnSpc>
              <a:buFont typeface="Wingdings" pitchFamily="2" charset="2"/>
              <a:buChar char="v"/>
            </a:pPr>
            <a:r>
              <a:rPr lang="bg-BG" sz="1400" dirty="0" smtClean="0">
                <a:ea typeface="Verdana" pitchFamily="34" charset="0"/>
                <a:cs typeface="Verdana" pitchFamily="34" charset="0"/>
              </a:rPr>
              <a:t>Договори за енергоспестяване с гарантиран резултат (ЕСКО договори) (Наредба № РД-16-347 от 2 април 2009 г. за условията и реда за определяне на размера и изплащане на планираните средства по договори с гарантиран резултат, водещи до енергийни спестявания в сгради-държавна и/или общинска собственост).</a:t>
            </a:r>
          </a:p>
          <a:p>
            <a:pPr algn="just">
              <a:lnSpc>
                <a:spcPct val="170000"/>
              </a:lnSpc>
              <a:buFont typeface="Wingdings" pitchFamily="2" charset="2"/>
              <a:buChar char="v"/>
            </a:pPr>
            <a:r>
              <a:rPr lang="bg-BG" sz="1400" dirty="0" smtClean="0">
                <a:ea typeface="Verdana" pitchFamily="34" charset="0"/>
                <a:cs typeface="Verdana" pitchFamily="34" charset="0"/>
              </a:rPr>
              <a:t>Международен фонд „Козлодуй”</a:t>
            </a:r>
          </a:p>
          <a:p>
            <a:pPr algn="just">
              <a:lnSpc>
                <a:spcPct val="170000"/>
              </a:lnSpc>
              <a:buFont typeface="Wingdings" pitchFamily="2" charset="2"/>
              <a:buChar char="v"/>
            </a:pPr>
            <a:r>
              <a:rPr lang="bg-BG" sz="1400" dirty="0" smtClean="0">
                <a:ea typeface="Verdana" pitchFamily="34" charset="0"/>
                <a:cs typeface="Verdana" pitchFamily="34" charset="0"/>
              </a:rPr>
              <a:t>Банкови заеми </a:t>
            </a:r>
            <a:endParaRPr lang="bg-BG" sz="1400" dirty="0"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Заглавие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200" dirty="0" smtClean="0">
                <a:ea typeface="Verdana" pitchFamily="34" charset="0"/>
                <a:cs typeface="Verdana" pitchFamily="34" charset="0"/>
              </a:rPr>
              <a:t>Източници на финансиране</a:t>
            </a:r>
            <a:endParaRPr lang="bg-BG" sz="3200" dirty="0"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A1605-C657-4E62-A94F-7DA12071295F}" type="slidenum">
              <a:rPr lang="bg-BG" smtClean="0"/>
              <a:t>2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76314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872067" y="2420888"/>
            <a:ext cx="7408333" cy="370527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bg-BG" sz="1400" b="1" dirty="0" smtClean="0"/>
              <a:t>Статут: </a:t>
            </a:r>
            <a:r>
              <a:rPr lang="bg-BG" sz="1400" dirty="0" smtClean="0"/>
              <a:t>юридическо лице, със седалище София.</a:t>
            </a:r>
            <a:endParaRPr lang="bg-BG" sz="1400" dirty="0"/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bg-BG" sz="1400" b="1" dirty="0" smtClean="0"/>
              <a:t>Дейност: </a:t>
            </a:r>
            <a:r>
              <a:rPr lang="bg-BG" sz="1400" dirty="0" smtClean="0"/>
              <a:t>възмездно финансиране </a:t>
            </a:r>
            <a:r>
              <a:rPr lang="bg-BG" sz="1400" dirty="0"/>
              <a:t>на инвестиционни проекти в областта на енергийната </a:t>
            </a:r>
            <a:r>
              <a:rPr lang="bg-BG" sz="1400" dirty="0" smtClean="0"/>
              <a:t>ефективност, ориентирани към: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bg-BG" sz="1400" dirty="0"/>
              <a:t>	</a:t>
            </a:r>
            <a:r>
              <a:rPr lang="bg-BG" sz="1400" dirty="0" smtClean="0"/>
              <a:t>повишаване на енергийната ефективност и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bg-BG" sz="1400" dirty="0"/>
              <a:t>	</a:t>
            </a:r>
            <a:r>
              <a:rPr lang="bg-BG" sz="1400" dirty="0" smtClean="0"/>
              <a:t>производство и потребление на енергия от възобновяеми източници.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bg-BG" sz="1400" b="1" dirty="0" smtClean="0"/>
              <a:t>Бенефициенти: </a:t>
            </a:r>
            <a:r>
              <a:rPr lang="bg-BG" sz="1400" dirty="0" smtClean="0"/>
              <a:t>общини, корпоративни </a:t>
            </a:r>
            <a:r>
              <a:rPr lang="bg-BG" sz="1400" dirty="0"/>
              <a:t>клиенти и физически лица</a:t>
            </a:r>
            <a:r>
              <a:rPr lang="bg-BG" sz="1400" dirty="0" smtClean="0"/>
              <a:t>;</a:t>
            </a:r>
            <a:endParaRPr lang="bg-BG" sz="1400" b="1" dirty="0" smtClean="0"/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bg-BG" sz="1400" b="1" dirty="0" smtClean="0"/>
              <a:t>Предлагани продукти: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bg-BG" sz="1400" dirty="0" smtClean="0"/>
              <a:t>	ниско </a:t>
            </a:r>
            <a:r>
              <a:rPr lang="bg-BG" sz="1400" dirty="0"/>
              <a:t>лихвени </a:t>
            </a:r>
            <a:r>
              <a:rPr lang="bg-BG" sz="1400" dirty="0" smtClean="0"/>
              <a:t>кредити;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bg-BG" sz="1400" dirty="0" smtClean="0"/>
              <a:t>	частични </a:t>
            </a:r>
            <a:r>
              <a:rPr lang="bg-BG" sz="1400" dirty="0"/>
              <a:t>кредитни </a:t>
            </a:r>
            <a:r>
              <a:rPr lang="bg-BG" sz="1400" dirty="0" smtClean="0"/>
              <a:t>гаранции;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bg-BG" sz="1400" dirty="0" smtClean="0"/>
              <a:t>	</a:t>
            </a:r>
            <a:r>
              <a:rPr lang="bg-BG" sz="1400" dirty="0"/>
              <a:t>п</a:t>
            </a:r>
            <a:r>
              <a:rPr lang="bg-BG" sz="1400" dirty="0" smtClean="0"/>
              <a:t>ортфейлни гаранции.</a:t>
            </a:r>
            <a:endParaRPr lang="bg-BG" sz="1400" dirty="0"/>
          </a:p>
          <a:p>
            <a:endParaRPr lang="bg-BG" sz="1400" dirty="0"/>
          </a:p>
        </p:txBody>
      </p:sp>
      <p:sp>
        <p:nvSpPr>
          <p:cNvPr id="3" name="Заглавие 2"/>
          <p:cNvSpPr>
            <a:spLocks noGrp="1"/>
          </p:cNvSpPr>
          <p:nvPr>
            <p:ph type="title"/>
          </p:nvPr>
        </p:nvSpPr>
        <p:spPr/>
        <p:txBody>
          <a:bodyPr anchor="t">
            <a:noAutofit/>
          </a:bodyPr>
          <a:lstStyle/>
          <a:p>
            <a:r>
              <a:rPr lang="bg-BG" sz="3200" dirty="0">
                <a:ea typeface="Verdana" pitchFamily="34" charset="0"/>
                <a:cs typeface="Verdana" pitchFamily="34" charset="0"/>
              </a:rPr>
              <a:t>Фонд „Енергийна ефективност и възобновяеми източници“</a:t>
            </a:r>
            <a:endParaRPr lang="bg-BG" sz="3200" dirty="0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A1605-C657-4E62-A94F-7DA12071295F}" type="slidenum">
              <a:rPr lang="bg-BG" smtClean="0"/>
              <a:t>3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038442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bg-BG" sz="1600" b="1" dirty="0" smtClean="0"/>
              <a:t>ФЕЕВИ подпомага финансово инвестиционни проекти за:</a:t>
            </a:r>
          </a:p>
          <a:p>
            <a:pPr>
              <a:buFont typeface="Wingdings" pitchFamily="2" charset="2"/>
              <a:buChar char="v"/>
            </a:pPr>
            <a:r>
              <a:rPr lang="bg-BG" sz="1400" b="1" dirty="0" smtClean="0"/>
              <a:t>Подобряване на енергийната ефективност в:</a:t>
            </a:r>
          </a:p>
          <a:p>
            <a:pPr marL="0" indent="0">
              <a:buNone/>
            </a:pPr>
            <a:r>
              <a:rPr lang="bg-BG" sz="1400" dirty="0" smtClean="0"/>
              <a:t>	сгради;</a:t>
            </a:r>
          </a:p>
          <a:p>
            <a:pPr marL="0" indent="0">
              <a:buNone/>
            </a:pPr>
            <a:r>
              <a:rPr lang="bg-BG" sz="1400" dirty="0"/>
              <a:t>	</a:t>
            </a:r>
            <a:r>
              <a:rPr lang="bg-BG" sz="1400" dirty="0" smtClean="0"/>
              <a:t>промишлени процеси;</a:t>
            </a:r>
          </a:p>
          <a:p>
            <a:pPr marL="0" indent="0">
              <a:buNone/>
            </a:pPr>
            <a:r>
              <a:rPr lang="bg-BG" sz="1400" dirty="0" smtClean="0"/>
              <a:t>	комунални обекти и съоръжения;</a:t>
            </a:r>
          </a:p>
          <a:p>
            <a:pPr marL="0" indent="0">
              <a:buNone/>
            </a:pPr>
            <a:r>
              <a:rPr lang="bg-BG" sz="1400" dirty="0" smtClean="0"/>
              <a:t>	други случаи на крайно потребление на енергия.</a:t>
            </a:r>
          </a:p>
          <a:p>
            <a:pPr marL="0" indent="0">
              <a:buNone/>
            </a:pPr>
            <a:endParaRPr lang="bg-BG" sz="1400" dirty="0" smtClean="0"/>
          </a:p>
          <a:p>
            <a:pPr>
              <a:buFont typeface="Wingdings" pitchFamily="2" charset="2"/>
              <a:buChar char="v"/>
            </a:pPr>
            <a:r>
              <a:rPr lang="bg-BG" sz="1400" b="1" dirty="0" smtClean="0"/>
              <a:t>Подобряване на</a:t>
            </a:r>
            <a:r>
              <a:rPr lang="en-US" sz="1400" b="1" dirty="0" smtClean="0"/>
              <a:t> </a:t>
            </a:r>
            <a:r>
              <a:rPr lang="bg-BG" sz="1400" b="1" dirty="0" smtClean="0"/>
              <a:t>топлоизточника</a:t>
            </a:r>
            <a:r>
              <a:rPr lang="en-US" sz="1400" b="1" dirty="0" smtClean="0"/>
              <a:t> </a:t>
            </a:r>
            <a:r>
              <a:rPr lang="en-US" sz="1400" b="1" dirty="0"/>
              <a:t>и </a:t>
            </a:r>
            <a:r>
              <a:rPr lang="bg-BG" sz="1400" b="1" dirty="0" smtClean="0"/>
              <a:t>топлопреносната</a:t>
            </a:r>
            <a:r>
              <a:rPr lang="en-US" sz="1400" b="1" dirty="0" smtClean="0"/>
              <a:t> </a:t>
            </a:r>
            <a:r>
              <a:rPr lang="bg-BG" sz="1400" b="1" dirty="0" smtClean="0"/>
              <a:t>мрежа </a:t>
            </a:r>
            <a:r>
              <a:rPr lang="bg-BG" sz="1400" dirty="0" smtClean="0"/>
              <a:t>- </a:t>
            </a:r>
            <a:r>
              <a:rPr lang="ru-RU" sz="1400" dirty="0"/>
              <a:t>вкл. нови </a:t>
            </a:r>
            <a:r>
              <a:rPr lang="ru-RU" sz="1400" dirty="0" smtClean="0"/>
              <a:t>в</a:t>
            </a:r>
            <a:r>
              <a:rPr lang="bg-BG" sz="1400" dirty="0" smtClean="0"/>
              <a:t>исокоефективни</a:t>
            </a:r>
            <a:r>
              <a:rPr lang="ru-RU" sz="1400" dirty="0" smtClean="0"/>
              <a:t> </a:t>
            </a:r>
            <a:r>
              <a:rPr lang="bg-BG" sz="1400" dirty="0" smtClean="0"/>
              <a:t>котли</a:t>
            </a:r>
            <a:r>
              <a:rPr lang="ru-RU" sz="1400" dirty="0" smtClean="0"/>
              <a:t> </a:t>
            </a:r>
            <a:r>
              <a:rPr lang="ru-RU" sz="1400" dirty="0"/>
              <a:t>и малки </a:t>
            </a:r>
            <a:r>
              <a:rPr lang="bg-BG" sz="1400" dirty="0" smtClean="0"/>
              <a:t>системи</a:t>
            </a:r>
            <a:r>
              <a:rPr lang="ru-RU" sz="1400" dirty="0" smtClean="0"/>
              <a:t> </a:t>
            </a:r>
            <a:r>
              <a:rPr lang="ru-RU" sz="1400" dirty="0"/>
              <a:t>за </a:t>
            </a:r>
            <a:r>
              <a:rPr lang="bg-BG" sz="1400" dirty="0" smtClean="0"/>
              <a:t>комбинирано</a:t>
            </a:r>
            <a:r>
              <a:rPr lang="ru-RU" sz="1400" dirty="0" smtClean="0"/>
              <a:t> </a:t>
            </a:r>
            <a:r>
              <a:rPr lang="ru-RU" sz="1400" dirty="0"/>
              <a:t>производство на </a:t>
            </a:r>
            <a:r>
              <a:rPr lang="bg-BG" sz="1400" dirty="0" smtClean="0"/>
              <a:t>топлинна</a:t>
            </a:r>
            <a:r>
              <a:rPr lang="ru-RU" sz="1400" dirty="0" smtClean="0"/>
              <a:t> </a:t>
            </a:r>
            <a:r>
              <a:rPr lang="ru-RU" sz="1400" dirty="0"/>
              <a:t>и </a:t>
            </a:r>
            <a:r>
              <a:rPr lang="bg-BG" sz="1400" dirty="0" smtClean="0"/>
              <a:t>електроенергия</a:t>
            </a:r>
            <a:r>
              <a:rPr lang="ru-RU" sz="1400" dirty="0" smtClean="0"/>
              <a:t> (</a:t>
            </a:r>
            <a:r>
              <a:rPr lang="bg-BG" sz="1400" dirty="0" smtClean="0"/>
              <a:t>когенерация) на биомаса.</a:t>
            </a:r>
          </a:p>
          <a:p>
            <a:pPr marL="0" indent="0">
              <a:buNone/>
            </a:pPr>
            <a:endParaRPr lang="bg-BG" sz="1400" dirty="0" smtClean="0"/>
          </a:p>
          <a:p>
            <a:pPr>
              <a:buFont typeface="Wingdings" pitchFamily="2" charset="2"/>
              <a:buChar char="v"/>
            </a:pPr>
            <a:r>
              <a:rPr lang="bg-BG" sz="1400" b="1" dirty="0" smtClean="0"/>
              <a:t>Използване на ВЕИ </a:t>
            </a:r>
            <a:r>
              <a:rPr lang="bg-BG" sz="1400" dirty="0" smtClean="0"/>
              <a:t>– за собствени нужди </a:t>
            </a:r>
            <a:r>
              <a:rPr lang="ru-RU" sz="1400" dirty="0" smtClean="0"/>
              <a:t>(слънчеви </a:t>
            </a:r>
            <a:r>
              <a:rPr lang="bg-BG" sz="1400" dirty="0" smtClean="0"/>
              <a:t>колектори</a:t>
            </a:r>
            <a:r>
              <a:rPr lang="ru-RU" sz="1400" dirty="0" smtClean="0"/>
              <a:t> за </a:t>
            </a:r>
            <a:r>
              <a:rPr lang="ru-RU" sz="1400" dirty="0"/>
              <a:t>БГВ</a:t>
            </a:r>
            <a:r>
              <a:rPr lang="ru-RU" sz="1400" dirty="0" smtClean="0"/>
              <a:t>),</a:t>
            </a:r>
            <a:r>
              <a:rPr lang="bg-BG" sz="1400" dirty="0" smtClean="0"/>
              <a:t>съставляващи</a:t>
            </a:r>
            <a:r>
              <a:rPr lang="ru-RU" sz="1400" dirty="0" smtClean="0"/>
              <a:t> </a:t>
            </a:r>
            <a:r>
              <a:rPr lang="bg-BG" sz="1400" dirty="0" smtClean="0"/>
              <a:t>интегриран</a:t>
            </a:r>
            <a:r>
              <a:rPr lang="ru-RU" sz="1400" dirty="0" smtClean="0"/>
              <a:t> </a:t>
            </a:r>
            <a:r>
              <a:rPr lang="ru-RU" sz="1400" dirty="0"/>
              <a:t>проект за </a:t>
            </a:r>
            <a:r>
              <a:rPr lang="ru-RU" sz="1400" dirty="0" smtClean="0"/>
              <a:t>ЕЕ с </a:t>
            </a:r>
            <a:r>
              <a:rPr lang="bg-BG" sz="1400" dirty="0" smtClean="0"/>
              <a:t>бенефициенти</a:t>
            </a:r>
            <a:r>
              <a:rPr lang="ru-RU" sz="1400" dirty="0" smtClean="0"/>
              <a:t> </a:t>
            </a:r>
            <a:r>
              <a:rPr lang="bg-BG" sz="1400" dirty="0" smtClean="0"/>
              <a:t>общини</a:t>
            </a:r>
            <a:r>
              <a:rPr lang="ru-RU" sz="1400" dirty="0" smtClean="0"/>
              <a:t> </a:t>
            </a:r>
            <a:r>
              <a:rPr lang="ru-RU" sz="1400" dirty="0"/>
              <a:t>и </a:t>
            </a:r>
            <a:r>
              <a:rPr lang="bg-BG" sz="1400" dirty="0" smtClean="0"/>
              <a:t>търговски</a:t>
            </a:r>
            <a:r>
              <a:rPr lang="ru-RU" sz="1400" dirty="0" smtClean="0"/>
              <a:t> дружества.</a:t>
            </a:r>
            <a:endParaRPr lang="bg-BG" sz="1400" dirty="0"/>
          </a:p>
        </p:txBody>
      </p:sp>
      <p:sp>
        <p:nvSpPr>
          <p:cNvPr id="3" name="Заглавие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g-BG" sz="3200" dirty="0">
                <a:ea typeface="Verdana" pitchFamily="34" charset="0"/>
                <a:cs typeface="Verdana" pitchFamily="34" charset="0"/>
              </a:rPr>
              <a:t>Фонд „Енергийна ефективност и възобновяеми източници</a:t>
            </a:r>
            <a:r>
              <a:rPr lang="bg-BG" sz="3200" dirty="0" smtClean="0">
                <a:ea typeface="Verdana" pitchFamily="34" charset="0"/>
                <a:cs typeface="Verdana" pitchFamily="34" charset="0"/>
              </a:rPr>
              <a:t>“</a:t>
            </a:r>
            <a:endParaRPr lang="bg-BG" sz="3200" dirty="0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A1605-C657-4E62-A94F-7DA12071295F}" type="slidenum">
              <a:rPr lang="bg-BG" smtClean="0"/>
              <a:t>4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705063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bg-BG" sz="1400" b="1" dirty="0" smtClean="0">
                <a:solidFill>
                  <a:srgbClr val="FF0000"/>
                </a:solidFill>
              </a:rPr>
              <a:t>Условия за класиране на инвестиционните проекти: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bg-BG" sz="1400" dirty="0" smtClean="0">
                <a:solidFill>
                  <a:srgbClr val="FF0000"/>
                </a:solidFill>
              </a:rPr>
              <a:t>	да внедряват </a:t>
            </a:r>
            <a:r>
              <a:rPr lang="bg-BG" sz="1400" b="1" dirty="0">
                <a:solidFill>
                  <a:srgbClr val="FF0000"/>
                </a:solidFill>
              </a:rPr>
              <a:t>утвърдена</a:t>
            </a:r>
            <a:r>
              <a:rPr lang="bg-BG" sz="1400" dirty="0">
                <a:solidFill>
                  <a:srgbClr val="FF0000"/>
                </a:solidFill>
              </a:rPr>
              <a:t> </a:t>
            </a:r>
            <a:r>
              <a:rPr lang="bg-BG" sz="1400" b="1" dirty="0">
                <a:solidFill>
                  <a:srgbClr val="FF0000"/>
                </a:solidFill>
              </a:rPr>
              <a:t>технология</a:t>
            </a:r>
            <a:r>
              <a:rPr lang="bg-BG" sz="1400" dirty="0">
                <a:solidFill>
                  <a:srgbClr val="FF0000"/>
                </a:solidFill>
              </a:rPr>
              <a:t>; </a:t>
            </a:r>
            <a:endParaRPr lang="bg-BG" sz="1400" dirty="0" smtClean="0">
              <a:solidFill>
                <a:srgbClr val="FF0000"/>
              </a:solidFill>
            </a:endParaRPr>
          </a:p>
          <a:p>
            <a:pPr marL="0" lvl="0" indent="0">
              <a:lnSpc>
                <a:spcPct val="150000"/>
              </a:lnSpc>
              <a:buNone/>
            </a:pPr>
            <a:r>
              <a:rPr lang="bg-BG" sz="1400" dirty="0" smtClean="0">
                <a:solidFill>
                  <a:srgbClr val="FF0000"/>
                </a:solidFill>
              </a:rPr>
              <a:t>	стойността им да бъде </a:t>
            </a:r>
            <a:r>
              <a:rPr lang="bg-BG" sz="1400" b="1" dirty="0" smtClean="0">
                <a:solidFill>
                  <a:srgbClr val="FF0000"/>
                </a:solidFill>
              </a:rPr>
              <a:t>от 30 000 лева до 3 000 </a:t>
            </a:r>
            <a:r>
              <a:rPr lang="bg-BG" sz="1400" b="1" dirty="0" err="1" smtClean="0">
                <a:solidFill>
                  <a:srgbClr val="FF0000"/>
                </a:solidFill>
              </a:rPr>
              <a:t>000</a:t>
            </a:r>
            <a:r>
              <a:rPr lang="bg-BG" sz="1400" b="1" dirty="0" smtClean="0">
                <a:solidFill>
                  <a:srgbClr val="FF0000"/>
                </a:solidFill>
              </a:rPr>
              <a:t> лева</a:t>
            </a:r>
            <a:r>
              <a:rPr lang="bg-BG" sz="1400" dirty="0" smtClean="0">
                <a:solidFill>
                  <a:srgbClr val="FF0000"/>
                </a:solidFill>
              </a:rPr>
              <a:t>; 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bg-BG" sz="1400" dirty="0" smtClean="0">
                <a:solidFill>
                  <a:srgbClr val="FF0000"/>
                </a:solidFill>
              </a:rPr>
              <a:t>	собствено участие на кредитополучателя: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bg-BG" sz="1400" dirty="0" smtClean="0">
                <a:solidFill>
                  <a:srgbClr val="FF0000"/>
                </a:solidFill>
              </a:rPr>
              <a:t>	</a:t>
            </a:r>
            <a:r>
              <a:rPr lang="bg-BG" sz="1400" dirty="0">
                <a:solidFill>
                  <a:srgbClr val="FF0000"/>
                </a:solidFill>
              </a:rPr>
              <a:t> </a:t>
            </a:r>
            <a:r>
              <a:rPr lang="bg-BG" sz="1400" dirty="0" smtClean="0">
                <a:solidFill>
                  <a:srgbClr val="FF0000"/>
                </a:solidFill>
              </a:rPr>
              <a:t>  - над </a:t>
            </a:r>
            <a:r>
              <a:rPr lang="bg-BG" sz="1400" b="1" dirty="0" smtClean="0">
                <a:solidFill>
                  <a:srgbClr val="FF0000"/>
                </a:solidFill>
              </a:rPr>
              <a:t>10</a:t>
            </a:r>
            <a:r>
              <a:rPr lang="bg-BG" sz="1400" b="1" dirty="0">
                <a:solidFill>
                  <a:srgbClr val="FF0000"/>
                </a:solidFill>
              </a:rPr>
              <a:t>%</a:t>
            </a:r>
            <a:r>
              <a:rPr lang="bg-BG" sz="1400" dirty="0">
                <a:solidFill>
                  <a:srgbClr val="FF0000"/>
                </a:solidFill>
              </a:rPr>
              <a:t> при съвместно кредитиране </a:t>
            </a:r>
            <a:r>
              <a:rPr lang="bg-BG" sz="1400" dirty="0" smtClean="0">
                <a:solidFill>
                  <a:srgbClr val="FF0000"/>
                </a:solidFill>
              </a:rPr>
              <a:t>(ФЕЕВИ - </a:t>
            </a:r>
            <a:r>
              <a:rPr lang="bg-BG" sz="1400" dirty="0">
                <a:solidFill>
                  <a:srgbClr val="FF0000"/>
                </a:solidFill>
              </a:rPr>
              <a:t>търговска </a:t>
            </a:r>
            <a:r>
              <a:rPr lang="bg-BG" sz="1400" dirty="0" smtClean="0">
                <a:solidFill>
                  <a:srgbClr val="FF0000"/>
                </a:solidFill>
              </a:rPr>
              <a:t>банка);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bg-BG" sz="1400" b="1" dirty="0">
                <a:solidFill>
                  <a:srgbClr val="FF0000"/>
                </a:solidFill>
              </a:rPr>
              <a:t>	</a:t>
            </a:r>
            <a:r>
              <a:rPr lang="bg-BG" sz="1400" b="1" dirty="0" smtClean="0">
                <a:solidFill>
                  <a:srgbClr val="FF0000"/>
                </a:solidFill>
              </a:rPr>
              <a:t>   </a:t>
            </a:r>
            <a:r>
              <a:rPr lang="bg-BG" sz="1400" dirty="0" smtClean="0">
                <a:solidFill>
                  <a:srgbClr val="FF0000"/>
                </a:solidFill>
              </a:rPr>
              <a:t>-</a:t>
            </a:r>
            <a:r>
              <a:rPr lang="bg-BG" sz="1400" b="1" dirty="0" smtClean="0">
                <a:solidFill>
                  <a:srgbClr val="FF0000"/>
                </a:solidFill>
              </a:rPr>
              <a:t> </a:t>
            </a:r>
            <a:r>
              <a:rPr lang="bg-BG" sz="1400" dirty="0" smtClean="0">
                <a:solidFill>
                  <a:srgbClr val="FF0000"/>
                </a:solidFill>
              </a:rPr>
              <a:t>над</a:t>
            </a:r>
            <a:r>
              <a:rPr lang="bg-BG" sz="1400" b="1" dirty="0" smtClean="0">
                <a:solidFill>
                  <a:srgbClr val="FF0000"/>
                </a:solidFill>
              </a:rPr>
              <a:t> 25</a:t>
            </a:r>
            <a:r>
              <a:rPr lang="bg-BG" sz="1400" b="1" dirty="0">
                <a:solidFill>
                  <a:srgbClr val="FF0000"/>
                </a:solidFill>
              </a:rPr>
              <a:t>%</a:t>
            </a:r>
            <a:r>
              <a:rPr lang="bg-BG" sz="1400" dirty="0">
                <a:solidFill>
                  <a:srgbClr val="FF0000"/>
                </a:solidFill>
              </a:rPr>
              <a:t> при самостоятелно кредитиране от ФЕЕВИ; </a:t>
            </a:r>
            <a:endParaRPr lang="bg-BG" sz="1400" dirty="0" smtClean="0">
              <a:solidFill>
                <a:srgbClr val="FF0000"/>
              </a:solidFill>
            </a:endParaRPr>
          </a:p>
          <a:p>
            <a:pPr marL="0" lvl="0" indent="0">
              <a:lnSpc>
                <a:spcPct val="150000"/>
              </a:lnSpc>
              <a:buNone/>
            </a:pPr>
            <a:r>
              <a:rPr lang="bg-BG" sz="1400" dirty="0" smtClean="0">
                <a:solidFill>
                  <a:srgbClr val="FF0000"/>
                </a:solidFill>
              </a:rPr>
              <a:t>	срок </a:t>
            </a:r>
            <a:r>
              <a:rPr lang="bg-BG" sz="1400" dirty="0">
                <a:solidFill>
                  <a:srgbClr val="FF0000"/>
                </a:solidFill>
              </a:rPr>
              <a:t>на изплащане на кредита </a:t>
            </a:r>
            <a:r>
              <a:rPr lang="bg-BG" sz="1400" b="1" dirty="0">
                <a:solidFill>
                  <a:srgbClr val="FF0000"/>
                </a:solidFill>
              </a:rPr>
              <a:t>до 7 години</a:t>
            </a:r>
            <a:r>
              <a:rPr lang="bg-BG" sz="1400" dirty="0">
                <a:solidFill>
                  <a:srgbClr val="FF0000"/>
                </a:solidFill>
              </a:rPr>
              <a:t>.  </a:t>
            </a:r>
            <a:endParaRPr lang="bg-BG" sz="1400" dirty="0" smtClean="0">
              <a:solidFill>
                <a:srgbClr val="FF0000"/>
              </a:solidFill>
            </a:endParaRPr>
          </a:p>
          <a:p>
            <a:pPr marL="0" lvl="0" indent="0">
              <a:lnSpc>
                <a:spcPct val="150000"/>
              </a:lnSpc>
              <a:buNone/>
            </a:pPr>
            <a:endParaRPr lang="bg-BG" sz="2000" dirty="0" smtClean="0"/>
          </a:p>
          <a:p>
            <a:pPr marL="0" indent="0">
              <a:buNone/>
            </a:pPr>
            <a:r>
              <a:rPr lang="bg-BG" sz="1400" b="1" dirty="0" smtClean="0"/>
              <a:t>За допълнителна информация: </a:t>
            </a:r>
            <a:r>
              <a:rPr lang="en-US" sz="1400" b="1" dirty="0"/>
              <a:t>www .bgeef.com</a:t>
            </a:r>
            <a:endParaRPr lang="bg-BG" sz="1400" b="1" dirty="0"/>
          </a:p>
        </p:txBody>
      </p:sp>
      <p:sp>
        <p:nvSpPr>
          <p:cNvPr id="3" name="Заглавие 2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52128"/>
          </a:xfrm>
        </p:spPr>
        <p:txBody>
          <a:bodyPr anchor="t">
            <a:noAutofit/>
          </a:bodyPr>
          <a:lstStyle/>
          <a:p>
            <a:r>
              <a:rPr lang="bg-BG" sz="3200" dirty="0">
                <a:ea typeface="Verdana" pitchFamily="34" charset="0"/>
                <a:cs typeface="Verdana" pitchFamily="34" charset="0"/>
              </a:rPr>
              <a:t>Фонд „Енергийна ефективност и възобновяеми източници“</a:t>
            </a:r>
            <a:endParaRPr lang="bg-BG" sz="3200" dirty="0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A1605-C657-4E62-A94F-7DA12071295F}" type="slidenum">
              <a:rPr lang="bg-BG" smtClean="0"/>
              <a:t>5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653115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endParaRPr lang="bg-BG" b="1" dirty="0" smtClean="0">
              <a:ea typeface="Verdana" pitchFamily="34" charset="0"/>
              <a:cs typeface="Verdana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bg-BG" b="1" dirty="0" smtClean="0">
                <a:ea typeface="Verdana" pitchFamily="34" charset="0"/>
                <a:cs typeface="Verdana" pitchFamily="34" charset="0"/>
              </a:rPr>
              <a:t>Грантова схема </a:t>
            </a:r>
            <a:r>
              <a:rPr lang="en-US" b="1" dirty="0" smtClean="0">
                <a:ea typeface="Verdana" pitchFamily="34" charset="0"/>
                <a:cs typeface="Verdana" pitchFamily="34" charset="0"/>
              </a:rPr>
              <a:t>BG 04-04-05 </a:t>
            </a:r>
            <a:r>
              <a:rPr lang="en-US" dirty="0" smtClean="0">
                <a:ea typeface="Verdana" pitchFamily="34" charset="0"/>
                <a:cs typeface="Verdana" pitchFamily="34" charset="0"/>
              </a:rPr>
              <a:t>“</a:t>
            </a:r>
            <a:r>
              <a:rPr lang="bg-BG" dirty="0" smtClean="0">
                <a:ea typeface="Verdana" pitchFamily="34" charset="0"/>
                <a:cs typeface="Verdana" pitchFamily="34" charset="0"/>
              </a:rPr>
              <a:t>Повишаване на административния капацитет и информираността за енергийна ефективност и възобновяема енергия“</a:t>
            </a:r>
          </a:p>
          <a:p>
            <a:pPr marL="0" indent="0">
              <a:lnSpc>
                <a:spcPct val="150000"/>
              </a:lnSpc>
              <a:buNone/>
            </a:pPr>
            <a:endParaRPr lang="bg-BG" sz="1500" dirty="0" smtClean="0"/>
          </a:p>
          <a:p>
            <a:pPr marL="0" indent="0">
              <a:lnSpc>
                <a:spcPct val="150000"/>
              </a:lnSpc>
              <a:buNone/>
            </a:pPr>
            <a:endParaRPr lang="bg-BG" i="1" dirty="0"/>
          </a:p>
        </p:txBody>
      </p:sp>
      <p:sp>
        <p:nvSpPr>
          <p:cNvPr id="3" name="Заглавие 2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252728"/>
          </a:xfrm>
        </p:spPr>
        <p:txBody>
          <a:bodyPr>
            <a:noAutofit/>
          </a:bodyPr>
          <a:lstStyle/>
          <a:p>
            <a:r>
              <a:rPr lang="bg-BG" sz="3200" dirty="0">
                <a:ea typeface="Verdana" pitchFamily="34" charset="0"/>
                <a:cs typeface="Verdana" pitchFamily="34" charset="0"/>
              </a:rPr>
              <a:t>Програма BG04 "Енергийна ефективност и възобновяема </a:t>
            </a:r>
            <a:r>
              <a:rPr lang="bg-BG" sz="3200" dirty="0" smtClean="0">
                <a:ea typeface="Verdana" pitchFamily="34" charset="0"/>
                <a:cs typeface="Verdana" pitchFamily="34" charset="0"/>
              </a:rPr>
              <a:t>енергия“</a:t>
            </a:r>
            <a:endParaRPr lang="bg-BG" sz="3200" dirty="0"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A1605-C657-4E62-A94F-7DA12071295F}" type="slidenum">
              <a:rPr lang="bg-BG" smtClean="0"/>
              <a:t>6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157259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872067" y="2348880"/>
            <a:ext cx="7408333" cy="403244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ru-RU" sz="1400" b="1" dirty="0" smtClean="0">
                <a:ea typeface="Verdana" pitchFamily="34" charset="0"/>
                <a:cs typeface="Verdana" pitchFamily="34" charset="0"/>
              </a:rPr>
              <a:t>Цел на </a:t>
            </a:r>
            <a:r>
              <a:rPr lang="bg-BG" sz="1400" b="1" dirty="0" smtClean="0">
                <a:ea typeface="Verdana" pitchFamily="34" charset="0"/>
                <a:cs typeface="Verdana" pitchFamily="34" charset="0"/>
              </a:rPr>
              <a:t>програмата: </a:t>
            </a:r>
            <a:r>
              <a:rPr lang="bg-BG" sz="1400" dirty="0" smtClean="0"/>
              <a:t>изграждане на административен капацитет на държавни и общински власти и институции за планиране и изпълняване на мерки за енергийна ефективност и възобновяема енергия чрез предоставяне на обучения и консултации.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bg-BG" sz="1400" b="1" dirty="0" smtClean="0"/>
              <a:t>Целева </a:t>
            </a:r>
            <a:r>
              <a:rPr lang="bg-BG" sz="1400" b="1" dirty="0"/>
              <a:t>група: </a:t>
            </a:r>
            <a:r>
              <a:rPr lang="bg-BG" sz="1400" dirty="0"/>
              <a:t>държавни и общински институции / органи / държавни служители.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bg-BG" sz="1400" b="1" dirty="0" smtClean="0"/>
              <a:t>Финансиране</a:t>
            </a:r>
            <a:r>
              <a:rPr lang="bg-BG" sz="1400" b="1" dirty="0"/>
              <a:t>:</a:t>
            </a:r>
            <a:r>
              <a:rPr lang="bg-BG" sz="1400" dirty="0"/>
              <a:t> </a:t>
            </a:r>
            <a:r>
              <a:rPr lang="bg-BG" sz="1400" dirty="0">
                <a:ea typeface="Verdana" pitchFamily="34" charset="0"/>
                <a:cs typeface="Verdana" pitchFamily="34" charset="0"/>
              </a:rPr>
              <a:t>Финансовия механизъм на Европейското икономическо пространство 2009-2014 г. въз</a:t>
            </a:r>
            <a:r>
              <a:rPr lang="ru-RU" sz="1400" dirty="0">
                <a:ea typeface="Verdana" pitchFamily="34" charset="0"/>
                <a:cs typeface="Verdana" pitchFamily="34" charset="0"/>
              </a:rPr>
              <a:t> основа на подписан Меморандум за </a:t>
            </a:r>
            <a:r>
              <a:rPr lang="bg-BG" sz="1400" dirty="0">
                <a:ea typeface="Verdana" pitchFamily="34" charset="0"/>
                <a:cs typeface="Verdana" pitchFamily="34" charset="0"/>
              </a:rPr>
              <a:t>разбирателство</a:t>
            </a:r>
            <a:r>
              <a:rPr lang="ru-RU" sz="1400" dirty="0">
                <a:ea typeface="Verdana" pitchFamily="34" charset="0"/>
                <a:cs typeface="Verdana" pitchFamily="34" charset="0"/>
              </a:rPr>
              <a:t> между </a:t>
            </a:r>
            <a:r>
              <a:rPr lang="bg-BG" sz="1400" dirty="0">
                <a:ea typeface="Verdana" pitchFamily="34" charset="0"/>
                <a:cs typeface="Verdana" pitchFamily="34" charset="0"/>
              </a:rPr>
              <a:t>Република България и Кралство </a:t>
            </a:r>
            <a:r>
              <a:rPr lang="ru-RU" sz="1400" dirty="0">
                <a:ea typeface="Verdana" pitchFamily="34" charset="0"/>
                <a:cs typeface="Verdana" pitchFamily="34" charset="0"/>
              </a:rPr>
              <a:t>Норвегия, Исландия и Княжество </a:t>
            </a:r>
            <a:r>
              <a:rPr lang="bg-BG" sz="1400" dirty="0" err="1">
                <a:ea typeface="Verdana" pitchFamily="34" charset="0"/>
                <a:cs typeface="Verdana" pitchFamily="34" charset="0"/>
              </a:rPr>
              <a:t>Лихтенщай</a:t>
            </a:r>
            <a:r>
              <a:rPr lang="ru-RU" sz="1400" dirty="0">
                <a:ea typeface="Verdana" pitchFamily="34" charset="0"/>
                <a:cs typeface="Verdana" pitchFamily="34" charset="0"/>
              </a:rPr>
              <a:t>н. </a:t>
            </a:r>
            <a:endParaRPr lang="bg-BG" sz="1400" dirty="0">
              <a:ea typeface="Verdana" pitchFamily="34" charset="0"/>
              <a:cs typeface="Verdana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bg-BG" sz="1400" b="1" dirty="0" smtClean="0"/>
              <a:t>Бюджет на програмата: </a:t>
            </a:r>
            <a:r>
              <a:rPr lang="bg-BG" sz="1400" dirty="0"/>
              <a:t>624 065 евро (в т.ч. 530 455 </a:t>
            </a:r>
            <a:r>
              <a:rPr lang="bg-BG" sz="1400" dirty="0" smtClean="0"/>
              <a:t>евро (85%) безвъзмездна финансова помощ и </a:t>
            </a:r>
            <a:r>
              <a:rPr lang="bg-BG" sz="1400" dirty="0"/>
              <a:t>93 610 </a:t>
            </a:r>
            <a:r>
              <a:rPr lang="bg-BG" sz="1400" dirty="0" smtClean="0"/>
              <a:t>евро (15%) национално съфинансиране).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bg-BG" sz="1400" dirty="0" smtClean="0"/>
              <a:t>Безвъзмездната </a:t>
            </a:r>
            <a:r>
              <a:rPr lang="bg-BG" sz="1400" dirty="0"/>
              <a:t>финансова помощ за един проект е </a:t>
            </a:r>
            <a:r>
              <a:rPr lang="bg-BG" sz="1400" b="1" dirty="0"/>
              <a:t>до 100 % </a:t>
            </a:r>
            <a:r>
              <a:rPr lang="bg-BG" sz="1400" dirty="0"/>
              <a:t>от общата стойност на проекта в размер от 30 000 евро до 100 000 евро</a:t>
            </a:r>
          </a:p>
          <a:p>
            <a:pPr>
              <a:buFont typeface="Wingdings" pitchFamily="2" charset="2"/>
              <a:buChar char="v"/>
            </a:pPr>
            <a:endParaRPr lang="bg-BG" sz="1400" dirty="0"/>
          </a:p>
        </p:txBody>
      </p:sp>
      <p:sp>
        <p:nvSpPr>
          <p:cNvPr id="3" name="Контейнер за номер на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A1605-C657-4E62-A94F-7DA12071295F}" type="slidenum">
              <a:rPr lang="bg-BG" smtClean="0"/>
              <a:t>7</a:t>
            </a:fld>
            <a:endParaRPr lang="bg-BG" dirty="0"/>
          </a:p>
        </p:txBody>
      </p:sp>
      <p:sp>
        <p:nvSpPr>
          <p:cNvPr id="4" name="Заглавие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sz="3200" dirty="0">
                <a:ea typeface="Verdana" pitchFamily="34" charset="0"/>
                <a:cs typeface="Verdana" pitchFamily="34" charset="0"/>
              </a:rPr>
              <a:t>Програма BG04 "Енергийна ефективност и възобновяема енергия</a:t>
            </a:r>
            <a:r>
              <a:rPr lang="bg-BG" sz="3200" dirty="0" smtClean="0">
                <a:ea typeface="Verdana" pitchFamily="34" charset="0"/>
                <a:cs typeface="Verdana" pitchFamily="34" charset="0"/>
              </a:rPr>
              <a:t>“</a:t>
            </a:r>
            <a:br>
              <a:rPr lang="bg-BG" sz="3200" dirty="0" smtClean="0">
                <a:ea typeface="Verdana" pitchFamily="34" charset="0"/>
                <a:cs typeface="Verdana" pitchFamily="34" charset="0"/>
              </a:rPr>
            </a:br>
            <a:r>
              <a:rPr lang="bg-BG" sz="2800" i="1" dirty="0">
                <a:ea typeface="Verdana" pitchFamily="34" charset="0"/>
                <a:cs typeface="Verdana" pitchFamily="34" charset="0"/>
              </a:rPr>
              <a:t>Грантова схема </a:t>
            </a:r>
            <a:r>
              <a:rPr lang="en-US" sz="2800" i="1" dirty="0">
                <a:ea typeface="Verdana" pitchFamily="34" charset="0"/>
                <a:cs typeface="Verdana" pitchFamily="34" charset="0"/>
              </a:rPr>
              <a:t>BG 04-04-05</a:t>
            </a:r>
            <a:endParaRPr lang="bg-BG" sz="3200" i="1" dirty="0"/>
          </a:p>
        </p:txBody>
      </p:sp>
    </p:spTree>
    <p:extLst>
      <p:ext uri="{BB962C8B-B14F-4D97-AF65-F5344CB8AC3E}">
        <p14:creationId xmlns:p14="http://schemas.microsoft.com/office/powerpoint/2010/main" val="178845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bg-BG" sz="1400" b="1" dirty="0">
                <a:ea typeface="Verdana" pitchFamily="34" charset="0"/>
                <a:cs typeface="Verdana" pitchFamily="34" charset="0"/>
              </a:rPr>
              <a:t>Програмен партньор: </a:t>
            </a:r>
            <a:r>
              <a:rPr lang="bg-BG" sz="1400" dirty="0">
                <a:ea typeface="Verdana" pitchFamily="34" charset="0"/>
                <a:cs typeface="Verdana" pitchFamily="34" charset="0"/>
              </a:rPr>
              <a:t>Министерство на енергетиката</a:t>
            </a:r>
            <a:r>
              <a:rPr lang="ru-RU" sz="1400" dirty="0">
                <a:ea typeface="Verdana" pitchFamily="34" charset="0"/>
                <a:cs typeface="Verdana" pitchFamily="34" charset="0"/>
              </a:rPr>
              <a:t>.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bg-BG" sz="1400" b="1" dirty="0" smtClean="0"/>
              <a:t>Фонд </a:t>
            </a:r>
            <a:r>
              <a:rPr lang="bg-BG" sz="1400" b="1" dirty="0"/>
              <a:t>за двустранни </a:t>
            </a:r>
            <a:r>
              <a:rPr lang="bg-BG" sz="1400" b="1" dirty="0" smtClean="0"/>
              <a:t>отношения:</a:t>
            </a:r>
            <a:r>
              <a:rPr lang="bg-BG" sz="1400" dirty="0" smtClean="0"/>
              <a:t> оказва подкрепа в изготвяне </a:t>
            </a:r>
            <a:r>
              <a:rPr lang="bg-BG" sz="1400" dirty="0"/>
              <a:t>на проектни предложения и/или </a:t>
            </a:r>
            <a:r>
              <a:rPr lang="bg-BG" sz="1400" dirty="0" smtClean="0"/>
              <a:t>търсене </a:t>
            </a:r>
            <a:r>
              <a:rPr lang="bg-BG" sz="1400" dirty="0"/>
              <a:t>на партньори от страна на </a:t>
            </a:r>
            <a:r>
              <a:rPr lang="bg-BG" sz="1400" dirty="0" smtClean="0"/>
              <a:t>донорите и предоставя </a:t>
            </a:r>
            <a:r>
              <a:rPr lang="bg-BG" sz="1400" dirty="0"/>
              <a:t>средства по тази програма</a:t>
            </a:r>
            <a:r>
              <a:rPr lang="bg-BG" sz="1400" dirty="0" smtClean="0"/>
              <a:t>.</a:t>
            </a:r>
            <a:endParaRPr lang="bg-BG" sz="1400" dirty="0"/>
          </a:p>
          <a:p>
            <a:pPr fontAlgn="t">
              <a:lnSpc>
                <a:spcPct val="150000"/>
              </a:lnSpc>
              <a:buFont typeface="Wingdings" pitchFamily="2" charset="2"/>
              <a:buChar char="v"/>
            </a:pPr>
            <a:r>
              <a:rPr lang="bg-BG" sz="1400" b="1" dirty="0"/>
              <a:t>Краен срок за представяне на проектните предложения: 15 май 2015 г., 16:30 часа местно време.</a:t>
            </a:r>
          </a:p>
          <a:p>
            <a:pPr fontAlgn="t">
              <a:lnSpc>
                <a:spcPct val="150000"/>
              </a:lnSpc>
              <a:buFont typeface="Wingdings" pitchFamily="2" charset="2"/>
              <a:buChar char="v"/>
            </a:pPr>
            <a:r>
              <a:rPr lang="ru-RU" sz="1400" b="1" dirty="0" err="1"/>
              <a:t>Краен</a:t>
            </a:r>
            <a:r>
              <a:rPr lang="ru-RU" sz="1400" b="1" dirty="0"/>
              <a:t> срок за </a:t>
            </a:r>
            <a:r>
              <a:rPr lang="ru-RU" sz="1400" b="1" dirty="0" err="1"/>
              <a:t>изпълнение</a:t>
            </a:r>
            <a:r>
              <a:rPr lang="ru-RU" sz="1400" b="1" dirty="0"/>
              <a:t> на </a:t>
            </a:r>
            <a:r>
              <a:rPr lang="ru-RU" sz="1400" b="1" dirty="0" err="1"/>
              <a:t>дейности</a:t>
            </a:r>
            <a:r>
              <a:rPr lang="ru-RU" sz="1400" b="1" dirty="0"/>
              <a:t> по </a:t>
            </a:r>
            <a:r>
              <a:rPr lang="ru-RU" sz="1400" b="1" dirty="0" err="1"/>
              <a:t>програмата</a:t>
            </a:r>
            <a:r>
              <a:rPr lang="bg-BG" sz="1400" b="1" dirty="0"/>
              <a:t>: 30.04.2016 г.</a:t>
            </a:r>
            <a:endParaRPr lang="bg-BG" sz="1400" dirty="0"/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bg-BG" sz="1400" dirty="0" smtClean="0"/>
              <a:t>Допълнителна информация, както и пълният </a:t>
            </a:r>
            <a:r>
              <a:rPr lang="bg-BG" sz="1400" dirty="0"/>
              <a:t>комплект „Насоки за кандидатстване</a:t>
            </a:r>
            <a:r>
              <a:rPr lang="bg-BG" sz="1400" dirty="0" smtClean="0"/>
              <a:t>“: </a:t>
            </a:r>
            <a:r>
              <a:rPr lang="en-US" sz="1400" b="1" dirty="0" smtClean="0"/>
              <a:t>www.energygrantsbg.org</a:t>
            </a:r>
            <a:endParaRPr lang="bg-BG" sz="1400" b="1" dirty="0">
              <a:solidFill>
                <a:schemeClr val="tx1"/>
              </a:solidFill>
            </a:endParaRPr>
          </a:p>
        </p:txBody>
      </p:sp>
      <p:sp>
        <p:nvSpPr>
          <p:cNvPr id="3" name="Контейнер за номер на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A1605-C657-4E62-A94F-7DA12071295F}" type="slidenum">
              <a:rPr lang="bg-BG" smtClean="0"/>
              <a:t>8</a:t>
            </a:fld>
            <a:endParaRPr lang="bg-BG" dirty="0"/>
          </a:p>
        </p:txBody>
      </p:sp>
      <p:sp>
        <p:nvSpPr>
          <p:cNvPr id="4" name="Заглавие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sz="3200" dirty="0">
                <a:ea typeface="Verdana" pitchFamily="34" charset="0"/>
                <a:cs typeface="Verdana" pitchFamily="34" charset="0"/>
              </a:rPr>
              <a:t>Програма BG04 "Енергийна ефективност и възобновяема енергия</a:t>
            </a:r>
            <a:r>
              <a:rPr lang="bg-BG" sz="3200" dirty="0" smtClean="0">
                <a:ea typeface="Verdana" pitchFamily="34" charset="0"/>
                <a:cs typeface="Verdana" pitchFamily="34" charset="0"/>
              </a:rPr>
              <a:t>“</a:t>
            </a:r>
            <a:br>
              <a:rPr lang="bg-BG" sz="3200" dirty="0" smtClean="0">
                <a:ea typeface="Verdana" pitchFamily="34" charset="0"/>
                <a:cs typeface="Verdana" pitchFamily="34" charset="0"/>
              </a:rPr>
            </a:br>
            <a:r>
              <a:rPr lang="bg-BG" sz="2800" i="1" dirty="0">
                <a:ea typeface="Verdana" pitchFamily="34" charset="0"/>
                <a:cs typeface="Verdana" pitchFamily="34" charset="0"/>
              </a:rPr>
              <a:t>Грантова схема </a:t>
            </a:r>
            <a:r>
              <a:rPr lang="en-US" sz="2800" i="1" dirty="0">
                <a:ea typeface="Verdana" pitchFamily="34" charset="0"/>
                <a:cs typeface="Verdana" pitchFamily="34" charset="0"/>
              </a:rPr>
              <a:t>BG 04-04-05</a:t>
            </a:r>
            <a:endParaRPr lang="bg-BG" sz="2800" dirty="0"/>
          </a:p>
        </p:txBody>
      </p:sp>
    </p:spTree>
    <p:extLst>
      <p:ext uri="{BB962C8B-B14F-4D97-AF65-F5344CB8AC3E}">
        <p14:creationId xmlns:p14="http://schemas.microsoft.com/office/powerpoint/2010/main" val="372202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ru-RU" b="1" dirty="0" smtClean="0">
                <a:solidFill>
                  <a:srgbClr val="FF0000"/>
                </a:solidFill>
              </a:rPr>
              <a:t>Фонд за </a:t>
            </a:r>
            <a:r>
              <a:rPr lang="ru-RU" b="1" dirty="0" err="1" smtClean="0">
                <a:solidFill>
                  <a:srgbClr val="FF0000"/>
                </a:solidFill>
              </a:rPr>
              <a:t>двустранни</a:t>
            </a:r>
            <a:r>
              <a:rPr lang="ru-RU" b="1" dirty="0" smtClean="0">
                <a:solidFill>
                  <a:srgbClr val="FF0000"/>
                </a:solidFill>
              </a:rPr>
              <a:t> отношения BG04-00-02</a:t>
            </a:r>
            <a:endParaRPr lang="ru-RU" b="1" dirty="0">
              <a:solidFill>
                <a:srgbClr val="FF0000"/>
              </a:solidFill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ru-RU" dirty="0" err="1" smtClean="0">
                <a:solidFill>
                  <a:srgbClr val="FF0000"/>
                </a:solidFill>
              </a:rPr>
              <a:t>Покана</a:t>
            </a:r>
            <a:r>
              <a:rPr lang="ru-RU" dirty="0" smtClean="0">
                <a:solidFill>
                  <a:srgbClr val="FF0000"/>
                </a:solidFill>
              </a:rPr>
              <a:t> за </a:t>
            </a:r>
            <a:r>
              <a:rPr lang="ru-RU" dirty="0" err="1" smtClean="0">
                <a:solidFill>
                  <a:srgbClr val="FF0000"/>
                </a:solidFill>
              </a:rPr>
              <a:t>подаване</a:t>
            </a:r>
            <a:r>
              <a:rPr lang="ru-RU" dirty="0" smtClean="0">
                <a:solidFill>
                  <a:srgbClr val="FF0000"/>
                </a:solidFill>
              </a:rPr>
              <a:t> на искания за </a:t>
            </a:r>
            <a:r>
              <a:rPr lang="ru-RU" dirty="0" err="1" smtClean="0">
                <a:solidFill>
                  <a:srgbClr val="FF0000"/>
                </a:solidFill>
              </a:rPr>
              <a:t>подкрепа</a:t>
            </a:r>
            <a:endParaRPr lang="ru-RU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bg-BG" dirty="0">
              <a:solidFill>
                <a:srgbClr val="FF0000"/>
              </a:solidFill>
            </a:endParaRPr>
          </a:p>
        </p:txBody>
      </p:sp>
      <p:sp>
        <p:nvSpPr>
          <p:cNvPr id="3" name="Контейнер за номер на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A1605-C657-4E62-A94F-7DA12071295F}" type="slidenum">
              <a:rPr lang="bg-BG" smtClean="0"/>
              <a:t>9</a:t>
            </a:fld>
            <a:endParaRPr lang="bg-BG" dirty="0"/>
          </a:p>
        </p:txBody>
      </p:sp>
      <p:sp>
        <p:nvSpPr>
          <p:cNvPr id="4" name="Заглавие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200" dirty="0">
                <a:ea typeface="Verdana" pitchFamily="34" charset="0"/>
                <a:cs typeface="Verdana" pitchFamily="34" charset="0"/>
              </a:rPr>
              <a:t>Програма BG04 "Енергийна ефективност и възобновяема енергия“</a:t>
            </a:r>
            <a:endParaRPr lang="bg-BG" sz="3200" dirty="0"/>
          </a:p>
        </p:txBody>
      </p:sp>
    </p:spTree>
    <p:extLst>
      <p:ext uri="{BB962C8B-B14F-4D97-AF65-F5344CB8AC3E}">
        <p14:creationId xmlns:p14="http://schemas.microsoft.com/office/powerpoint/2010/main" val="177420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bg-BG" sz="1400" b="1" dirty="0" smtClean="0">
                <a:solidFill>
                  <a:srgbClr val="FF0000"/>
                </a:solidFill>
              </a:rPr>
              <a:t>Цел на Фонда: </a:t>
            </a:r>
            <a:r>
              <a:rPr lang="bg-BG" sz="1400" dirty="0" smtClean="0">
                <a:solidFill>
                  <a:srgbClr val="FF0000"/>
                </a:solidFill>
              </a:rPr>
              <a:t>насърчаване сътрудничеството с българските организации и организации в страните-донори, чрез обмяна и трансфер на знания, опит и добри практики в сферата на дейност на Програма </a:t>
            </a:r>
            <a:r>
              <a:rPr lang="bg-BG" sz="1400" dirty="0" smtClean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BG04.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bg-BG" sz="1400" b="1" dirty="0" smtClean="0">
                <a:solidFill>
                  <a:srgbClr val="FF0000"/>
                </a:solidFill>
              </a:rPr>
              <a:t>Фондът финансира </a:t>
            </a:r>
            <a:r>
              <a:rPr lang="bg-BG" sz="1400" b="1" dirty="0">
                <a:solidFill>
                  <a:srgbClr val="FF0000"/>
                </a:solidFill>
              </a:rPr>
              <a:t>Покани за подаване на проектни </a:t>
            </a:r>
            <a:r>
              <a:rPr lang="bg-BG" sz="1400" b="1" dirty="0" smtClean="0">
                <a:solidFill>
                  <a:srgbClr val="FF0000"/>
                </a:solidFill>
              </a:rPr>
              <a:t>предложения в две направления</a:t>
            </a:r>
            <a:r>
              <a:rPr lang="bg-BG" sz="1400" b="1" i="1" dirty="0" smtClean="0">
                <a:solidFill>
                  <a:srgbClr val="FF0000"/>
                </a:solidFill>
              </a:rPr>
              <a:t>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bg-BG" sz="1400" b="1" i="1" dirty="0" smtClean="0">
                <a:solidFill>
                  <a:srgbClr val="FF0000"/>
                </a:solidFill>
              </a:rPr>
              <a:t>	</a:t>
            </a:r>
            <a:r>
              <a:rPr lang="bg-BG" sz="1400" dirty="0" smtClean="0">
                <a:solidFill>
                  <a:srgbClr val="FF0000"/>
                </a:solidFill>
              </a:rPr>
              <a:t>„</a:t>
            </a:r>
            <a:r>
              <a:rPr lang="bg-BG" sz="1400" dirty="0">
                <a:solidFill>
                  <a:srgbClr val="FF0000"/>
                </a:solidFill>
              </a:rPr>
              <a:t>Схема за подкрепа за разработване на проектни предложения</a:t>
            </a:r>
            <a:r>
              <a:rPr lang="bg-BG" sz="1400" dirty="0" smtClean="0">
                <a:solidFill>
                  <a:srgbClr val="FF0000"/>
                </a:solidFill>
              </a:rPr>
              <a:t>” - </a:t>
            </a:r>
            <a:r>
              <a:rPr lang="en-US" sz="1400" b="1" dirty="0">
                <a:solidFill>
                  <a:srgbClr val="FF0000"/>
                </a:solidFill>
              </a:rPr>
              <a:t>146 737</a:t>
            </a:r>
            <a:r>
              <a:rPr lang="bg-BG" sz="1400" b="1" dirty="0">
                <a:solidFill>
                  <a:srgbClr val="FF0000"/>
                </a:solidFill>
              </a:rPr>
              <a:t> евро</a:t>
            </a:r>
            <a:r>
              <a:rPr lang="bg-BG" sz="1400" dirty="0" smtClean="0">
                <a:solidFill>
                  <a:srgbClr val="FF0000"/>
                </a:solidFill>
              </a:rPr>
              <a:t>;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bg-BG" sz="1400" dirty="0" smtClean="0">
                <a:solidFill>
                  <a:srgbClr val="FF0000"/>
                </a:solidFill>
              </a:rPr>
              <a:t>	„</a:t>
            </a:r>
            <a:r>
              <a:rPr lang="bg-BG" sz="1400" dirty="0">
                <a:solidFill>
                  <a:srgbClr val="FF0000"/>
                </a:solidFill>
              </a:rPr>
              <a:t>Схема за подкрепа за пътуване</a:t>
            </a:r>
            <a:r>
              <a:rPr lang="bg-BG" sz="1400" dirty="0" smtClean="0">
                <a:solidFill>
                  <a:srgbClr val="FF0000"/>
                </a:solidFill>
              </a:rPr>
              <a:t>” - </a:t>
            </a:r>
            <a:r>
              <a:rPr lang="en-US" sz="1400" b="1" dirty="0">
                <a:solidFill>
                  <a:srgbClr val="FF0000"/>
                </a:solidFill>
              </a:rPr>
              <a:t>80</a:t>
            </a:r>
            <a:r>
              <a:rPr lang="bg-BG" sz="1400" b="1" dirty="0">
                <a:solidFill>
                  <a:srgbClr val="FF0000"/>
                </a:solidFill>
              </a:rPr>
              <a:t> 491 </a:t>
            </a:r>
            <a:r>
              <a:rPr lang="bg-BG" sz="1400" dirty="0" smtClean="0">
                <a:solidFill>
                  <a:srgbClr val="FF0000"/>
                </a:solidFill>
              </a:rPr>
              <a:t>евро.</a:t>
            </a:r>
            <a:endParaRPr lang="bg-BG" sz="1400" b="1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bg-BG" sz="1400" b="1" dirty="0">
                <a:solidFill>
                  <a:srgbClr val="FF0000"/>
                </a:solidFill>
                <a:ea typeface="Verdana" pitchFamily="34" charset="0"/>
                <a:cs typeface="Verdana" pitchFamily="34" charset="0"/>
              </a:rPr>
              <a:t>Бюджет на Фонда: </a:t>
            </a:r>
            <a:r>
              <a:rPr lang="bg-BG" sz="1400" dirty="0">
                <a:solidFill>
                  <a:srgbClr val="FF0000"/>
                </a:solidFill>
              </a:rPr>
              <a:t>251 228 евро </a:t>
            </a:r>
            <a:r>
              <a:rPr lang="bg-BG" sz="1400" i="1" dirty="0">
                <a:solidFill>
                  <a:srgbClr val="FF0000"/>
                </a:solidFill>
              </a:rPr>
              <a:t>(1.6%  от допустимите разходи по Програма BG04 - 15 600 288 евро)</a:t>
            </a:r>
          </a:p>
          <a:p>
            <a:pPr marL="0" indent="0">
              <a:lnSpc>
                <a:spcPct val="150000"/>
              </a:lnSpc>
              <a:buNone/>
            </a:pPr>
            <a:endParaRPr lang="bg-BG" sz="1400" i="1" dirty="0" smtClean="0"/>
          </a:p>
        </p:txBody>
      </p:sp>
      <p:sp>
        <p:nvSpPr>
          <p:cNvPr id="3" name="Контейнер за номер на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A1605-C657-4E62-A94F-7DA12071295F}" type="slidenum">
              <a:rPr lang="bg-BG" smtClean="0"/>
              <a:t>10</a:t>
            </a:fld>
            <a:endParaRPr lang="bg-BG" dirty="0"/>
          </a:p>
        </p:txBody>
      </p:sp>
      <p:sp>
        <p:nvSpPr>
          <p:cNvPr id="4" name="Заглавие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indent="0"/>
            <a:r>
              <a:rPr lang="bg-BG" sz="2900" dirty="0">
                <a:ea typeface="Verdana" pitchFamily="34" charset="0"/>
                <a:cs typeface="Verdana" pitchFamily="34" charset="0"/>
              </a:rPr>
              <a:t>Програма BG04 "Енергийна ефективност и възобновяема енергия</a:t>
            </a:r>
            <a:r>
              <a:rPr lang="bg-BG" sz="2900" dirty="0" smtClean="0">
                <a:ea typeface="Verdana" pitchFamily="34" charset="0"/>
                <a:cs typeface="Verdana" pitchFamily="34" charset="0"/>
              </a:rPr>
              <a:t>“</a:t>
            </a:r>
            <a:r>
              <a:rPr lang="bg-BG" sz="2400" dirty="0" smtClean="0">
                <a:ea typeface="Verdana" pitchFamily="34" charset="0"/>
                <a:cs typeface="Verdana" pitchFamily="34" charset="0"/>
              </a:rPr>
              <a:t/>
            </a:r>
            <a:br>
              <a:rPr lang="bg-BG" sz="2400" dirty="0" smtClean="0">
                <a:ea typeface="Verdana" pitchFamily="34" charset="0"/>
                <a:cs typeface="Verdana" pitchFamily="34" charset="0"/>
              </a:rPr>
            </a:br>
            <a:r>
              <a:rPr lang="ru-RU" sz="2500" b="1" dirty="0" smtClean="0"/>
              <a:t>Фонд </a:t>
            </a:r>
            <a:r>
              <a:rPr lang="ru-RU" sz="2500" b="1" dirty="0"/>
              <a:t>за </a:t>
            </a:r>
            <a:r>
              <a:rPr lang="bg-BG" sz="2500" b="1" dirty="0" smtClean="0"/>
              <a:t>двустранни</a:t>
            </a:r>
            <a:r>
              <a:rPr lang="ru-RU" sz="2500" b="1" dirty="0" smtClean="0"/>
              <a:t> </a:t>
            </a:r>
            <a:r>
              <a:rPr lang="ru-RU" sz="2500" b="1" dirty="0"/>
              <a:t>отношения BG04-00-02</a:t>
            </a:r>
          </a:p>
        </p:txBody>
      </p:sp>
    </p:spTree>
    <p:extLst>
      <p:ext uri="{BB962C8B-B14F-4D97-AF65-F5344CB8AC3E}">
        <p14:creationId xmlns:p14="http://schemas.microsoft.com/office/powerpoint/2010/main" val="1363870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bg-BG" sz="1400" b="1" dirty="0" smtClean="0">
                <a:solidFill>
                  <a:srgbClr val="FF0000"/>
                </a:solidFill>
              </a:rPr>
              <a:t>Допустими кандидати: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bg-BG" sz="1400" dirty="0" smtClean="0">
                <a:solidFill>
                  <a:srgbClr val="FF0000"/>
                </a:solidFill>
              </a:rPr>
              <a:t>	юридически </a:t>
            </a:r>
            <a:r>
              <a:rPr lang="bg-BG" sz="1400" dirty="0">
                <a:solidFill>
                  <a:srgbClr val="FF0000"/>
                </a:solidFill>
              </a:rPr>
              <a:t>лица от България;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bg-BG" sz="1400" dirty="0" smtClean="0">
                <a:solidFill>
                  <a:srgbClr val="FF0000"/>
                </a:solidFill>
              </a:rPr>
              <a:t>	юридически </a:t>
            </a:r>
            <a:r>
              <a:rPr lang="bg-BG" sz="1400" dirty="0">
                <a:solidFill>
                  <a:srgbClr val="FF0000"/>
                </a:solidFill>
              </a:rPr>
              <a:t>лица от Кралство Норвегия, Исландия и Княжество </a:t>
            </a:r>
            <a:r>
              <a:rPr lang="bg-BG" sz="1400" dirty="0" smtClean="0">
                <a:solidFill>
                  <a:srgbClr val="FF0000"/>
                </a:solidFill>
              </a:rPr>
              <a:t>Лихтенщайн.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bg-BG" sz="1400" b="1" dirty="0" smtClean="0">
                <a:solidFill>
                  <a:srgbClr val="FF0000"/>
                </a:solidFill>
              </a:rPr>
              <a:t>Допустими дейности:</a:t>
            </a:r>
            <a:endParaRPr lang="bg-BG" sz="1400" dirty="0">
              <a:solidFill>
                <a:srgbClr val="FF000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bg-BG" sz="1400" dirty="0" smtClean="0">
                <a:solidFill>
                  <a:srgbClr val="FF0000"/>
                </a:solidFill>
              </a:rPr>
              <a:t>	</a:t>
            </a:r>
            <a:r>
              <a:rPr lang="bg-BG" sz="1400" b="1" dirty="0" smtClean="0">
                <a:solidFill>
                  <a:srgbClr val="FF0000"/>
                </a:solidFill>
              </a:rPr>
              <a:t>„Схема </a:t>
            </a:r>
            <a:r>
              <a:rPr lang="bg-BG" sz="1400" b="1" dirty="0">
                <a:solidFill>
                  <a:srgbClr val="FF0000"/>
                </a:solidFill>
              </a:rPr>
              <a:t>за подкрепа за разработване на проектни </a:t>
            </a:r>
            <a:r>
              <a:rPr lang="bg-BG" sz="1400" b="1" dirty="0" smtClean="0">
                <a:solidFill>
                  <a:srgbClr val="FF0000"/>
                </a:solidFill>
              </a:rPr>
              <a:t>предложения“: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bg-BG" sz="1400" dirty="0">
                <a:solidFill>
                  <a:srgbClr val="FF0000"/>
                </a:solidFill>
              </a:rPr>
              <a:t>	</a:t>
            </a:r>
            <a:r>
              <a:rPr lang="bg-BG" sz="1400" dirty="0" smtClean="0">
                <a:solidFill>
                  <a:srgbClr val="FF0000"/>
                </a:solidFill>
              </a:rPr>
              <a:t>	консултантски услуги;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bg-BG" sz="1400" dirty="0" smtClean="0">
                <a:solidFill>
                  <a:srgbClr val="FF0000"/>
                </a:solidFill>
              </a:rPr>
              <a:t>		пътувания </a:t>
            </a:r>
            <a:r>
              <a:rPr lang="bg-BG" sz="1400" dirty="0">
                <a:solidFill>
                  <a:srgbClr val="FF0000"/>
                </a:solidFill>
              </a:rPr>
              <a:t>на кандидата и/или </a:t>
            </a:r>
            <a:r>
              <a:rPr lang="bg-BG" sz="1400" dirty="0" smtClean="0">
                <a:solidFill>
                  <a:srgbClr val="FF0000"/>
                </a:solidFill>
              </a:rPr>
              <a:t>партньор;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bg-BG" sz="1400" dirty="0" smtClean="0">
                <a:solidFill>
                  <a:srgbClr val="FF0000"/>
                </a:solidFill>
              </a:rPr>
              <a:t>		организация </a:t>
            </a:r>
            <a:r>
              <a:rPr lang="bg-BG" sz="1400" dirty="0">
                <a:solidFill>
                  <a:srgbClr val="FF0000"/>
                </a:solidFill>
              </a:rPr>
              <a:t>на срещи в </a:t>
            </a:r>
            <a:r>
              <a:rPr lang="bg-BG" sz="1400" dirty="0" smtClean="0">
                <a:solidFill>
                  <a:srgbClr val="FF0000"/>
                </a:solidFill>
              </a:rPr>
              <a:t>България;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bg-BG" sz="1400" dirty="0">
                <a:solidFill>
                  <a:srgbClr val="FF0000"/>
                </a:solidFill>
              </a:rPr>
              <a:t>	</a:t>
            </a:r>
            <a:r>
              <a:rPr lang="bg-BG" sz="1400" dirty="0" smtClean="0">
                <a:solidFill>
                  <a:srgbClr val="FF0000"/>
                </a:solidFill>
              </a:rPr>
              <a:t>	</a:t>
            </a:r>
            <a:r>
              <a:rPr lang="bg-BG" sz="1400" dirty="0">
                <a:solidFill>
                  <a:srgbClr val="FF0000"/>
                </a:solidFill>
              </a:rPr>
              <a:t> </a:t>
            </a:r>
            <a:r>
              <a:rPr lang="bg-BG" sz="1400" dirty="0" smtClean="0">
                <a:solidFill>
                  <a:srgbClr val="FF0000"/>
                </a:solidFill>
              </a:rPr>
              <a:t>участие </a:t>
            </a:r>
            <a:r>
              <a:rPr lang="bg-BG" sz="1400" dirty="0">
                <a:solidFill>
                  <a:srgbClr val="FF0000"/>
                </a:solidFill>
              </a:rPr>
              <a:t>в конференции, семинари, курсове, срещи</a:t>
            </a:r>
          </a:p>
          <a:p>
            <a:pPr marL="0" indent="0">
              <a:buNone/>
            </a:pPr>
            <a:endParaRPr lang="bg-BG" sz="1400" dirty="0" smtClean="0"/>
          </a:p>
          <a:p>
            <a:pPr marL="0" indent="0">
              <a:buNone/>
            </a:pPr>
            <a:endParaRPr lang="bg-BG" sz="1400" i="1" dirty="0" smtClean="0"/>
          </a:p>
        </p:txBody>
      </p:sp>
      <p:sp>
        <p:nvSpPr>
          <p:cNvPr id="3" name="Контейнер за номер на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A1605-C657-4E62-A94F-7DA12071295F}" type="slidenum">
              <a:rPr lang="bg-BG" smtClean="0"/>
              <a:t>11</a:t>
            </a:fld>
            <a:endParaRPr lang="bg-BG" dirty="0"/>
          </a:p>
        </p:txBody>
      </p:sp>
      <p:sp>
        <p:nvSpPr>
          <p:cNvPr id="4" name="Заглавие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indent="0"/>
            <a:r>
              <a:rPr lang="bg-BG" sz="2900" dirty="0">
                <a:ea typeface="Verdana" pitchFamily="34" charset="0"/>
                <a:cs typeface="Verdana" pitchFamily="34" charset="0"/>
              </a:rPr>
              <a:t>Програма BG04 "Енергийна ефективност и възобновяема енергия</a:t>
            </a:r>
            <a:r>
              <a:rPr lang="bg-BG" sz="2900" dirty="0" smtClean="0">
                <a:ea typeface="Verdana" pitchFamily="34" charset="0"/>
                <a:cs typeface="Verdana" pitchFamily="34" charset="0"/>
              </a:rPr>
              <a:t>“</a:t>
            </a:r>
            <a:r>
              <a:rPr lang="bg-BG" sz="2400" dirty="0" smtClean="0">
                <a:ea typeface="Verdana" pitchFamily="34" charset="0"/>
                <a:cs typeface="Verdana" pitchFamily="34" charset="0"/>
              </a:rPr>
              <a:t/>
            </a:r>
            <a:br>
              <a:rPr lang="bg-BG" sz="2400" dirty="0" smtClean="0">
                <a:ea typeface="Verdana" pitchFamily="34" charset="0"/>
                <a:cs typeface="Verdana" pitchFamily="34" charset="0"/>
              </a:rPr>
            </a:br>
            <a:r>
              <a:rPr lang="ru-RU" sz="2500" b="1" dirty="0" smtClean="0"/>
              <a:t>Фонд </a:t>
            </a:r>
            <a:r>
              <a:rPr lang="ru-RU" sz="2500" b="1" dirty="0"/>
              <a:t>за </a:t>
            </a:r>
            <a:r>
              <a:rPr lang="bg-BG" sz="2500" b="1" dirty="0" smtClean="0"/>
              <a:t>двустранни</a:t>
            </a:r>
            <a:r>
              <a:rPr lang="ru-RU" sz="2500" b="1" dirty="0" smtClean="0"/>
              <a:t> </a:t>
            </a:r>
            <a:r>
              <a:rPr lang="ru-RU" sz="2500" b="1" dirty="0"/>
              <a:t>отношения BG04-00-02</a:t>
            </a:r>
          </a:p>
        </p:txBody>
      </p:sp>
    </p:spTree>
    <p:extLst>
      <p:ext uri="{BB962C8B-B14F-4D97-AF65-F5344CB8AC3E}">
        <p14:creationId xmlns:p14="http://schemas.microsoft.com/office/powerpoint/2010/main" val="2563092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611561" y="2675467"/>
            <a:ext cx="8064896" cy="345069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bg-BG" sz="1400" b="1" dirty="0" smtClean="0">
                <a:solidFill>
                  <a:srgbClr val="FF0000"/>
                </a:solidFill>
              </a:rPr>
              <a:t>Допустими </a:t>
            </a:r>
            <a:r>
              <a:rPr lang="bg-BG" sz="1400" b="1" dirty="0">
                <a:solidFill>
                  <a:srgbClr val="FF0000"/>
                </a:solidFill>
              </a:rPr>
              <a:t>дейности:</a:t>
            </a:r>
            <a:endParaRPr lang="bg-BG" sz="1400" dirty="0">
              <a:solidFill>
                <a:srgbClr val="FF000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bg-BG" sz="1400" b="1" dirty="0" smtClean="0">
                <a:solidFill>
                  <a:srgbClr val="FF0000"/>
                </a:solidFill>
              </a:rPr>
              <a:t>	„Схема </a:t>
            </a:r>
            <a:r>
              <a:rPr lang="bg-BG" sz="1400" b="1" dirty="0">
                <a:solidFill>
                  <a:srgbClr val="FF0000"/>
                </a:solidFill>
              </a:rPr>
              <a:t>за подкрепа за </a:t>
            </a:r>
            <a:r>
              <a:rPr lang="bg-BG" sz="1400" b="1" dirty="0" smtClean="0">
                <a:solidFill>
                  <a:srgbClr val="FF0000"/>
                </a:solidFill>
              </a:rPr>
              <a:t>пътуване“: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bg-BG" sz="1400" b="1" dirty="0">
                <a:solidFill>
                  <a:srgbClr val="FF0000"/>
                </a:solidFill>
              </a:rPr>
              <a:t>	</a:t>
            </a:r>
            <a:r>
              <a:rPr lang="bg-BG" sz="1400" b="1" dirty="0" smtClean="0">
                <a:solidFill>
                  <a:srgbClr val="FF0000"/>
                </a:solidFill>
              </a:rPr>
              <a:t>	</a:t>
            </a:r>
            <a:r>
              <a:rPr lang="bg-BG" sz="1400" dirty="0" smtClean="0">
                <a:solidFill>
                  <a:srgbClr val="FF0000"/>
                </a:solidFill>
              </a:rPr>
              <a:t>Посещения </a:t>
            </a:r>
            <a:r>
              <a:rPr lang="bg-BG" sz="1400" dirty="0">
                <a:solidFill>
                  <a:srgbClr val="FF0000"/>
                </a:solidFill>
              </a:rPr>
              <a:t>и </a:t>
            </a:r>
            <a:r>
              <a:rPr lang="bg-BG" sz="1400" dirty="0" smtClean="0">
                <a:solidFill>
                  <a:srgbClr val="FF0000"/>
                </a:solidFill>
              </a:rPr>
              <a:t>работни срещи (споделяне </a:t>
            </a:r>
            <a:r>
              <a:rPr lang="bg-BG" sz="1400" dirty="0">
                <a:solidFill>
                  <a:srgbClr val="FF0000"/>
                </a:solidFill>
              </a:rPr>
              <a:t>на ноу-хау и професионален </a:t>
            </a:r>
            <a:r>
              <a:rPr lang="bg-BG" sz="1400" dirty="0" smtClean="0">
                <a:solidFill>
                  <a:srgbClr val="FF0000"/>
                </a:solidFill>
              </a:rPr>
              <a:t>опит);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bg-BG" sz="1400" dirty="0">
                <a:solidFill>
                  <a:srgbClr val="FF0000"/>
                </a:solidFill>
              </a:rPr>
              <a:t>	</a:t>
            </a:r>
            <a:r>
              <a:rPr lang="bg-BG" sz="1400" dirty="0" smtClean="0">
                <a:solidFill>
                  <a:srgbClr val="FF0000"/>
                </a:solidFill>
              </a:rPr>
              <a:t>	Посещения </a:t>
            </a:r>
            <a:r>
              <a:rPr lang="bg-BG" sz="1400" dirty="0">
                <a:solidFill>
                  <a:srgbClr val="FF0000"/>
                </a:solidFill>
              </a:rPr>
              <a:t>и участие в семинари и конференции </a:t>
            </a:r>
            <a:r>
              <a:rPr lang="bg-BG" sz="1400" dirty="0" smtClean="0">
                <a:solidFill>
                  <a:srgbClr val="FF0000"/>
                </a:solidFill>
              </a:rPr>
              <a:t>(по Програма BG 04).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bg-BG" sz="1400" b="1" dirty="0" smtClean="0">
                <a:solidFill>
                  <a:srgbClr val="FF0000"/>
                </a:solidFill>
              </a:rPr>
              <a:t>Размер на Безвъзмездна финансова помощ: </a:t>
            </a:r>
            <a:r>
              <a:rPr lang="bg-BG" sz="1400" dirty="0" smtClean="0">
                <a:solidFill>
                  <a:srgbClr val="FF0000"/>
                </a:solidFill>
              </a:rPr>
              <a:t>до 100 %, </a:t>
            </a:r>
            <a:r>
              <a:rPr lang="bg-BG" sz="1400" dirty="0">
                <a:solidFill>
                  <a:srgbClr val="FF0000"/>
                </a:solidFill>
              </a:rPr>
              <a:t>но не повече от 4000 </a:t>
            </a:r>
            <a:r>
              <a:rPr lang="bg-BG" sz="1400" dirty="0" smtClean="0">
                <a:solidFill>
                  <a:srgbClr val="FF0000"/>
                </a:solidFill>
              </a:rPr>
              <a:t>евро.</a:t>
            </a:r>
            <a:endParaRPr lang="bg-BG" sz="1400" dirty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bg-BG" sz="1400" b="1" dirty="0" smtClean="0">
                <a:solidFill>
                  <a:srgbClr val="FF0000"/>
                </a:solidFill>
              </a:rPr>
              <a:t>Срок за подаване на Искания за подкрепа по:</a:t>
            </a:r>
          </a:p>
          <a:p>
            <a:pPr marL="0" indent="0">
              <a:buNone/>
            </a:pPr>
            <a:r>
              <a:rPr lang="bg-BG" sz="1400" dirty="0" smtClean="0">
                <a:solidFill>
                  <a:srgbClr val="FF0000"/>
                </a:solidFill>
              </a:rPr>
              <a:t>	Първата схема „Схема </a:t>
            </a:r>
            <a:r>
              <a:rPr lang="bg-BG" sz="1400" dirty="0">
                <a:solidFill>
                  <a:srgbClr val="FF0000"/>
                </a:solidFill>
              </a:rPr>
              <a:t>за подкрепа за разработване на проектни предложения</a:t>
            </a:r>
            <a:r>
              <a:rPr lang="bg-BG" sz="1400" dirty="0" smtClean="0">
                <a:solidFill>
                  <a:srgbClr val="FF0000"/>
                </a:solidFill>
              </a:rPr>
              <a:t>“ – текущо, до </a:t>
            </a:r>
            <a:r>
              <a:rPr lang="bg-BG" sz="1400" dirty="0">
                <a:solidFill>
                  <a:srgbClr val="FF0000"/>
                </a:solidFill>
              </a:rPr>
              <a:t>изчерпване на бюджета на </a:t>
            </a:r>
            <a:r>
              <a:rPr lang="bg-BG" sz="1400" dirty="0" smtClean="0">
                <a:solidFill>
                  <a:srgbClr val="FF0000"/>
                </a:solidFill>
              </a:rPr>
              <a:t>Фонда</a:t>
            </a:r>
            <a:r>
              <a:rPr lang="bg-BG" sz="1400" dirty="0">
                <a:solidFill>
                  <a:srgbClr val="FF0000"/>
                </a:solidFill>
              </a:rPr>
              <a:t> </a:t>
            </a:r>
            <a:r>
              <a:rPr lang="bg-BG" sz="1400" dirty="0" smtClean="0">
                <a:solidFill>
                  <a:srgbClr val="FF0000"/>
                </a:solidFill>
              </a:rPr>
              <a:t>и </a:t>
            </a:r>
            <a:r>
              <a:rPr lang="bg-BG" sz="1400" dirty="0">
                <a:solidFill>
                  <a:srgbClr val="FF0000"/>
                </a:solidFill>
              </a:rPr>
              <a:t>не по-късно от крайната дата за подаване на проектни предложения по съответната </a:t>
            </a:r>
            <a:r>
              <a:rPr lang="bg-BG" sz="1400" dirty="0" smtClean="0">
                <a:solidFill>
                  <a:srgbClr val="FF0000"/>
                </a:solidFill>
              </a:rPr>
              <a:t>покана;</a:t>
            </a:r>
          </a:p>
          <a:p>
            <a:pPr marL="0" indent="0">
              <a:buNone/>
            </a:pPr>
            <a:r>
              <a:rPr lang="bg-BG" sz="1400" b="1" dirty="0" smtClean="0">
                <a:solidFill>
                  <a:srgbClr val="FF0000"/>
                </a:solidFill>
              </a:rPr>
              <a:t>	</a:t>
            </a:r>
            <a:r>
              <a:rPr lang="bg-BG" sz="1400" dirty="0" smtClean="0">
                <a:solidFill>
                  <a:srgbClr val="FF0000"/>
                </a:solidFill>
              </a:rPr>
              <a:t>Втората схема „Схема </a:t>
            </a:r>
            <a:r>
              <a:rPr lang="bg-BG" sz="1400" dirty="0">
                <a:solidFill>
                  <a:srgbClr val="FF0000"/>
                </a:solidFill>
              </a:rPr>
              <a:t>за подкрепа за пътуване</a:t>
            </a:r>
            <a:r>
              <a:rPr lang="bg-BG" sz="1400" dirty="0" smtClean="0">
                <a:solidFill>
                  <a:srgbClr val="FF0000"/>
                </a:solidFill>
              </a:rPr>
              <a:t>“ – текущо, до </a:t>
            </a:r>
            <a:r>
              <a:rPr lang="bg-BG" sz="1400" dirty="0">
                <a:solidFill>
                  <a:srgbClr val="FF0000"/>
                </a:solidFill>
              </a:rPr>
              <a:t>изчерпване на бюджета на Фонда </a:t>
            </a:r>
            <a:r>
              <a:rPr lang="bg-BG" sz="1400" dirty="0" smtClean="0">
                <a:solidFill>
                  <a:srgbClr val="FF0000"/>
                </a:solidFill>
              </a:rPr>
              <a:t>по </a:t>
            </a:r>
            <a:r>
              <a:rPr lang="bg-BG" sz="1400" dirty="0">
                <a:solidFill>
                  <a:srgbClr val="FF0000"/>
                </a:solidFill>
              </a:rPr>
              <a:t>Програма BG04, но не по-късно от </a:t>
            </a:r>
            <a:r>
              <a:rPr lang="bg-BG" sz="1400" b="1" dirty="0">
                <a:solidFill>
                  <a:srgbClr val="FF0000"/>
                </a:solidFill>
              </a:rPr>
              <a:t>1 март 2016 г.</a:t>
            </a:r>
            <a:endParaRPr lang="bg-BG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bg-BG" sz="1400" dirty="0" smtClean="0"/>
          </a:p>
        </p:txBody>
      </p:sp>
      <p:sp>
        <p:nvSpPr>
          <p:cNvPr id="3" name="Контейнер за номер на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A1605-C657-4E62-A94F-7DA12071295F}" type="slidenum">
              <a:rPr lang="bg-BG" smtClean="0"/>
              <a:t>12</a:t>
            </a:fld>
            <a:endParaRPr lang="bg-BG" dirty="0"/>
          </a:p>
        </p:txBody>
      </p:sp>
      <p:sp>
        <p:nvSpPr>
          <p:cNvPr id="4" name="Заглавие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indent="0"/>
            <a:r>
              <a:rPr lang="bg-BG" sz="2900" dirty="0">
                <a:ea typeface="Verdana" pitchFamily="34" charset="0"/>
                <a:cs typeface="Verdana" pitchFamily="34" charset="0"/>
              </a:rPr>
              <a:t>Програма BG04 "Енергийна ефективност и възобновяема енергия</a:t>
            </a:r>
            <a:r>
              <a:rPr lang="bg-BG" sz="2900" dirty="0" smtClean="0">
                <a:ea typeface="Verdana" pitchFamily="34" charset="0"/>
                <a:cs typeface="Verdana" pitchFamily="34" charset="0"/>
              </a:rPr>
              <a:t>“</a:t>
            </a:r>
            <a:r>
              <a:rPr lang="bg-BG" sz="2400" dirty="0" smtClean="0">
                <a:ea typeface="Verdana" pitchFamily="34" charset="0"/>
                <a:cs typeface="Verdana" pitchFamily="34" charset="0"/>
              </a:rPr>
              <a:t/>
            </a:r>
            <a:br>
              <a:rPr lang="bg-BG" sz="2400" dirty="0" smtClean="0">
                <a:ea typeface="Verdana" pitchFamily="34" charset="0"/>
                <a:cs typeface="Verdana" pitchFamily="34" charset="0"/>
              </a:rPr>
            </a:br>
            <a:r>
              <a:rPr lang="ru-RU" sz="2500" b="1" dirty="0" smtClean="0"/>
              <a:t>Фонд </a:t>
            </a:r>
            <a:r>
              <a:rPr lang="ru-RU" sz="2500" b="1" dirty="0"/>
              <a:t>за </a:t>
            </a:r>
            <a:r>
              <a:rPr lang="bg-BG" sz="2500" b="1" dirty="0" smtClean="0"/>
              <a:t>двустранни</a:t>
            </a:r>
            <a:r>
              <a:rPr lang="ru-RU" sz="2500" b="1" dirty="0" smtClean="0"/>
              <a:t> </a:t>
            </a:r>
            <a:r>
              <a:rPr lang="ru-RU" sz="2500" b="1" dirty="0"/>
              <a:t>отношения BG04-00-02</a:t>
            </a:r>
          </a:p>
        </p:txBody>
      </p:sp>
    </p:spTree>
    <p:extLst>
      <p:ext uri="{BB962C8B-B14F-4D97-AF65-F5344CB8AC3E}">
        <p14:creationId xmlns:p14="http://schemas.microsoft.com/office/powerpoint/2010/main" val="110858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755577" y="2492896"/>
            <a:ext cx="7704856" cy="3633267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bg-BG" sz="1400" b="1" dirty="0" smtClean="0"/>
              <a:t>Приоритетна </a:t>
            </a:r>
            <a:r>
              <a:rPr lang="bg-BG" sz="1400" b="1" dirty="0"/>
              <a:t>ос 1 </a:t>
            </a:r>
            <a:r>
              <a:rPr lang="bg-BG" sz="1400" dirty="0"/>
              <a:t>– </a:t>
            </a:r>
            <a:r>
              <a:rPr lang="bg-BG" sz="1400" dirty="0" smtClean="0"/>
              <a:t>„</a:t>
            </a:r>
            <a:r>
              <a:rPr lang="bg-BG" sz="1500" dirty="0" smtClean="0"/>
              <a:t>Устойчиво и интегрирано градско развитие“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bg-BG" sz="1500" b="1" dirty="0" smtClean="0"/>
              <a:t>Приоритетна </a:t>
            </a:r>
            <a:r>
              <a:rPr lang="bg-BG" sz="1500" b="1" dirty="0"/>
              <a:t>ос </a:t>
            </a:r>
            <a:r>
              <a:rPr lang="bg-BG" sz="1500" b="1" dirty="0" smtClean="0"/>
              <a:t>2 </a:t>
            </a:r>
            <a:r>
              <a:rPr lang="bg-BG" sz="1500" dirty="0" smtClean="0"/>
              <a:t>– „</a:t>
            </a:r>
            <a:r>
              <a:rPr lang="ru-RU" sz="1500" dirty="0" smtClean="0"/>
              <a:t>Подкрепа </a:t>
            </a:r>
            <a:r>
              <a:rPr lang="ru-RU" sz="1500" dirty="0"/>
              <a:t>за </a:t>
            </a:r>
            <a:r>
              <a:rPr lang="bg-BG" sz="1500" dirty="0" smtClean="0"/>
              <a:t>периферни</a:t>
            </a:r>
            <a:r>
              <a:rPr lang="ru-RU" sz="1500" dirty="0" smtClean="0"/>
              <a:t> </a:t>
            </a:r>
            <a:r>
              <a:rPr lang="bg-BG" sz="1500" dirty="0" smtClean="0"/>
              <a:t>географски</a:t>
            </a:r>
            <a:r>
              <a:rPr lang="ru-RU" sz="1500" dirty="0" smtClean="0"/>
              <a:t> </a:t>
            </a:r>
            <a:r>
              <a:rPr lang="bg-BG" sz="1500" dirty="0" smtClean="0"/>
              <a:t>райони</a:t>
            </a:r>
            <a:r>
              <a:rPr lang="ru-RU" sz="1500" dirty="0" smtClean="0"/>
              <a:t>, </a:t>
            </a:r>
            <a:r>
              <a:rPr lang="bg-BG" sz="1500" dirty="0" smtClean="0"/>
              <a:t>най-силно</a:t>
            </a:r>
            <a:r>
              <a:rPr lang="ru-RU" sz="1500" dirty="0" smtClean="0"/>
              <a:t> </a:t>
            </a:r>
            <a:r>
              <a:rPr lang="bg-BG" sz="1500" dirty="0" smtClean="0"/>
              <a:t>засегнати</a:t>
            </a:r>
            <a:r>
              <a:rPr lang="ru-RU" sz="1500" dirty="0" smtClean="0"/>
              <a:t> </a:t>
            </a:r>
            <a:r>
              <a:rPr lang="ru-RU" sz="1500" dirty="0"/>
              <a:t>от </a:t>
            </a:r>
            <a:r>
              <a:rPr lang="bg-BG" sz="1500" dirty="0" smtClean="0"/>
              <a:t>бедност“</a:t>
            </a:r>
            <a:endParaRPr lang="bg-BG" sz="1500" dirty="0"/>
          </a:p>
          <a:p>
            <a:pPr marL="0" indent="0">
              <a:lnSpc>
                <a:spcPct val="150000"/>
              </a:lnSpc>
              <a:buNone/>
            </a:pPr>
            <a:r>
              <a:rPr lang="bg-BG" sz="1500" dirty="0" smtClean="0"/>
              <a:t>	</a:t>
            </a:r>
            <a:r>
              <a:rPr lang="bg-BG" sz="1500" b="1" dirty="0" smtClean="0"/>
              <a:t>Тематична цел 04 </a:t>
            </a:r>
            <a:r>
              <a:rPr lang="bg-BG" sz="1500" dirty="0" smtClean="0"/>
              <a:t>– „Подкрепа за преминаването към нисковъглеродна икономика, енергийна</a:t>
            </a:r>
            <a:r>
              <a:rPr lang="ru-RU" sz="1500" dirty="0" smtClean="0"/>
              <a:t> и </a:t>
            </a:r>
            <a:r>
              <a:rPr lang="bg-BG" sz="1500" dirty="0" smtClean="0"/>
              <a:t>ресурсна</a:t>
            </a:r>
            <a:r>
              <a:rPr lang="ru-RU" sz="1500" dirty="0" smtClean="0"/>
              <a:t> </a:t>
            </a:r>
            <a:r>
              <a:rPr lang="bg-BG" sz="1500" dirty="0" smtClean="0"/>
              <a:t>ефективност</a:t>
            </a:r>
            <a:r>
              <a:rPr lang="ru-RU" sz="1500" dirty="0" smtClean="0"/>
              <a:t>“ - </a:t>
            </a:r>
            <a:r>
              <a:rPr lang="bg-BG" sz="1500" dirty="0" smtClean="0"/>
              <a:t>във фокуса са мерките </a:t>
            </a:r>
            <a:r>
              <a:rPr lang="ru-RU" sz="1500" dirty="0" smtClean="0"/>
              <a:t>за </a:t>
            </a:r>
            <a:r>
              <a:rPr lang="bg-BG" sz="1500" dirty="0" smtClean="0"/>
              <a:t>енергийна ефективност </a:t>
            </a:r>
            <a:r>
              <a:rPr lang="ru-RU" sz="1500" dirty="0" smtClean="0"/>
              <a:t>на </a:t>
            </a:r>
            <a:r>
              <a:rPr lang="bg-BG" sz="1500" dirty="0" smtClean="0"/>
              <a:t>публичните сгради и жилищния </a:t>
            </a:r>
            <a:r>
              <a:rPr lang="ru-RU" sz="1500" dirty="0" smtClean="0"/>
              <a:t>сектор</a:t>
            </a:r>
            <a:r>
              <a:rPr lang="ru-RU" sz="1500" dirty="0"/>
              <a:t>, </a:t>
            </a:r>
            <a:r>
              <a:rPr lang="bg-BG" sz="1500" dirty="0" smtClean="0"/>
              <a:t>както и на инвестициите за интегриран градски</a:t>
            </a:r>
            <a:r>
              <a:rPr lang="ru-RU" sz="1500" dirty="0" smtClean="0"/>
              <a:t> транспорт.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500" b="1" dirty="0" smtClean="0"/>
              <a:t>	</a:t>
            </a:r>
            <a:r>
              <a:rPr lang="bg-BG" sz="1500" b="1" dirty="0"/>
              <a:t>Инвестиционен приоритет 4c </a:t>
            </a:r>
            <a:r>
              <a:rPr lang="bg-BG" sz="1500" dirty="0"/>
              <a:t>– „Предоставяне на подкрепа за енергийната ефективност</a:t>
            </a:r>
            <a:r>
              <a:rPr lang="ru-RU" sz="1500" dirty="0"/>
              <a:t>, </a:t>
            </a:r>
            <a:r>
              <a:rPr lang="bg-BG" sz="1500" dirty="0"/>
              <a:t>за интелигентното енергийно управление и за използването на възобновяема енергия</a:t>
            </a:r>
            <a:r>
              <a:rPr lang="ru-RU" sz="1500" dirty="0"/>
              <a:t> в </a:t>
            </a:r>
            <a:r>
              <a:rPr lang="bg-BG" sz="1500" dirty="0"/>
              <a:t>публичната инфраструктура, вкл. в обществените сгради, и в жилищния </a:t>
            </a:r>
            <a:r>
              <a:rPr lang="ru-RU" sz="1500" dirty="0"/>
              <a:t>сектор “.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500" dirty="0"/>
              <a:t>	</a:t>
            </a:r>
            <a:r>
              <a:rPr lang="ru-RU" sz="1500" dirty="0" smtClean="0">
                <a:solidFill>
                  <a:srgbClr val="FF0000"/>
                </a:solidFill>
              </a:rPr>
              <a:t>За </a:t>
            </a:r>
            <a:r>
              <a:rPr lang="bg-BG" sz="1500" dirty="0" smtClean="0">
                <a:solidFill>
                  <a:srgbClr val="FF0000"/>
                </a:solidFill>
              </a:rPr>
              <a:t>инвестиционния приоритет са планирани 15% от ресурса на програмата</a:t>
            </a:r>
            <a:r>
              <a:rPr lang="ru-RU" sz="1500" dirty="0" smtClean="0">
                <a:solidFill>
                  <a:srgbClr val="FF0000"/>
                </a:solidFill>
              </a:rPr>
              <a:t>.</a:t>
            </a:r>
            <a:endParaRPr lang="bg-BG" sz="1500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1500" dirty="0"/>
          </a:p>
        </p:txBody>
      </p:sp>
      <p:sp>
        <p:nvSpPr>
          <p:cNvPr id="3" name="Контейнер за номер на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A1605-C657-4E62-A94F-7DA12071295F}" type="slidenum">
              <a:rPr lang="bg-BG" smtClean="0"/>
              <a:t>13</a:t>
            </a:fld>
            <a:endParaRPr lang="bg-BG" dirty="0"/>
          </a:p>
        </p:txBody>
      </p:sp>
      <p:sp>
        <p:nvSpPr>
          <p:cNvPr id="4" name="Заглавие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200" dirty="0" smtClean="0"/>
              <a:t>Оперативна програма „Региони в растеж“ 2014 -2020 г.</a:t>
            </a:r>
            <a:endParaRPr lang="bg-BG" sz="3200" dirty="0"/>
          </a:p>
        </p:txBody>
      </p:sp>
    </p:spTree>
    <p:extLst>
      <p:ext uri="{BB962C8B-B14F-4D97-AF65-F5344CB8AC3E}">
        <p14:creationId xmlns:p14="http://schemas.microsoft.com/office/powerpoint/2010/main" val="196118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611560" y="2420888"/>
            <a:ext cx="8136903" cy="388843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bg-BG" sz="1400" b="1" dirty="0" smtClean="0"/>
              <a:t>Специфични цели: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bg-BG" sz="1400" b="1" dirty="0" smtClean="0"/>
              <a:t> ПО 1	</a:t>
            </a:r>
            <a:r>
              <a:rPr lang="bg-BG" sz="1400" dirty="0" smtClean="0"/>
              <a:t>Повишаване на енергийната ефективност в жилищния сектор.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bg-BG" sz="1400" dirty="0" smtClean="0"/>
              <a:t>	Повишаване </a:t>
            </a:r>
            <a:r>
              <a:rPr lang="bg-BG" sz="1400" dirty="0"/>
              <a:t>на енергийната ефективност в </a:t>
            </a:r>
            <a:r>
              <a:rPr lang="bg-BG" sz="1400" dirty="0" smtClean="0"/>
              <a:t>публични сгради.</a:t>
            </a:r>
          </a:p>
          <a:p>
            <a:pPr marL="0" indent="0">
              <a:lnSpc>
                <a:spcPct val="150000"/>
              </a:lnSpc>
              <a:buNone/>
            </a:pPr>
            <a:endParaRPr lang="bg-BG" sz="14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bg-BG" sz="1400" b="1" dirty="0" smtClean="0"/>
              <a:t>ПО 2	</a:t>
            </a:r>
            <a:r>
              <a:rPr lang="bg-BG" sz="1400" dirty="0" smtClean="0"/>
              <a:t>Повишаване </a:t>
            </a:r>
            <a:r>
              <a:rPr lang="bg-BG" sz="1400" dirty="0"/>
              <a:t>на енергийната </a:t>
            </a:r>
            <a:r>
              <a:rPr lang="bg-BG" sz="1400" dirty="0" smtClean="0"/>
              <a:t>ефективност в периферните райони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bg-BG" sz="1400" dirty="0" smtClean="0"/>
              <a:t>	Повишаване </a:t>
            </a:r>
            <a:r>
              <a:rPr lang="bg-BG" sz="1400" dirty="0"/>
              <a:t>на енергийната ефективност в </a:t>
            </a:r>
            <a:r>
              <a:rPr lang="bg-BG" sz="1400" dirty="0" smtClean="0"/>
              <a:t>публични сгради и периферните </a:t>
            </a:r>
            <a:r>
              <a:rPr lang="bg-BG" sz="1400" dirty="0"/>
              <a:t>райони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bg-BG" sz="1400" b="1" dirty="0" smtClean="0"/>
              <a:t>Финансиране: </a:t>
            </a:r>
            <a:r>
              <a:rPr lang="bg-BG" sz="1400" dirty="0"/>
              <a:t>Европейски фонд за регионално </a:t>
            </a:r>
            <a:r>
              <a:rPr lang="bg-BG" sz="1400" dirty="0" smtClean="0"/>
              <a:t>развитие (85 %) и национално съфинансиране (15%).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bg-BG" sz="1400" b="1" dirty="0"/>
              <a:t>Бюджет за проекти по ЕЕ и </a:t>
            </a:r>
            <a:r>
              <a:rPr lang="bg-BG" sz="1400" b="1" dirty="0" smtClean="0"/>
              <a:t>ВЕИ: </a:t>
            </a:r>
            <a:r>
              <a:rPr lang="bg-BG" sz="1400" b="1" dirty="0"/>
              <a:t>222, 9 млн. евро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bg-BG" sz="1400" b="1" dirty="0" smtClean="0">
                <a:solidFill>
                  <a:srgbClr val="FF0000"/>
                </a:solidFill>
              </a:rPr>
              <a:t>Бюджет за ПО 1: 197 990 727 евро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bg-BG" sz="1400" b="1" dirty="0">
                <a:solidFill>
                  <a:srgbClr val="FF0000"/>
                </a:solidFill>
              </a:rPr>
              <a:t>Бюджет за ПО </a:t>
            </a:r>
            <a:r>
              <a:rPr lang="bg-BG" sz="1400" b="1" dirty="0" smtClean="0">
                <a:solidFill>
                  <a:srgbClr val="FF0000"/>
                </a:solidFill>
              </a:rPr>
              <a:t>2:  24 901 626 евро</a:t>
            </a:r>
          </a:p>
        </p:txBody>
      </p:sp>
      <p:sp>
        <p:nvSpPr>
          <p:cNvPr id="3" name="Контейнер за номер на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A1605-C657-4E62-A94F-7DA12071295F}" type="slidenum">
              <a:rPr lang="bg-BG" smtClean="0"/>
              <a:t>14</a:t>
            </a:fld>
            <a:endParaRPr lang="bg-BG" dirty="0"/>
          </a:p>
        </p:txBody>
      </p:sp>
      <p:sp>
        <p:nvSpPr>
          <p:cNvPr id="4" name="Заглавие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200" dirty="0" smtClean="0"/>
              <a:t>Оперативна програма „Региони в растеж“ 2014 -2020 г.</a:t>
            </a:r>
            <a:endParaRPr lang="bg-BG" sz="3200" dirty="0"/>
          </a:p>
        </p:txBody>
      </p:sp>
    </p:spTree>
    <p:extLst>
      <p:ext uri="{BB962C8B-B14F-4D97-AF65-F5344CB8AC3E}">
        <p14:creationId xmlns:p14="http://schemas.microsoft.com/office/powerpoint/2010/main" val="1933764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872067" y="2060848"/>
            <a:ext cx="7408333" cy="424847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bg-BG" sz="1400" b="1" dirty="0" smtClean="0"/>
              <a:t>Конкретни бенефициенти: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bg-BG" sz="1400" dirty="0" smtClean="0"/>
              <a:t>	Дирекция „Обновяване на жилищните сгради”, МРРБ;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bg-BG" sz="1400" dirty="0" smtClean="0"/>
              <a:t>	Градски органи (общини) на големи и средни градове от 1-во до 3-то йерархично ниво на националната полицентрична система, съгласно раздел 1.</a:t>
            </a:r>
            <a:r>
              <a:rPr lang="bg-BG" sz="1400" dirty="0" err="1" smtClean="0"/>
              <a:t>1</a:t>
            </a:r>
            <a:r>
              <a:rPr lang="bg-BG" sz="1400" dirty="0" smtClean="0"/>
              <a:t>.1 – за интервенции за устойчиво градско развитие в съответствие с чл. 7 от Регламента за ЕФРР 1301/2013.;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bg-BG" sz="1400" dirty="0" smtClean="0"/>
              <a:t>	Университети и юридически лица, които управляват студентски общежития;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bg-BG" sz="1400" dirty="0" smtClean="0"/>
              <a:t>	Организации, изпълняващи финансови инструменти;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bg-BG" sz="1400" b="1" dirty="0" smtClean="0"/>
              <a:t>Потенциални бенефициенти ПО 2: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bg-BG" sz="1400" b="1" dirty="0" smtClean="0"/>
              <a:t>	</a:t>
            </a:r>
            <a:r>
              <a:rPr lang="bg-BG" sz="1400" dirty="0" smtClean="0"/>
              <a:t> Градски органи (общини) на малки градове от 4-то йерархично ниво</a:t>
            </a:r>
            <a:endParaRPr lang="bg-BG" sz="1400" dirty="0"/>
          </a:p>
        </p:txBody>
      </p:sp>
      <p:sp>
        <p:nvSpPr>
          <p:cNvPr id="3" name="Контейнер за номер на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A1605-C657-4E62-A94F-7DA12071295F}" type="slidenum">
              <a:rPr lang="bg-BG" smtClean="0"/>
              <a:t>15</a:t>
            </a:fld>
            <a:endParaRPr lang="bg-BG" dirty="0"/>
          </a:p>
        </p:txBody>
      </p:sp>
      <p:sp>
        <p:nvSpPr>
          <p:cNvPr id="4" name="Заглавие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200" dirty="0" smtClean="0"/>
              <a:t>Оперативна програма „Региони в растеж“ 2014 -2020 г.</a:t>
            </a:r>
            <a:endParaRPr lang="bg-BG" sz="3200" dirty="0"/>
          </a:p>
        </p:txBody>
      </p:sp>
    </p:spTree>
    <p:extLst>
      <p:ext uri="{BB962C8B-B14F-4D97-AF65-F5344CB8AC3E}">
        <p14:creationId xmlns:p14="http://schemas.microsoft.com/office/powerpoint/2010/main" val="888526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872067" y="2420888"/>
            <a:ext cx="7408333" cy="388843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bg-BG" sz="1400" b="1" dirty="0" smtClean="0"/>
              <a:t>Целеви групи: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bg-BG" sz="1400" dirty="0" smtClean="0"/>
              <a:t>	Домакинства в засегнатите многофамилни жилищни сгради;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bg-BG" sz="1400" dirty="0" smtClean="0"/>
              <a:t>	Студенти, живеещи в съответните общежития;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bg-BG" sz="1400" dirty="0" smtClean="0"/>
              <a:t>	Държавни институции. Предвижда се държавните институции, чиято собственост са засегнатите административни сгради на държавната администрация да участват в партньорство с определените градски органи – конкретни бенефициенти.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bg-BG" sz="1400" dirty="0" smtClean="0"/>
              <a:t>	Представители на уязвими групи от обществото – подобрената достъпност </a:t>
            </a:r>
            <a:r>
              <a:rPr lang="ru-RU" sz="1400" dirty="0" smtClean="0"/>
              <a:t>до </a:t>
            </a:r>
            <a:r>
              <a:rPr lang="bg-BG" sz="1400" dirty="0" smtClean="0"/>
              <a:t>обектите ще допринесе за социалното включване</a:t>
            </a:r>
            <a:r>
              <a:rPr lang="ru-RU" sz="1400" dirty="0" smtClean="0"/>
              <a:t> </a:t>
            </a:r>
            <a:r>
              <a:rPr lang="ru-RU" sz="1400" dirty="0"/>
              <a:t>на </a:t>
            </a:r>
            <a:r>
              <a:rPr lang="bg-BG" sz="1400" dirty="0" smtClean="0"/>
              <a:t>хората в неравностойно положение</a:t>
            </a:r>
            <a:r>
              <a:rPr lang="ru-RU" sz="1400" dirty="0" smtClean="0"/>
              <a:t>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4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ru-RU" sz="1400" b="1" dirty="0" smtClean="0"/>
              <a:t>За </a:t>
            </a:r>
            <a:r>
              <a:rPr lang="bg-BG" sz="1400" b="1" dirty="0" smtClean="0"/>
              <a:t>допълнителна</a:t>
            </a:r>
            <a:r>
              <a:rPr lang="ru-RU" sz="1400" b="1" dirty="0" smtClean="0"/>
              <a:t> информация: </a:t>
            </a:r>
            <a:r>
              <a:rPr lang="en-US" sz="1400" b="1" dirty="0" smtClean="0"/>
              <a:t>www.eufunds.bg</a:t>
            </a:r>
            <a:r>
              <a:rPr lang="bg-BG" sz="1400" b="1" dirty="0"/>
              <a:t>	</a:t>
            </a:r>
            <a:endParaRPr lang="bg-BG" sz="1400" dirty="0"/>
          </a:p>
        </p:txBody>
      </p:sp>
      <p:sp>
        <p:nvSpPr>
          <p:cNvPr id="3" name="Контейнер за номер на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A1605-C657-4E62-A94F-7DA12071295F}" type="slidenum">
              <a:rPr lang="bg-BG" smtClean="0"/>
              <a:t>16</a:t>
            </a:fld>
            <a:endParaRPr lang="bg-BG" dirty="0"/>
          </a:p>
        </p:txBody>
      </p:sp>
      <p:sp>
        <p:nvSpPr>
          <p:cNvPr id="4" name="Заглавие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200" dirty="0" smtClean="0"/>
              <a:t>Оперативна програма „Региони в растеж“ 2014 -2020 г.</a:t>
            </a:r>
            <a:endParaRPr lang="bg-BG" sz="3200" dirty="0"/>
          </a:p>
        </p:txBody>
      </p:sp>
    </p:spTree>
    <p:extLst>
      <p:ext uri="{BB962C8B-B14F-4D97-AF65-F5344CB8AC3E}">
        <p14:creationId xmlns:p14="http://schemas.microsoft.com/office/powerpoint/2010/main" val="3406560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755577" y="2420888"/>
            <a:ext cx="7704856" cy="388843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bg-BG" sz="1400" b="1" dirty="0" smtClean="0">
                <a:solidFill>
                  <a:srgbClr val="FF0000"/>
                </a:solidFill>
              </a:rPr>
              <a:t>Териториална концентрация ПО 1: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bg-BG" sz="1400" dirty="0" smtClean="0">
                <a:solidFill>
                  <a:srgbClr val="FF0000"/>
                </a:solidFill>
              </a:rPr>
              <a:t>	Допустими за финансиране са многофамилни жилищни сгради и общежития на цялата територия на големите и средните градове от 1-во, 2-ро и 3-то ниво от националната полицентрична система, съгласно раздел 1.</a:t>
            </a:r>
            <a:r>
              <a:rPr lang="bg-BG" sz="1400" dirty="0" err="1" smtClean="0">
                <a:solidFill>
                  <a:srgbClr val="FF0000"/>
                </a:solidFill>
              </a:rPr>
              <a:t>1</a:t>
            </a:r>
            <a:r>
              <a:rPr lang="bg-BG" sz="1400" dirty="0" smtClean="0">
                <a:solidFill>
                  <a:srgbClr val="FF0000"/>
                </a:solidFill>
              </a:rPr>
              <a:t>.</a:t>
            </a:r>
            <a:r>
              <a:rPr lang="bg-BG" sz="1400" dirty="0" err="1" smtClean="0">
                <a:solidFill>
                  <a:srgbClr val="FF0000"/>
                </a:solidFill>
              </a:rPr>
              <a:t>1</a:t>
            </a:r>
            <a:r>
              <a:rPr lang="bg-BG" sz="1400" dirty="0" smtClean="0">
                <a:solidFill>
                  <a:srgbClr val="FF0000"/>
                </a:solidFill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bg-BG" sz="1400" dirty="0" smtClean="0">
                <a:solidFill>
                  <a:srgbClr val="FF0000"/>
                </a:solidFill>
              </a:rPr>
              <a:t>	Допустими за финансиране са административни сгради на държавната и общинска администрация, идентифицирани в зоните за въздействие на съответните Интегрирани планове за градско възстановяване и развитие на средните и големите градове (от 1-во до 3-то ниво).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bg-BG" sz="1400" b="1" dirty="0" smtClean="0">
                <a:solidFill>
                  <a:srgbClr val="FF0000"/>
                </a:solidFill>
              </a:rPr>
              <a:t>Териториална концентрация ПО 2: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bg-BG" sz="1400" dirty="0" smtClean="0">
                <a:solidFill>
                  <a:srgbClr val="FF0000"/>
                </a:solidFill>
              </a:rPr>
              <a:t>Допустими за финансиране са </a:t>
            </a:r>
            <a:r>
              <a:rPr lang="ru-RU" sz="1400" dirty="0" smtClean="0">
                <a:solidFill>
                  <a:srgbClr val="FF0000"/>
                </a:solidFill>
              </a:rPr>
              <a:t>многофамилни </a:t>
            </a:r>
            <a:r>
              <a:rPr lang="bg-BG" sz="1400" dirty="0" smtClean="0">
                <a:solidFill>
                  <a:srgbClr val="FF0000"/>
                </a:solidFill>
              </a:rPr>
              <a:t>жилищни сгради и административни сгради н</a:t>
            </a:r>
            <a:r>
              <a:rPr lang="ru-RU" sz="1400" dirty="0" smtClean="0">
                <a:solidFill>
                  <a:srgbClr val="FF0000"/>
                </a:solidFill>
              </a:rPr>
              <a:t>а </a:t>
            </a:r>
            <a:r>
              <a:rPr lang="bg-BG" sz="1400" dirty="0" smtClean="0">
                <a:solidFill>
                  <a:srgbClr val="FF0000"/>
                </a:solidFill>
              </a:rPr>
              <a:t>държавната и общинска </a:t>
            </a:r>
            <a:r>
              <a:rPr lang="ru-RU" sz="1400" dirty="0" smtClean="0">
                <a:solidFill>
                  <a:srgbClr val="FF0000"/>
                </a:solidFill>
              </a:rPr>
              <a:t>администрация </a:t>
            </a:r>
            <a:r>
              <a:rPr lang="ru-RU" sz="1400" dirty="0">
                <a:solidFill>
                  <a:srgbClr val="FF0000"/>
                </a:solidFill>
              </a:rPr>
              <a:t>в </a:t>
            </a:r>
            <a:r>
              <a:rPr lang="bg-BG" sz="1400" dirty="0" smtClean="0">
                <a:solidFill>
                  <a:srgbClr val="FF0000"/>
                </a:solidFill>
              </a:rPr>
              <a:t>рамките на малките градове от ниво</a:t>
            </a:r>
            <a:r>
              <a:rPr lang="ru-RU" sz="1400" dirty="0" smtClean="0">
                <a:solidFill>
                  <a:srgbClr val="FF0000"/>
                </a:solidFill>
              </a:rPr>
              <a:t> </a:t>
            </a:r>
            <a:r>
              <a:rPr lang="ru-RU" sz="1400" dirty="0">
                <a:solidFill>
                  <a:srgbClr val="FF0000"/>
                </a:solidFill>
              </a:rPr>
              <a:t>4 на </a:t>
            </a:r>
            <a:r>
              <a:rPr lang="ru-RU" sz="1400" dirty="0" smtClean="0">
                <a:solidFill>
                  <a:srgbClr val="FF0000"/>
                </a:solidFill>
              </a:rPr>
              <a:t> н</a:t>
            </a:r>
            <a:r>
              <a:rPr lang="bg-BG" sz="1400" dirty="0" smtClean="0">
                <a:solidFill>
                  <a:srgbClr val="FF0000"/>
                </a:solidFill>
              </a:rPr>
              <a:t>ационалната полицентрична система, съгласно </a:t>
            </a:r>
            <a:r>
              <a:rPr lang="ru-RU" sz="1400" dirty="0" smtClean="0">
                <a:solidFill>
                  <a:srgbClr val="FF0000"/>
                </a:solidFill>
              </a:rPr>
              <a:t>раздел 1.1.1. </a:t>
            </a:r>
            <a:endParaRPr lang="bg-BG" sz="1400" dirty="0">
              <a:solidFill>
                <a:srgbClr val="FF0000"/>
              </a:solidFill>
            </a:endParaRPr>
          </a:p>
        </p:txBody>
      </p:sp>
      <p:sp>
        <p:nvSpPr>
          <p:cNvPr id="3" name="Контейнер за номер на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A1605-C657-4E62-A94F-7DA12071295F}" type="slidenum">
              <a:rPr lang="bg-BG" smtClean="0"/>
              <a:t>17</a:t>
            </a:fld>
            <a:endParaRPr lang="bg-BG" dirty="0"/>
          </a:p>
        </p:txBody>
      </p:sp>
      <p:sp>
        <p:nvSpPr>
          <p:cNvPr id="4" name="Заглавие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200" dirty="0" smtClean="0"/>
              <a:t>Оперативна програма „Региони в растеж“ 2014 -2020 г.</a:t>
            </a:r>
            <a:endParaRPr lang="bg-BG" sz="3200" dirty="0"/>
          </a:p>
        </p:txBody>
      </p:sp>
    </p:spTree>
    <p:extLst>
      <p:ext uri="{BB962C8B-B14F-4D97-AF65-F5344CB8AC3E}">
        <p14:creationId xmlns:p14="http://schemas.microsoft.com/office/powerpoint/2010/main" val="2619695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611561" y="1988840"/>
            <a:ext cx="7920880" cy="432048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bg-BG" sz="1400" b="1" dirty="0" smtClean="0">
                <a:solidFill>
                  <a:srgbClr val="FF0000"/>
                </a:solidFill>
              </a:rPr>
              <a:t>Финансиране, основано на нуждите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bg-BG" sz="1400" dirty="0" smtClean="0">
                <a:solidFill>
                  <a:srgbClr val="FF0000"/>
                </a:solidFill>
              </a:rPr>
              <a:t>	Енергийният одит ще бъде задължителна стъпка за осъществяването на инвестиции за енергийна ефективност, както в жилищния сектор, така и в обществените сгради. В рамките на енергийното обследване ще се идентифицират мерките, които би трябвало да доведат до нива на енергийна ефективност – най-малко клас на енергопотребление „С“ за съществуващи сгради в жилищния сектор или административни публични сгради.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bg-BG" sz="1400" b="1" dirty="0" smtClean="0">
                <a:solidFill>
                  <a:srgbClr val="FF0000"/>
                </a:solidFill>
              </a:rPr>
              <a:t>Финансови инструменти: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400" dirty="0" smtClean="0">
                <a:solidFill>
                  <a:srgbClr val="FF0000"/>
                </a:solidFill>
              </a:rPr>
              <a:t>	</a:t>
            </a:r>
            <a:r>
              <a:rPr lang="bg-BG" sz="1400" dirty="0" smtClean="0">
                <a:solidFill>
                  <a:srgbClr val="FF0000"/>
                </a:solidFill>
              </a:rPr>
              <a:t>По отношение на обектите на държавната и общинската администрация в рамките на ИПГВР, не се предвижда използване на финансови инструменти.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bg-BG" sz="1400" dirty="0" smtClean="0">
                <a:solidFill>
                  <a:srgbClr val="FF0000"/>
                </a:solidFill>
              </a:rPr>
              <a:t>	Финансовите инструменти, които ще бъдат използвани за мерки за енергийна ефективност в жилищни сгради и студентски общежития ще бъдат избрани като се взема под внимание потенциала за възвръщаемост на инвестициите и пазара, идентифицирани в съответната област.</a:t>
            </a:r>
            <a:endParaRPr lang="bg-BG" sz="1400" dirty="0">
              <a:solidFill>
                <a:srgbClr val="FF0000"/>
              </a:solidFill>
            </a:endParaRPr>
          </a:p>
        </p:txBody>
      </p:sp>
      <p:sp>
        <p:nvSpPr>
          <p:cNvPr id="3" name="Контейнер за номер на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A1605-C657-4E62-A94F-7DA12071295F}" type="slidenum">
              <a:rPr lang="bg-BG" smtClean="0"/>
              <a:t>18</a:t>
            </a:fld>
            <a:endParaRPr lang="bg-BG" dirty="0"/>
          </a:p>
        </p:txBody>
      </p:sp>
      <p:sp>
        <p:nvSpPr>
          <p:cNvPr id="4" name="Заглавие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200" dirty="0" smtClean="0"/>
              <a:t>Оперативна програма „Региони в растеж“ 2014 -2020 г.</a:t>
            </a:r>
            <a:endParaRPr lang="bg-BG" sz="3200" dirty="0"/>
          </a:p>
        </p:txBody>
      </p:sp>
    </p:spTree>
    <p:extLst>
      <p:ext uri="{BB962C8B-B14F-4D97-AF65-F5344CB8AC3E}">
        <p14:creationId xmlns:p14="http://schemas.microsoft.com/office/powerpoint/2010/main" val="313174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bg-BG" sz="1500" b="1" dirty="0" smtClean="0"/>
              <a:t>Договор с гарантиран резултат: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500" dirty="0" smtClean="0"/>
              <a:t>	финансов </a:t>
            </a:r>
            <a:r>
              <a:rPr lang="bg-BG" sz="1500" dirty="0" smtClean="0"/>
              <a:t>механизъм за насърчаване </a:t>
            </a:r>
            <a:r>
              <a:rPr lang="ru-RU" sz="1500" dirty="0" smtClean="0"/>
              <a:t>на </a:t>
            </a:r>
            <a:r>
              <a:rPr lang="bg-BG" sz="1500" dirty="0" smtClean="0"/>
              <a:t>енергийната ефективност</a:t>
            </a:r>
            <a:r>
              <a:rPr lang="ru-RU" sz="1500" dirty="0" smtClean="0"/>
              <a:t>, </a:t>
            </a:r>
            <a:r>
              <a:rPr lang="bg-BG" sz="1500" dirty="0" smtClean="0"/>
              <a:t>въведен по реда  </a:t>
            </a:r>
            <a:r>
              <a:rPr lang="ru-RU" sz="1500" dirty="0" smtClean="0"/>
              <a:t>на </a:t>
            </a:r>
            <a:r>
              <a:rPr lang="ru-RU" sz="1500" dirty="0"/>
              <a:t>Закона </a:t>
            </a:r>
            <a:r>
              <a:rPr lang="ru-RU" sz="1500" dirty="0" smtClean="0"/>
              <a:t>за </a:t>
            </a:r>
            <a:r>
              <a:rPr lang="bg-BG" sz="1500" dirty="0" smtClean="0"/>
              <a:t>енергийна</a:t>
            </a:r>
            <a:r>
              <a:rPr lang="ru-RU" sz="1500" dirty="0" smtClean="0"/>
              <a:t> </a:t>
            </a:r>
            <a:r>
              <a:rPr lang="bg-BG" sz="1500" dirty="0" smtClean="0"/>
              <a:t>ефективност</a:t>
            </a:r>
            <a:r>
              <a:rPr lang="ru-RU" sz="1500" dirty="0" smtClean="0"/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500" dirty="0" smtClean="0"/>
              <a:t>	п</a:t>
            </a:r>
            <a:r>
              <a:rPr lang="bg-BG" sz="1500" dirty="0" smtClean="0"/>
              <a:t>остига изпълнение </a:t>
            </a:r>
            <a:r>
              <a:rPr lang="ru-RU" sz="1500" dirty="0" smtClean="0"/>
              <a:t>на </a:t>
            </a:r>
            <a:r>
              <a:rPr lang="bg-BG" sz="1500" dirty="0" smtClean="0"/>
              <a:t>енергийно ефективни </a:t>
            </a:r>
            <a:r>
              <a:rPr lang="ru-RU" sz="1500" dirty="0" smtClean="0"/>
              <a:t>услуги, </a:t>
            </a:r>
            <a:r>
              <a:rPr lang="ru-RU" sz="1500" dirty="0"/>
              <a:t>в </a:t>
            </a:r>
            <a:r>
              <a:rPr lang="bg-BG" sz="1500" dirty="0" smtClean="0"/>
              <a:t>сгради /и или промишлени системи</a:t>
            </a:r>
            <a:r>
              <a:rPr lang="ru-RU" sz="1500" dirty="0" smtClean="0"/>
              <a:t>, </a:t>
            </a:r>
            <a:r>
              <a:rPr lang="bg-BG" sz="1500" dirty="0" smtClean="0"/>
              <a:t>като възстановяването на направените инвестиции и изплащането на дължимото </a:t>
            </a:r>
            <a:r>
              <a:rPr lang="ru-RU" sz="1500" dirty="0" smtClean="0"/>
              <a:t>на </a:t>
            </a:r>
            <a:r>
              <a:rPr lang="bg-BG" sz="1500" dirty="0" smtClean="0"/>
              <a:t>изпълнителя възнаграждение </a:t>
            </a:r>
            <a:r>
              <a:rPr lang="ru-RU" sz="1500" dirty="0" smtClean="0"/>
              <a:t>се </a:t>
            </a:r>
            <a:r>
              <a:rPr lang="bg-BG" sz="1500" dirty="0" smtClean="0"/>
              <a:t>извършва за сметка на реализираните икономии на енергия</a:t>
            </a:r>
            <a:r>
              <a:rPr lang="ru-RU" sz="1500" dirty="0" smtClean="0"/>
              <a:t>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500" dirty="0" smtClean="0"/>
          </a:p>
          <a:p>
            <a:pPr marL="0" indent="0">
              <a:lnSpc>
                <a:spcPct val="150000"/>
              </a:lnSpc>
              <a:buNone/>
            </a:pPr>
            <a:endParaRPr lang="ru-RU" sz="1500" dirty="0" smtClean="0"/>
          </a:p>
          <a:p>
            <a:pPr marL="0" indent="0">
              <a:lnSpc>
                <a:spcPct val="150000"/>
              </a:lnSpc>
              <a:buNone/>
            </a:pPr>
            <a:endParaRPr lang="bg-BG" sz="1400" dirty="0" smtClean="0"/>
          </a:p>
        </p:txBody>
      </p:sp>
      <p:sp>
        <p:nvSpPr>
          <p:cNvPr id="3" name="Контейнер за номер на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A1605-C657-4E62-A94F-7DA12071295F}" type="slidenum">
              <a:rPr lang="bg-BG" smtClean="0"/>
              <a:t>19</a:t>
            </a:fld>
            <a:endParaRPr lang="bg-BG" dirty="0"/>
          </a:p>
        </p:txBody>
      </p:sp>
      <p:sp>
        <p:nvSpPr>
          <p:cNvPr id="4" name="Заглавие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200" dirty="0">
                <a:solidFill>
                  <a:schemeClr val="bg1"/>
                </a:solidFill>
                <a:ea typeface="Verdana" pitchFamily="34" charset="0"/>
                <a:cs typeface="Verdana" pitchFamily="34" charset="0"/>
              </a:rPr>
              <a:t>Договори за енергоспестяване с гарантиран резултат (ЕСКО договори)</a:t>
            </a:r>
            <a:endParaRPr lang="bg-BG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145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395536" y="2348880"/>
            <a:ext cx="8568952" cy="3960440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bg-BG" sz="1400" b="1" dirty="0" smtClean="0"/>
              <a:t>Договор  с  гарантиран  резултат </a:t>
            </a:r>
            <a:r>
              <a:rPr lang="bg-BG" sz="1400" dirty="0" smtClean="0"/>
              <a:t>се сключва след извършено обследване за енергийна  ефективност и издаден сертификат за енергийни характеристики, удостоверяващ  актуалното състояние на енергопотреблението в сградата, или след извършено обследване  за енергийна ефективност на промишлената система - обект на договора.</a:t>
            </a:r>
            <a:endParaRPr lang="ru-RU" sz="14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bg-BG" sz="1400" b="1" dirty="0" smtClean="0"/>
              <a:t>Агенцията за устойчиво енергийно развитие</a:t>
            </a:r>
            <a:r>
              <a:rPr lang="bg-BG" sz="1400" dirty="0" smtClean="0"/>
              <a:t> изпълнява задълженията си по Закона за енергийна ефективност като: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bg-BG" sz="1400" dirty="0" smtClean="0"/>
              <a:t>	участва в разглеждането и одобряването на средства за изпълнение на договори с гарантиран резултат в публични сгради.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bg-BG" sz="1400" dirty="0" smtClean="0"/>
              <a:t>	изготвя мотивирано предложение до МФ за финансиране по договори с гарантиран резултат, след подадено искане за финансиране от съответната община.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400" dirty="0" smtClean="0"/>
              <a:t>За </a:t>
            </a:r>
            <a:r>
              <a:rPr lang="bg-BG" sz="1400" dirty="0" smtClean="0"/>
              <a:t>допълнителна</a:t>
            </a:r>
            <a:r>
              <a:rPr lang="ru-RU" sz="1400" dirty="0" smtClean="0"/>
              <a:t> информация: </a:t>
            </a:r>
            <a:r>
              <a:rPr lang="en-US" sz="1400" b="1" dirty="0" smtClean="0"/>
              <a:t>www.seea.government.bg</a:t>
            </a:r>
            <a:endParaRPr lang="ru-RU" sz="1400" b="1" dirty="0" smtClean="0"/>
          </a:p>
          <a:p>
            <a:pPr marL="0" indent="0">
              <a:lnSpc>
                <a:spcPct val="150000"/>
              </a:lnSpc>
              <a:buNone/>
            </a:pPr>
            <a:endParaRPr lang="bg-BG" sz="1400" dirty="0" smtClean="0"/>
          </a:p>
        </p:txBody>
      </p:sp>
      <p:sp>
        <p:nvSpPr>
          <p:cNvPr id="3" name="Контейнер за номер на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A1605-C657-4E62-A94F-7DA12071295F}" type="slidenum">
              <a:rPr lang="bg-BG" smtClean="0"/>
              <a:t>20</a:t>
            </a:fld>
            <a:endParaRPr lang="bg-BG" dirty="0"/>
          </a:p>
        </p:txBody>
      </p:sp>
      <p:sp>
        <p:nvSpPr>
          <p:cNvPr id="4" name="Заглавие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200" dirty="0">
                <a:solidFill>
                  <a:schemeClr val="bg1"/>
                </a:solidFill>
                <a:ea typeface="Verdana" pitchFamily="34" charset="0"/>
                <a:cs typeface="Verdana" pitchFamily="34" charset="0"/>
              </a:rPr>
              <a:t>Договори за енергоспестяване с гарантиран резултат (ЕСКО договори)</a:t>
            </a:r>
            <a:endParaRPr lang="bg-BG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3850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bg-BG" b="1" dirty="0" smtClean="0"/>
          </a:p>
          <a:p>
            <a:pPr marL="0" indent="0" algn="ctr">
              <a:buNone/>
            </a:pPr>
            <a:r>
              <a:rPr lang="bg-BG" b="1" dirty="0" smtClean="0"/>
              <a:t>Благодаря за вниманието!</a:t>
            </a:r>
            <a:endParaRPr lang="bg-BG" b="1" dirty="0"/>
          </a:p>
        </p:txBody>
      </p:sp>
      <p:sp>
        <p:nvSpPr>
          <p:cNvPr id="3" name="Контейнер за номер на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A1605-C657-4E62-A94F-7DA12071295F}" type="slidenum">
              <a:rPr lang="bg-BG" smtClean="0"/>
              <a:t>21</a:t>
            </a:fld>
            <a:endParaRPr lang="bg-BG" dirty="0"/>
          </a:p>
        </p:txBody>
      </p:sp>
      <p:sp>
        <p:nvSpPr>
          <p:cNvPr id="4" name="Заглавие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g-BG" sz="3200" dirty="0">
                <a:ea typeface="Verdana" pitchFamily="34" charset="0"/>
                <a:cs typeface="Verdana" pitchFamily="34" charset="0"/>
              </a:rPr>
              <a:t>Областен съвет за енергийна ефективност</a:t>
            </a:r>
            <a:r>
              <a:rPr lang="en-US" sz="3200" dirty="0">
                <a:ea typeface="Verdana" pitchFamily="34" charset="0"/>
                <a:cs typeface="Verdana" pitchFamily="34" charset="0"/>
              </a:rPr>
              <a:t/>
            </a:r>
            <a:br>
              <a:rPr lang="en-US" sz="3200" dirty="0">
                <a:ea typeface="Verdana" pitchFamily="34" charset="0"/>
                <a:cs typeface="Verdana" pitchFamily="34" charset="0"/>
              </a:rPr>
            </a:br>
            <a:r>
              <a:rPr lang="bg-BG" sz="3200" dirty="0">
                <a:ea typeface="Verdana" pitchFamily="34" charset="0"/>
                <a:cs typeface="Verdana" pitchFamily="34" charset="0"/>
              </a:rPr>
              <a:t> 17.03.2015 г</a:t>
            </a:r>
            <a:r>
              <a:rPr lang="bg-BG" sz="3200" dirty="0" smtClean="0">
                <a:ea typeface="Verdana" pitchFamily="34" charset="0"/>
                <a:cs typeface="Verdana" pitchFamily="34" charset="0"/>
              </a:rPr>
              <a:t>.</a:t>
            </a:r>
            <a:endParaRPr lang="bg-BG" sz="3200" dirty="0"/>
          </a:p>
        </p:txBody>
      </p:sp>
    </p:spTree>
    <p:extLst>
      <p:ext uri="{BB962C8B-B14F-4D97-AF65-F5344CB8AC3E}">
        <p14:creationId xmlns:p14="http://schemas.microsoft.com/office/powerpoint/2010/main" val="2879454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ълна">
  <a:themeElements>
    <a:clrScheme name="Въ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ъ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ъ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768</TotalTime>
  <Words>816</Words>
  <Application>Microsoft Office PowerPoint</Application>
  <PresentationFormat>On-screen Show (4:3)</PresentationFormat>
  <Paragraphs>175</Paragraphs>
  <Slides>21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Вълна</vt:lpstr>
      <vt:lpstr>Областна администрация - Враца</vt:lpstr>
      <vt:lpstr>Източници на финансиране</vt:lpstr>
      <vt:lpstr>Фонд „Енергийна ефективност и възобновяеми източници“</vt:lpstr>
      <vt:lpstr>Фонд „Енергийна ефективност и възобновяеми източници“</vt:lpstr>
      <vt:lpstr>Фонд „Енергийна ефективност и възобновяеми източници“</vt:lpstr>
      <vt:lpstr>Програма BG04 "Енергийна ефективност и възобновяема енергия“</vt:lpstr>
      <vt:lpstr>Програма BG04 "Енергийна ефективност и възобновяема енергия“ Грантова схема BG 04-04-05</vt:lpstr>
      <vt:lpstr>Програма BG04 "Енергийна ефективност и възобновяема енергия“ Грантова схема BG 04-04-05</vt:lpstr>
      <vt:lpstr>Програма BG04 "Енергийна ефективност и възобновяема енергия“</vt:lpstr>
      <vt:lpstr>Програма BG04 "Енергийна ефективност и възобновяема енергия“ Фонд за двустранни отношения BG04-00-02</vt:lpstr>
      <vt:lpstr>Програма BG04 "Енергийна ефективност и възобновяема енергия“ Фонд за двустранни отношения BG04-00-02</vt:lpstr>
      <vt:lpstr>Програма BG04 "Енергийна ефективност и възобновяема енергия“ Фонд за двустранни отношения BG04-00-02</vt:lpstr>
      <vt:lpstr>Оперативна програма „Региони в растеж“ 2014 -2020 г.</vt:lpstr>
      <vt:lpstr>Оперативна програма „Региони в растеж“ 2014 -2020 г.</vt:lpstr>
      <vt:lpstr>Оперативна програма „Региони в растеж“ 2014 -2020 г.</vt:lpstr>
      <vt:lpstr>Оперативна програма „Региони в растеж“ 2014 -2020 г.</vt:lpstr>
      <vt:lpstr>Оперативна програма „Региони в растеж“ 2014 -2020 г.</vt:lpstr>
      <vt:lpstr>Оперативна програма „Региони в растеж“ 2014 -2020 г.</vt:lpstr>
      <vt:lpstr>Договори за енергоспестяване с гарантиран резултат (ЕСКО договори)</vt:lpstr>
      <vt:lpstr>Договори за енергоспестяване с гарантиран резултат (ЕСКО договори)</vt:lpstr>
      <vt:lpstr>Областен съвет за енергийна ефективност  17.03.2015 г.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Областна администрация - Враца</dc:title>
  <dc:creator>Liliq Hristova</dc:creator>
  <cp:lastModifiedBy>Valy Krasteva</cp:lastModifiedBy>
  <cp:revision>49</cp:revision>
  <dcterms:created xsi:type="dcterms:W3CDTF">2015-03-11T12:41:45Z</dcterms:created>
  <dcterms:modified xsi:type="dcterms:W3CDTF">2015-03-18T15:52:12Z</dcterms:modified>
</cp:coreProperties>
</file>