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56" r:id="rId2"/>
    <p:sldId id="263" r:id="rId3"/>
    <p:sldId id="265" r:id="rId4"/>
    <p:sldId id="257" r:id="rId5"/>
    <p:sldId id="259" r:id="rId6"/>
    <p:sldId id="267" r:id="rId7"/>
    <p:sldId id="280" r:id="rId8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396" y="11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0540E8-A26A-42BB-83A3-F2565C15D15B}" type="datetimeFigureOut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29277F-30A7-44D3-9AB5-7615B88E4937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9656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29277F-30A7-44D3-9AB5-7615B88E4937}" type="slidenum">
              <a:rPr lang="bg-BG" smtClean="0"/>
              <a:pPr/>
              <a:t>1</a:t>
            </a:fld>
            <a:endParaRPr lang="bg-B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авоъгълен триъгъл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лавие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17" name="Подзаглавие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bg-BG" smtClean="0"/>
              <a:t>Щракнете, за да редактирате стила на подзаглавията в образеца</a:t>
            </a:r>
            <a:endParaRPr kumimoji="0" lang="en-US"/>
          </a:p>
        </p:txBody>
      </p:sp>
      <p:grpSp>
        <p:nvGrpSpPr>
          <p:cNvPr id="2" name="Групиране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Свободна форма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Свободна форма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Свободна форма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аво съединение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Контейнер за 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95E6D5B-CD7B-405C-AAFA-C923749B8D2C}" type="datetime1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19" name="Контейнер за долния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ru-RU" smtClean="0"/>
              <a:t>Програма учене през целия живот</a:t>
            </a:r>
            <a:endParaRPr lang="bg-BG"/>
          </a:p>
        </p:txBody>
      </p:sp>
      <p:sp>
        <p:nvSpPr>
          <p:cNvPr id="27" name="Контейнер за номер на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D7C28CC-47A0-413B-8EE4-EC391764512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C98EAE-F811-49EB-80C8-C69C245888CE}" type="datetime1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Програма учене през целия живот</a:t>
            </a: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7C28CC-47A0-413B-8EE4-EC391764512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2BB582-0F88-41EF-B837-DBB6765A787D}" type="datetime1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Програма учене през целия живот</a:t>
            </a: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7C28CC-47A0-413B-8EE4-EC391764512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6FA4FF-8ABD-4BEB-98F7-97E49DEE92FB}" type="datetime1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Програма учене през целия живот</a:t>
            </a: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7C28CC-47A0-413B-8EE4-EC3917645127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7" name="Заглавие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CC15AA-18D3-4A04-A47C-FB895F4866D2}" type="datetime1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Програма учене през целия живот</a:t>
            </a:r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7C28CC-47A0-413B-8EE4-EC3917645127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7" name="V-образна стрел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V-образна стрел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D9772E-E489-4111-B250-6D197C2AFA9B}" type="datetime1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Програма учене през целия живот</a:t>
            </a: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7C28CC-47A0-413B-8EE4-EC3917645127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8" name="Заглавие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903ED6-2BC1-4E46-89BF-1B022556DAF9}" type="datetime1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Програма учене през целия живот</a:t>
            </a:r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7C28CC-47A0-413B-8EE4-EC391764512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2FEBF-19A5-4D40-8FC7-6D1C03322B00}" type="datetime1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Програма учене през целия живот</a:t>
            </a:r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7C28CC-47A0-413B-8EE4-EC3917645127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6" name="Заглавие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4DEB7F-7511-4989-9B7F-DA62DAF0FE83}" type="datetime1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Програма учене през целия живот</a:t>
            </a:r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7C28CC-47A0-413B-8EE4-EC391764512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F1B4519-46DB-4E12-AF41-2D2768D04C72}" type="datetime1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Програма учене през целия живот</a:t>
            </a: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7C28CC-47A0-413B-8EE4-EC391764512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bg-BG" smtClean="0"/>
              <a:t>Щракнете върху иконата, за да добавите картина</a:t>
            </a:r>
            <a:endParaRPr kumimoji="0" lang="en-US" dirty="0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50085D6-14A0-47B3-8E52-9593211128CC}" type="datetime1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ru-RU" smtClean="0"/>
              <a:t>Програма учене през целия живот</a:t>
            </a:r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D7C28CC-47A0-413B-8EE4-EC3917645127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8" name="Свободна форма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Свободна форма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авоъгълен триъгъл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аво съединение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V-образна стрел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V-образна стрел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вободна форма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Свободна форма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авоъгълен триъгъл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аво съединение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Контейнер за заглавие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0" name="Текстов контейне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kumimoji="0" lang="bg-BG" smtClean="0"/>
              <a:t>Второ ниво</a:t>
            </a:r>
          </a:p>
          <a:p>
            <a:pPr lvl="2" eaLnBrk="1" latinLnBrk="0" hangingPunct="1"/>
            <a:r>
              <a:rPr kumimoji="0" lang="bg-BG" smtClean="0"/>
              <a:t>Трето ниво</a:t>
            </a:r>
          </a:p>
          <a:p>
            <a:pPr lvl="3" eaLnBrk="1" latinLnBrk="0" hangingPunct="1"/>
            <a:r>
              <a:rPr kumimoji="0" lang="bg-BG" smtClean="0"/>
              <a:t>Четвърто ниво</a:t>
            </a:r>
          </a:p>
          <a:p>
            <a:pPr lvl="4" eaLnBrk="1" latinLnBrk="0" hangingPunct="1"/>
            <a:r>
              <a:rPr kumimoji="0" lang="bg-BG" smtClean="0"/>
              <a:t>Пето ниво</a:t>
            </a:r>
            <a:endParaRPr kumimoji="0" lang="en-US"/>
          </a:p>
        </p:txBody>
      </p:sp>
      <p:sp>
        <p:nvSpPr>
          <p:cNvPr id="10" name="Контейнер за 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AE83FC0-40F8-45B7-8CA8-C6E38B5EB2EE}" type="datetime1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22" name="Контейнер за долния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ru-RU" smtClean="0"/>
              <a:t>Програма учене през целия живот</a:t>
            </a:r>
            <a:endParaRPr lang="bg-BG"/>
          </a:p>
        </p:txBody>
      </p:sp>
      <p:sp>
        <p:nvSpPr>
          <p:cNvPr id="18" name="Контейнер за номер на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D7C28CC-47A0-413B-8EE4-EC3917645127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251520" y="0"/>
            <a:ext cx="8892480" cy="2016224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endParaRPr lang="bg-BG" sz="2800" b="1" dirty="0" smtClean="0">
              <a:solidFill>
                <a:srgbClr val="002060"/>
              </a:solidFill>
              <a:latin typeface="Century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bg-BG" sz="2800" b="1" dirty="0" smtClean="0">
                <a:solidFill>
                  <a:srgbClr val="002060"/>
                </a:solidFill>
                <a:latin typeface="Century" pitchFamily="18" charset="0"/>
              </a:rPr>
              <a:t>ПРОЕКТ</a:t>
            </a:r>
          </a:p>
          <a:p>
            <a:pPr algn="ctr">
              <a:spcBef>
                <a:spcPts val="0"/>
              </a:spcBef>
            </a:pPr>
            <a:endParaRPr lang="bg-BG" sz="2800" b="1" dirty="0" smtClean="0">
              <a:solidFill>
                <a:srgbClr val="FF0000"/>
              </a:solidFill>
              <a:latin typeface="Century" pitchFamily="18" charset="0"/>
            </a:endParaRPr>
          </a:p>
          <a:p>
            <a:pPr algn="ctr">
              <a:spcBef>
                <a:spcPts val="0"/>
              </a:spcBef>
            </a:pPr>
            <a:r>
              <a:rPr lang="bg-BG" sz="2800" b="1" dirty="0" smtClean="0">
                <a:solidFill>
                  <a:srgbClr val="FF0000"/>
                </a:solidFill>
                <a:latin typeface="Century" pitchFamily="18" charset="0"/>
              </a:rPr>
              <a:t>“Европейски хоризонти-професионален опит, иновации и креативност чрез усъвършенстване на квалификациите и компетенциите в сферата на </a:t>
            </a:r>
            <a:r>
              <a:rPr lang="bg-BG" sz="2800" b="1" dirty="0" err="1" smtClean="0">
                <a:solidFill>
                  <a:srgbClr val="FF0000"/>
                </a:solidFill>
                <a:latin typeface="Century" pitchFamily="18" charset="0"/>
              </a:rPr>
              <a:t>ресторантьорството</a:t>
            </a:r>
            <a:r>
              <a:rPr lang="bg-BG" sz="2800" b="1" dirty="0" smtClean="0">
                <a:solidFill>
                  <a:srgbClr val="FF0000"/>
                </a:solidFill>
                <a:latin typeface="Century" pitchFamily="18" charset="0"/>
              </a:rPr>
              <a:t>, хотелиерството и </a:t>
            </a:r>
            <a:r>
              <a:rPr lang="bg-BG" sz="2800" b="1" dirty="0" err="1" smtClean="0">
                <a:solidFill>
                  <a:srgbClr val="FF0000"/>
                </a:solidFill>
                <a:latin typeface="Century" pitchFamily="18" charset="0"/>
              </a:rPr>
              <a:t>кетъринга</a:t>
            </a:r>
            <a:r>
              <a:rPr lang="bg-BG" sz="2800" dirty="0" smtClean="0">
                <a:solidFill>
                  <a:srgbClr val="FF0000"/>
                </a:solidFill>
              </a:rPr>
              <a:t>”</a:t>
            </a:r>
            <a:endParaRPr lang="bg-BG" sz="2800" b="1" dirty="0">
              <a:solidFill>
                <a:srgbClr val="FF0000"/>
              </a:solidFill>
              <a:latin typeface="Century" pitchFamily="18" charset="0"/>
            </a:endParaRPr>
          </a:p>
        </p:txBody>
      </p:sp>
      <p:pic>
        <p:nvPicPr>
          <p:cNvPr id="4" name="Картина 3" descr="EU_flag_LLP_BG copy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188640"/>
            <a:ext cx="1746554" cy="648072"/>
          </a:xfrm>
          <a:prstGeom prst="rect">
            <a:avLst/>
          </a:prstGeom>
        </p:spPr>
      </p:pic>
      <p:pic>
        <p:nvPicPr>
          <p:cNvPr id="5" name="Картина 4" descr="cen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4288" y="188640"/>
            <a:ext cx="1562863" cy="576064"/>
          </a:xfrm>
          <a:prstGeom prst="rect">
            <a:avLst/>
          </a:prstGeom>
        </p:spPr>
      </p:pic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0" y="5949280"/>
            <a:ext cx="8460432" cy="823789"/>
          </a:xfrm>
        </p:spPr>
        <p:txBody>
          <a:bodyPr/>
          <a:lstStyle/>
          <a:p>
            <a:pPr algn="ctr"/>
            <a:r>
              <a:rPr lang="ru-RU" sz="1600" b="1" dirty="0" err="1" smtClean="0">
                <a:latin typeface="Century" pitchFamily="18" charset="0"/>
              </a:rPr>
              <a:t>Програма</a:t>
            </a:r>
            <a:r>
              <a:rPr lang="ru-RU" sz="1600" b="1" dirty="0" smtClean="0">
                <a:latin typeface="Century" pitchFamily="18" charset="0"/>
              </a:rPr>
              <a:t>  «</a:t>
            </a:r>
            <a:r>
              <a:rPr lang="ru-RU" sz="1600" b="1" dirty="0" err="1" smtClean="0">
                <a:latin typeface="Century" pitchFamily="18" charset="0"/>
              </a:rPr>
              <a:t>Учене</a:t>
            </a:r>
            <a:r>
              <a:rPr lang="ru-RU" sz="1600" b="1" dirty="0" smtClean="0">
                <a:latin typeface="Century" pitchFamily="18" charset="0"/>
              </a:rPr>
              <a:t> </a:t>
            </a:r>
            <a:r>
              <a:rPr lang="ru-RU" sz="1600" b="1" dirty="0" err="1" smtClean="0">
                <a:latin typeface="Century" pitchFamily="18" charset="0"/>
              </a:rPr>
              <a:t>през</a:t>
            </a:r>
            <a:r>
              <a:rPr lang="ru-RU" sz="1600" b="1" dirty="0" smtClean="0">
                <a:latin typeface="Century" pitchFamily="18" charset="0"/>
              </a:rPr>
              <a:t> </a:t>
            </a:r>
            <a:r>
              <a:rPr lang="ru-RU" sz="1600" b="1" dirty="0" err="1" smtClean="0">
                <a:latin typeface="Century" pitchFamily="18" charset="0"/>
              </a:rPr>
              <a:t>целия</a:t>
            </a:r>
            <a:r>
              <a:rPr lang="ru-RU" sz="1600" b="1" dirty="0" smtClean="0">
                <a:latin typeface="Century" pitchFamily="18" charset="0"/>
              </a:rPr>
              <a:t> живот»</a:t>
            </a:r>
          </a:p>
          <a:p>
            <a:pPr algn="ctr"/>
            <a:r>
              <a:rPr lang="ru-RU" sz="1600" b="1" dirty="0" err="1" smtClean="0">
                <a:latin typeface="Century" pitchFamily="18" charset="0"/>
              </a:rPr>
              <a:t>Секторна</a:t>
            </a:r>
            <a:r>
              <a:rPr lang="ru-RU" sz="1600" b="1" dirty="0" smtClean="0">
                <a:latin typeface="Century" pitchFamily="18" charset="0"/>
              </a:rPr>
              <a:t> </a:t>
            </a:r>
            <a:r>
              <a:rPr lang="ru-RU" sz="1600" b="1" dirty="0" err="1" smtClean="0">
                <a:latin typeface="Century" pitchFamily="18" charset="0"/>
              </a:rPr>
              <a:t>програма</a:t>
            </a:r>
            <a:r>
              <a:rPr lang="ru-RU" sz="1600" b="1" dirty="0" smtClean="0">
                <a:latin typeface="Century" pitchFamily="18" charset="0"/>
              </a:rPr>
              <a:t>  «Леонардо да Винчи»</a:t>
            </a:r>
          </a:p>
          <a:p>
            <a:pPr algn="ctr"/>
            <a:r>
              <a:rPr lang="ru-RU" sz="1600" b="1" dirty="0" err="1" smtClean="0">
                <a:latin typeface="Century" pitchFamily="18" charset="0"/>
              </a:rPr>
              <a:t>Мобилност</a:t>
            </a:r>
            <a:endParaRPr lang="ru-RU" sz="1600" b="1" dirty="0" smtClean="0">
              <a:latin typeface="Century" pitchFamily="18" charset="0"/>
            </a:endParaRPr>
          </a:p>
          <a:p>
            <a:pPr algn="ctr"/>
            <a:endParaRPr lang="bg-BG" sz="1800" b="1" dirty="0">
              <a:latin typeface="Cambria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23528" y="4050650"/>
            <a:ext cx="8927976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entury" pitchFamily="18" charset="0"/>
              </a:rPr>
              <a:t>договор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entury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Century" pitchFamily="18" charset="0"/>
              </a:rPr>
              <a:t>№2013-1-BG1-LEO01-08852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entury" pitchFamily="18" charset="0"/>
              </a:rPr>
              <a:t>2013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entury" pitchFamily="18" charset="0"/>
              </a:rPr>
              <a:t>финансова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entury" pitchFamily="18" charset="0"/>
              </a:rPr>
              <a:t> година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Century" pitchFamily="18" charset="0"/>
              </a:rPr>
              <a:t>Обща </a:t>
            </a:r>
            <a:r>
              <a:rPr lang="ru-RU" sz="2400" b="1" dirty="0" err="1" smtClean="0">
                <a:solidFill>
                  <a:srgbClr val="002060"/>
                </a:solidFill>
                <a:latin typeface="Century" pitchFamily="18" charset="0"/>
              </a:rPr>
              <a:t>стойност</a:t>
            </a:r>
            <a:r>
              <a:rPr lang="ru-RU" sz="2400" b="1" dirty="0" smtClean="0">
                <a:solidFill>
                  <a:srgbClr val="002060"/>
                </a:solidFill>
                <a:latin typeface="Century" pitchFamily="18" charset="0"/>
              </a:rPr>
              <a:t> на проекта 52 000 евро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entury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entury" pitchFamily="18" charset="0"/>
              </a:rPr>
              <a:t> 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олния колонтитул 1"/>
          <p:cNvSpPr>
            <a:spLocks noGrp="1"/>
          </p:cNvSpPr>
          <p:nvPr>
            <p:ph type="ftr" sz="quarter" idx="11"/>
          </p:nvPr>
        </p:nvSpPr>
        <p:spPr>
          <a:xfrm>
            <a:off x="1403648" y="5877272"/>
            <a:ext cx="7416824" cy="895797"/>
          </a:xfrm>
        </p:spPr>
        <p:txBody>
          <a:bodyPr/>
          <a:lstStyle/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Програма</a:t>
            </a:r>
            <a:r>
              <a:rPr lang="ru-RU" sz="1600" b="1" dirty="0" smtClean="0">
                <a:solidFill>
                  <a:srgbClr val="002060"/>
                </a:solidFill>
                <a:latin typeface="Century" pitchFamily="18" charset="0"/>
              </a:rPr>
              <a:t>  «</a:t>
            </a:r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Учене</a:t>
            </a:r>
            <a:r>
              <a:rPr lang="ru-RU" sz="1600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през</a:t>
            </a:r>
            <a:r>
              <a:rPr lang="ru-RU" sz="1600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целия</a:t>
            </a:r>
            <a:r>
              <a:rPr lang="ru-RU" sz="1600" b="1" dirty="0" smtClean="0">
                <a:solidFill>
                  <a:srgbClr val="002060"/>
                </a:solidFill>
                <a:latin typeface="Century" pitchFamily="18" charset="0"/>
              </a:rPr>
              <a:t> живот»</a:t>
            </a:r>
          </a:p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Секторна</a:t>
            </a:r>
            <a:r>
              <a:rPr lang="ru-RU" sz="1600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програма</a:t>
            </a:r>
            <a:r>
              <a:rPr lang="ru-RU" sz="1600" b="1" dirty="0" smtClean="0">
                <a:solidFill>
                  <a:srgbClr val="002060"/>
                </a:solidFill>
                <a:latin typeface="Century" pitchFamily="18" charset="0"/>
              </a:rPr>
              <a:t>  «Леонардо да Винчи»</a:t>
            </a:r>
          </a:p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Мобилност</a:t>
            </a:r>
            <a:endParaRPr lang="ru-RU" sz="1600" b="1" dirty="0" smtClean="0">
              <a:solidFill>
                <a:srgbClr val="002060"/>
              </a:solidFill>
              <a:latin typeface="Century" pitchFamily="18" charset="0"/>
            </a:endParaRPr>
          </a:p>
        </p:txBody>
      </p:sp>
      <p:pic>
        <p:nvPicPr>
          <p:cNvPr id="3" name="Картина 2" descr="EU_flag_LLP_BG copy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188640"/>
            <a:ext cx="1746554" cy="648072"/>
          </a:xfrm>
          <a:prstGeom prst="rect">
            <a:avLst/>
          </a:prstGeom>
        </p:spPr>
      </p:pic>
      <p:pic>
        <p:nvPicPr>
          <p:cNvPr id="4" name="Картина 3" descr="cen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4288" y="188640"/>
            <a:ext cx="1562863" cy="576064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0" y="76470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Резюме на проекта:</a:t>
            </a:r>
            <a:endParaRPr lang="bg-BG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  <p:sp>
        <p:nvSpPr>
          <p:cNvPr id="7" name="Правоъгълник 6"/>
          <p:cNvSpPr/>
          <p:nvPr/>
        </p:nvSpPr>
        <p:spPr>
          <a:xfrm>
            <a:off x="539552" y="1844824"/>
            <a:ext cx="80648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bg-BG" sz="2000" b="1" dirty="0" smtClean="0">
              <a:solidFill>
                <a:srgbClr val="FF0000"/>
              </a:solidFill>
              <a:latin typeface="Century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bg-BG" sz="2000" b="1" dirty="0" smtClean="0">
                <a:solidFill>
                  <a:srgbClr val="FF0000"/>
                </a:solidFill>
                <a:latin typeface="Century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Century" pitchFamily="18" charset="0"/>
              </a:rPr>
              <a:t>  </a:t>
            </a:r>
            <a:r>
              <a:rPr lang="bg-BG" sz="2000" b="1" dirty="0" smtClean="0">
                <a:solidFill>
                  <a:srgbClr val="FF0000"/>
                </a:solidFill>
                <a:latin typeface="Century" pitchFamily="18" charset="0"/>
              </a:rPr>
              <a:t>Ползвателите са момичета и момчета на възраст 17-18г. от X и XI клас. Имат професионален опит, придобит в теоретични часове, учебна и производствена практика в учебна кухня и учебен ресторант в ПГ по търговия и ресторантьорство, хотели, ресторанти и др. в гр.Враца в реална производствена среда.  Като организация, инициатор на този проект ние ще предложим възможност на участниците да разширят професионалните си компетенции, като проведат триседмичен стаж в условията на модерно оборудване и при използване на  съвременни технологии.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олния колонтитул 1"/>
          <p:cNvSpPr>
            <a:spLocks noGrp="1"/>
          </p:cNvSpPr>
          <p:nvPr>
            <p:ph type="ftr" sz="quarter" idx="11"/>
          </p:nvPr>
        </p:nvSpPr>
        <p:spPr>
          <a:xfrm>
            <a:off x="1403648" y="5877272"/>
            <a:ext cx="7416824" cy="895797"/>
          </a:xfrm>
        </p:spPr>
        <p:txBody>
          <a:bodyPr/>
          <a:lstStyle/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Програма</a:t>
            </a:r>
            <a:r>
              <a:rPr lang="ru-RU" sz="1600" b="1" dirty="0" smtClean="0">
                <a:solidFill>
                  <a:srgbClr val="002060"/>
                </a:solidFill>
                <a:latin typeface="Century" pitchFamily="18" charset="0"/>
              </a:rPr>
              <a:t>  «</a:t>
            </a:r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Учене</a:t>
            </a:r>
            <a:r>
              <a:rPr lang="ru-RU" sz="1600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през</a:t>
            </a:r>
            <a:r>
              <a:rPr lang="ru-RU" sz="1600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целия</a:t>
            </a:r>
            <a:r>
              <a:rPr lang="ru-RU" sz="1600" b="1" dirty="0" smtClean="0">
                <a:solidFill>
                  <a:srgbClr val="002060"/>
                </a:solidFill>
                <a:latin typeface="Century" pitchFamily="18" charset="0"/>
              </a:rPr>
              <a:t> живот»</a:t>
            </a:r>
          </a:p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Секторна</a:t>
            </a:r>
            <a:r>
              <a:rPr lang="ru-RU" sz="1600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програма</a:t>
            </a:r>
            <a:r>
              <a:rPr lang="ru-RU" sz="1600" b="1" dirty="0" smtClean="0">
                <a:solidFill>
                  <a:srgbClr val="002060"/>
                </a:solidFill>
                <a:latin typeface="Century" pitchFamily="18" charset="0"/>
              </a:rPr>
              <a:t>  «Леонардо да Винчи»</a:t>
            </a:r>
          </a:p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Мобилност</a:t>
            </a:r>
            <a:endParaRPr lang="ru-RU" sz="1600" b="1" dirty="0" smtClean="0">
              <a:solidFill>
                <a:srgbClr val="002060"/>
              </a:solidFill>
              <a:latin typeface="Century" pitchFamily="18" charset="0"/>
            </a:endParaRPr>
          </a:p>
        </p:txBody>
      </p:sp>
      <p:pic>
        <p:nvPicPr>
          <p:cNvPr id="3" name="Картина 2" descr="EU_flag_LLP_BG copy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188640"/>
            <a:ext cx="1746554" cy="648072"/>
          </a:xfrm>
          <a:prstGeom prst="rect">
            <a:avLst/>
          </a:prstGeom>
        </p:spPr>
      </p:pic>
      <p:pic>
        <p:nvPicPr>
          <p:cNvPr id="4" name="Картина 3" descr="cen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4288" y="188640"/>
            <a:ext cx="1562863" cy="576064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0" y="76470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Партньор по проекта:</a:t>
            </a:r>
            <a:endParaRPr lang="bg-BG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  <p:sp>
        <p:nvSpPr>
          <p:cNvPr id="6" name="Текстово поле 5"/>
          <p:cNvSpPr txBox="1"/>
          <p:nvPr/>
        </p:nvSpPr>
        <p:spPr>
          <a:xfrm>
            <a:off x="611560" y="3356992"/>
            <a:ext cx="73448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2000" b="1" dirty="0" smtClean="0">
                <a:solidFill>
                  <a:srgbClr val="FF0000"/>
                </a:solidFill>
                <a:latin typeface="Century" pitchFamily="18" charset="0"/>
              </a:rPr>
              <a:t>Висшето училище по хотелиерство и туризъм има голяма международна известност. Обучава повече от 1300 ученици, както във Валенсия, така и в различни страни, където е имало дейности по обучение между които: Мексико,Франция,Италия,Мароко, Норвегия, Германия, България, Швеция,Турция, и др.</a:t>
            </a:r>
            <a:endParaRPr lang="bg-BG" sz="2000" dirty="0" smtClean="0">
              <a:solidFill>
                <a:srgbClr val="FF0000"/>
              </a:solidFill>
              <a:latin typeface="Century" pitchFamily="18" charset="0"/>
            </a:endParaRPr>
          </a:p>
          <a:p>
            <a:pPr algn="just"/>
            <a:r>
              <a:rPr lang="bg-BG" sz="2000" b="1" dirty="0" smtClean="0">
                <a:latin typeface="Century" pitchFamily="18" charset="0"/>
              </a:rPr>
              <a:t>        </a:t>
            </a:r>
            <a:r>
              <a:rPr lang="ru-RU" sz="2000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endParaRPr lang="bg-BG" sz="2000" b="1" dirty="0">
              <a:solidFill>
                <a:schemeClr val="accent4">
                  <a:lumMod val="75000"/>
                </a:schemeClr>
              </a:solidFill>
              <a:latin typeface="Century" pitchFamily="18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691680" y="1844824"/>
            <a:ext cx="5040560" cy="90564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1800" b="1" kern="10" spc="0" dirty="0" smtClean="0">
                <a:ln w="9525">
                  <a:noFill/>
                  <a:round/>
                  <a:headEnd/>
                  <a:tailEnd/>
                </a:ln>
                <a:solidFill>
                  <a:srgbClr val="0070C0"/>
                </a:solidFill>
                <a:latin typeface="Times New Roman"/>
                <a:cs typeface="Times New Roman"/>
              </a:rPr>
              <a:t>CENTRO SUPERIOR </a:t>
            </a:r>
          </a:p>
          <a:p>
            <a:pPr algn="ctr" rtl="0"/>
            <a:r>
              <a:rPr lang="en-US" sz="1800" b="1" kern="10" spc="0" dirty="0" smtClean="0">
                <a:ln w="9525">
                  <a:noFill/>
                  <a:round/>
                  <a:headEnd/>
                  <a:tailEnd/>
                </a:ln>
                <a:solidFill>
                  <a:srgbClr val="0070C0"/>
                </a:solidFill>
                <a:latin typeface="Times New Roman"/>
                <a:cs typeface="Times New Roman"/>
              </a:rPr>
              <a:t>DE HOSTELERIA Y TURISMO </a:t>
            </a:r>
          </a:p>
          <a:p>
            <a:pPr algn="ctr" rtl="0"/>
            <a:r>
              <a:rPr lang="en-US" sz="1800" b="1" kern="10" spc="0" dirty="0" smtClean="0">
                <a:ln w="9525">
                  <a:noFill/>
                  <a:round/>
                  <a:headEnd/>
                  <a:tailEnd/>
                </a:ln>
                <a:solidFill>
                  <a:srgbClr val="0070C0"/>
                </a:solidFill>
                <a:latin typeface="Times New Roman"/>
                <a:cs typeface="Times New Roman"/>
              </a:rPr>
              <a:t>DE VALENCIA</a:t>
            </a:r>
            <a:endParaRPr lang="bg-BG" sz="1800" b="1" kern="10" spc="0" dirty="0">
              <a:ln w="9525">
                <a:noFill/>
                <a:round/>
                <a:headEnd/>
                <a:tailEnd/>
              </a:ln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олния колонтитул 1"/>
          <p:cNvSpPr>
            <a:spLocks noGrp="1"/>
          </p:cNvSpPr>
          <p:nvPr>
            <p:ph type="ftr" sz="quarter" idx="11"/>
          </p:nvPr>
        </p:nvSpPr>
        <p:spPr>
          <a:xfrm>
            <a:off x="1403648" y="5877272"/>
            <a:ext cx="7416824" cy="895797"/>
          </a:xfrm>
        </p:spPr>
        <p:txBody>
          <a:bodyPr/>
          <a:lstStyle/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Програма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  «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Учене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през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целия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 живот»</a:t>
            </a:r>
          </a:p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Секторна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програма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  «Леонардо да Винчи»</a:t>
            </a:r>
          </a:p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Мобилност</a:t>
            </a:r>
            <a:endParaRPr lang="ru-RU" sz="1600" b="1" dirty="0" smtClean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3" name="Картина 2" descr="EU_flag_LLP_BG copy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188640"/>
            <a:ext cx="1746554" cy="648072"/>
          </a:xfrm>
          <a:prstGeom prst="rect">
            <a:avLst/>
          </a:prstGeom>
        </p:spPr>
      </p:pic>
      <p:pic>
        <p:nvPicPr>
          <p:cNvPr id="4" name="Картина 3" descr="cen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4288" y="188640"/>
            <a:ext cx="1562863" cy="576064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251520" y="836712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Основна цел на проекта:</a:t>
            </a:r>
            <a:endParaRPr lang="bg-BG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  <p:sp>
        <p:nvSpPr>
          <p:cNvPr id="6" name="Текстово поле 5"/>
          <p:cNvSpPr txBox="1"/>
          <p:nvPr/>
        </p:nvSpPr>
        <p:spPr>
          <a:xfrm>
            <a:off x="683568" y="2348880"/>
            <a:ext cx="78488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bg-BG" sz="2000" b="1" dirty="0" smtClean="0">
                <a:solidFill>
                  <a:srgbClr val="FF0000"/>
                </a:solidFill>
                <a:latin typeface="Century" pitchFamily="18" charset="0"/>
              </a:rPr>
              <a:t> разширяване на  европейските хоризонти, професионалния  опит, иновациите и креативността чрез усъвършенстване на квалификациите и компетенциите в сферата на </a:t>
            </a:r>
            <a:r>
              <a:rPr lang="bg-BG" sz="2000" b="1" dirty="0" err="1" smtClean="0">
                <a:solidFill>
                  <a:srgbClr val="FF0000"/>
                </a:solidFill>
                <a:latin typeface="Century" pitchFamily="18" charset="0"/>
              </a:rPr>
              <a:t>ресторантьорството</a:t>
            </a:r>
            <a:r>
              <a:rPr lang="bg-BG" sz="2000" b="1" dirty="0" smtClean="0">
                <a:solidFill>
                  <a:srgbClr val="FF0000"/>
                </a:solidFill>
                <a:latin typeface="Century" pitchFamily="18" charset="0"/>
              </a:rPr>
              <a:t>, хотелиерството и </a:t>
            </a:r>
            <a:r>
              <a:rPr lang="bg-BG" sz="2000" b="1" dirty="0" err="1" smtClean="0">
                <a:solidFill>
                  <a:srgbClr val="FF0000"/>
                </a:solidFill>
                <a:latin typeface="Century" pitchFamily="18" charset="0"/>
              </a:rPr>
              <a:t>кетъринга</a:t>
            </a:r>
            <a:r>
              <a:rPr lang="bg-BG" sz="2000" b="1" dirty="0" smtClean="0">
                <a:solidFill>
                  <a:srgbClr val="FF0000"/>
                </a:solidFill>
                <a:latin typeface="Century" pitchFamily="18" charset="0"/>
              </a:rPr>
              <a:t>, с оглед подобряване на възможностите на младите хора за реализацията им на европейския пазар на труда. </a:t>
            </a:r>
            <a:endParaRPr lang="bg-BG" sz="2000" dirty="0" smtClean="0">
              <a:solidFill>
                <a:srgbClr val="FF0000"/>
              </a:solidFill>
              <a:latin typeface="Century" pitchFamily="18" charset="0"/>
            </a:endParaRPr>
          </a:p>
          <a:p>
            <a:pPr>
              <a:buFont typeface="Wingdings" pitchFamily="2" charset="2"/>
              <a:buChar char="Ø"/>
            </a:pPr>
            <a:endParaRPr lang="bg-BG" sz="2000" b="1" dirty="0">
              <a:solidFill>
                <a:srgbClr val="FF0000"/>
              </a:solidFill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олния колонтитул 1"/>
          <p:cNvSpPr>
            <a:spLocks noGrp="1"/>
          </p:cNvSpPr>
          <p:nvPr>
            <p:ph type="ftr" sz="quarter" idx="11"/>
          </p:nvPr>
        </p:nvSpPr>
        <p:spPr>
          <a:xfrm>
            <a:off x="1403648" y="5877272"/>
            <a:ext cx="7416824" cy="895797"/>
          </a:xfrm>
        </p:spPr>
        <p:txBody>
          <a:bodyPr/>
          <a:lstStyle/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Програма</a:t>
            </a:r>
            <a:r>
              <a:rPr lang="ru-RU" sz="1600" b="1" dirty="0" smtClean="0">
                <a:solidFill>
                  <a:srgbClr val="002060"/>
                </a:solidFill>
                <a:latin typeface="Century" pitchFamily="18" charset="0"/>
              </a:rPr>
              <a:t>  «</a:t>
            </a:r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Учене</a:t>
            </a:r>
            <a:r>
              <a:rPr lang="ru-RU" sz="1600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през</a:t>
            </a:r>
            <a:r>
              <a:rPr lang="ru-RU" sz="1600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целия</a:t>
            </a:r>
            <a:r>
              <a:rPr lang="ru-RU" sz="1600" b="1" dirty="0" smtClean="0">
                <a:solidFill>
                  <a:srgbClr val="002060"/>
                </a:solidFill>
                <a:latin typeface="Century" pitchFamily="18" charset="0"/>
              </a:rPr>
              <a:t> живот»</a:t>
            </a:r>
          </a:p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Секторна</a:t>
            </a:r>
            <a:r>
              <a:rPr lang="ru-RU" sz="1600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програма</a:t>
            </a:r>
            <a:r>
              <a:rPr lang="ru-RU" sz="1600" b="1" dirty="0" smtClean="0">
                <a:solidFill>
                  <a:srgbClr val="002060"/>
                </a:solidFill>
                <a:latin typeface="Century" pitchFamily="18" charset="0"/>
              </a:rPr>
              <a:t>  «Леонардо да Винчи»</a:t>
            </a:r>
          </a:p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Century" pitchFamily="18" charset="0"/>
              </a:rPr>
              <a:t>Мобилност</a:t>
            </a:r>
            <a:endParaRPr lang="ru-RU" sz="1600" b="1" dirty="0" smtClean="0">
              <a:solidFill>
                <a:srgbClr val="002060"/>
              </a:solidFill>
              <a:latin typeface="Century" pitchFamily="18" charset="0"/>
            </a:endParaRPr>
          </a:p>
        </p:txBody>
      </p:sp>
      <p:pic>
        <p:nvPicPr>
          <p:cNvPr id="3" name="Картина 2" descr="EU_flag_LLP_BG copy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188640"/>
            <a:ext cx="1746554" cy="648072"/>
          </a:xfrm>
          <a:prstGeom prst="rect">
            <a:avLst/>
          </a:prstGeom>
        </p:spPr>
      </p:pic>
      <p:pic>
        <p:nvPicPr>
          <p:cNvPr id="4" name="Картина 3" descr="cen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4288" y="188640"/>
            <a:ext cx="1562863" cy="576064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0" y="764704"/>
            <a:ext cx="997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Цели на проекта:</a:t>
            </a:r>
            <a:endParaRPr lang="bg-BG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  <p:sp>
        <p:nvSpPr>
          <p:cNvPr id="6" name="Текстово поле 5"/>
          <p:cNvSpPr txBox="1"/>
          <p:nvPr/>
        </p:nvSpPr>
        <p:spPr>
          <a:xfrm>
            <a:off x="251520" y="1340768"/>
            <a:ext cx="849694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 smtClean="0">
              <a:solidFill>
                <a:srgbClr val="FF0000"/>
              </a:solidFill>
              <a:latin typeface="Century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FF0000"/>
                </a:solidFill>
                <a:latin typeface="Century" pitchFamily="18" charset="0"/>
              </a:rPr>
              <a:t> </a:t>
            </a:r>
            <a:r>
              <a:rPr lang="bg-BG" sz="2000" b="1" dirty="0" smtClean="0">
                <a:solidFill>
                  <a:srgbClr val="FF0000"/>
                </a:solidFill>
                <a:latin typeface="Century" pitchFamily="18" charset="0"/>
              </a:rPr>
              <a:t>Усъвършенстване  на компетенциите и професионалната квалификация чрез  обучение, практикувано в реална работна среда , фирми от сферата на хотелиерството, </a:t>
            </a:r>
            <a:r>
              <a:rPr lang="bg-BG" sz="2000" b="1" dirty="0" err="1" smtClean="0">
                <a:solidFill>
                  <a:srgbClr val="FF0000"/>
                </a:solidFill>
                <a:latin typeface="Century" pitchFamily="18" charset="0"/>
              </a:rPr>
              <a:t>ресторантьорството</a:t>
            </a:r>
            <a:r>
              <a:rPr lang="bg-BG" sz="2000" b="1" dirty="0" smtClean="0">
                <a:solidFill>
                  <a:srgbClr val="FF0000"/>
                </a:solidFill>
                <a:latin typeface="Century" pitchFamily="18" charset="0"/>
              </a:rPr>
              <a:t> и </a:t>
            </a:r>
            <a:r>
              <a:rPr lang="bg-BG" sz="2000" b="1" dirty="0" err="1" smtClean="0">
                <a:solidFill>
                  <a:srgbClr val="FF0000"/>
                </a:solidFill>
                <a:latin typeface="Century" pitchFamily="18" charset="0"/>
              </a:rPr>
              <a:t>кетъринга</a:t>
            </a:r>
            <a:r>
              <a:rPr lang="bg-BG" sz="2000" b="1" dirty="0" smtClean="0">
                <a:solidFill>
                  <a:srgbClr val="FF0000"/>
                </a:solidFill>
                <a:latin typeface="Century" pitchFamily="18" charset="0"/>
              </a:rPr>
              <a:t> в страна членка на Европейският съюз –Испания;</a:t>
            </a:r>
          </a:p>
          <a:p>
            <a:pPr algn="just"/>
            <a:endParaRPr lang="bg-BG" sz="2000" dirty="0" smtClean="0">
              <a:solidFill>
                <a:srgbClr val="FF0000"/>
              </a:solidFill>
              <a:latin typeface="Century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bg-BG" sz="2000" b="1" dirty="0" smtClean="0">
                <a:solidFill>
                  <a:srgbClr val="FF0000"/>
                </a:solidFill>
                <a:latin typeface="Century" pitchFamily="18" charset="0"/>
              </a:rPr>
              <a:t>Подобряване, разширяване и </a:t>
            </a:r>
            <a:r>
              <a:rPr lang="bg-BG" sz="2000" b="1" dirty="0" err="1" smtClean="0">
                <a:solidFill>
                  <a:srgbClr val="FF0000"/>
                </a:solidFill>
                <a:latin typeface="Century" pitchFamily="18" charset="0"/>
              </a:rPr>
              <a:t>затвърждаване</a:t>
            </a:r>
            <a:r>
              <a:rPr lang="bg-BG" sz="2000" b="1" dirty="0" smtClean="0">
                <a:solidFill>
                  <a:srgbClr val="FF0000"/>
                </a:solidFill>
                <a:latin typeface="Century" pitchFamily="18" charset="0"/>
              </a:rPr>
              <a:t> на езиковите и културни  компетенции и комуникативни умения на ползвателите и усвояване на специализирана английска езикова терминология в сферата на </a:t>
            </a:r>
            <a:r>
              <a:rPr lang="bg-BG" sz="2000" b="1" dirty="0" err="1" smtClean="0">
                <a:solidFill>
                  <a:srgbClr val="FF0000"/>
                </a:solidFill>
                <a:latin typeface="Century" pitchFamily="18" charset="0"/>
              </a:rPr>
              <a:t>ресторантьорството</a:t>
            </a:r>
            <a:r>
              <a:rPr lang="bg-BG" sz="2000" b="1" dirty="0" smtClean="0">
                <a:solidFill>
                  <a:srgbClr val="FF0000"/>
                </a:solidFill>
                <a:latin typeface="Century" pitchFamily="18" charset="0"/>
              </a:rPr>
              <a:t>, хотелиерството и </a:t>
            </a:r>
            <a:r>
              <a:rPr lang="bg-BG" sz="2000" b="1" dirty="0" err="1" smtClean="0">
                <a:solidFill>
                  <a:srgbClr val="FF0000"/>
                </a:solidFill>
                <a:latin typeface="Century" pitchFamily="18" charset="0"/>
              </a:rPr>
              <a:t>кетъринга</a:t>
            </a:r>
            <a:r>
              <a:rPr lang="en-US" sz="2000" b="1" dirty="0" smtClean="0">
                <a:solidFill>
                  <a:srgbClr val="FF0000"/>
                </a:solidFill>
                <a:latin typeface="Century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Century" pitchFamily="18" charset="0"/>
              </a:rPr>
              <a:t>;</a:t>
            </a:r>
          </a:p>
          <a:p>
            <a:pPr algn="just"/>
            <a:endParaRPr lang="ru-RU" sz="2000" b="1" dirty="0" smtClean="0">
              <a:solidFill>
                <a:srgbClr val="FF0000"/>
              </a:solidFill>
              <a:latin typeface="Century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bg-BG" sz="2000" b="1" dirty="0" smtClean="0">
                <a:solidFill>
                  <a:srgbClr val="FF0000"/>
                </a:solidFill>
                <a:latin typeface="Century" pitchFamily="18" charset="0"/>
              </a:rPr>
              <a:t>Ефективно използване на съвременни информационни технологии за повишаване качеството на обучение и въвеждането на иновациите и креативността в професионалното образование</a:t>
            </a:r>
            <a:r>
              <a:rPr lang="ru-RU" sz="2000" b="1" dirty="0" smtClean="0">
                <a:solidFill>
                  <a:srgbClr val="FF0000"/>
                </a:solidFill>
                <a:latin typeface="Century" pitchFamily="18" charset="0"/>
              </a:rPr>
              <a:t>;</a:t>
            </a:r>
            <a:endParaRPr lang="bg-BG" sz="2000" b="1" dirty="0">
              <a:solidFill>
                <a:srgbClr val="FF0000"/>
              </a:solidFill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олния колонтитул 1"/>
          <p:cNvSpPr>
            <a:spLocks noGrp="1"/>
          </p:cNvSpPr>
          <p:nvPr>
            <p:ph type="ftr" sz="quarter" idx="11"/>
          </p:nvPr>
        </p:nvSpPr>
        <p:spPr>
          <a:xfrm>
            <a:off x="1403648" y="5877272"/>
            <a:ext cx="7416824" cy="895797"/>
          </a:xfrm>
        </p:spPr>
        <p:txBody>
          <a:bodyPr/>
          <a:lstStyle/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Програма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  «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Учене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през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целия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 живот»</a:t>
            </a:r>
          </a:p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Секторна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програма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  «Леонардо да Винчи»</a:t>
            </a:r>
          </a:p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Мобилност</a:t>
            </a:r>
            <a:endParaRPr lang="ru-RU" sz="1600" b="1" dirty="0" smtClean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3" name="Картина 2" descr="EU_flag_LLP_BG copy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188640"/>
            <a:ext cx="1746554" cy="648072"/>
          </a:xfrm>
          <a:prstGeom prst="rect">
            <a:avLst/>
          </a:prstGeom>
        </p:spPr>
      </p:pic>
      <p:pic>
        <p:nvPicPr>
          <p:cNvPr id="4" name="Картина 3" descr="cen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4288" y="188640"/>
            <a:ext cx="1562863" cy="576064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0" y="836712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Издаване на сертификати:</a:t>
            </a:r>
            <a:endParaRPr lang="bg-BG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  <p:sp>
        <p:nvSpPr>
          <p:cNvPr id="7" name="Правоъгълник 6"/>
          <p:cNvSpPr/>
          <p:nvPr/>
        </p:nvSpPr>
        <p:spPr>
          <a:xfrm>
            <a:off x="539552" y="1988840"/>
            <a:ext cx="8604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FF0000"/>
                </a:solidFill>
                <a:latin typeface="Century" pitchFamily="18" charset="0"/>
              </a:rPr>
              <a:t>  </a:t>
            </a:r>
            <a:r>
              <a:rPr lang="ru-RU" sz="2000" b="1" dirty="0" smtClean="0">
                <a:solidFill>
                  <a:srgbClr val="FF0000"/>
                </a:solidFill>
                <a:latin typeface="Century" pitchFamily="18" charset="0"/>
              </a:rPr>
              <a:t>След  приключване на мобилността ще бъде издаден сертификат </a:t>
            </a:r>
            <a:r>
              <a:rPr lang="ru-RU" sz="2000" b="1" dirty="0" smtClean="0">
                <a:solidFill>
                  <a:srgbClr val="0070C0"/>
                </a:solidFill>
                <a:latin typeface="Century" pitchFamily="18" charset="0"/>
              </a:rPr>
              <a:t>Europass мобилност </a:t>
            </a:r>
            <a:r>
              <a:rPr lang="ru-RU" sz="2000" b="1" dirty="0" smtClean="0">
                <a:solidFill>
                  <a:srgbClr val="FF0000"/>
                </a:solidFill>
                <a:latin typeface="Century" pitchFamily="18" charset="0"/>
              </a:rPr>
              <a:t>от </a:t>
            </a:r>
            <a:r>
              <a:rPr lang="ru-RU" sz="2000" b="1" dirty="0" err="1" smtClean="0">
                <a:solidFill>
                  <a:srgbClr val="FF0000"/>
                </a:solidFill>
                <a:latin typeface="Century" pitchFamily="18" charset="0"/>
              </a:rPr>
              <a:t>партньора</a:t>
            </a:r>
            <a:r>
              <a:rPr lang="ru-RU" sz="2000" b="1" dirty="0" smtClean="0">
                <a:solidFill>
                  <a:srgbClr val="FF0000"/>
                </a:solidFill>
                <a:latin typeface="Century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Century" pitchFamily="18" charset="0"/>
              </a:rPr>
              <a:t>Висше</a:t>
            </a:r>
            <a:r>
              <a:rPr lang="ru-RU" sz="2000" b="1" dirty="0" smtClean="0">
                <a:solidFill>
                  <a:srgbClr val="FF0000"/>
                </a:solidFill>
                <a:latin typeface="Century" pitchFamily="18" charset="0"/>
              </a:rPr>
              <a:t> училище по </a:t>
            </a:r>
            <a:r>
              <a:rPr lang="ru-RU" sz="2000" b="1" dirty="0" err="1" smtClean="0">
                <a:solidFill>
                  <a:srgbClr val="FF0000"/>
                </a:solidFill>
                <a:latin typeface="Century" pitchFamily="18" charset="0"/>
              </a:rPr>
              <a:t>хотелиерство</a:t>
            </a:r>
            <a:r>
              <a:rPr lang="ru-RU" sz="2000" b="1" dirty="0" smtClean="0">
                <a:solidFill>
                  <a:srgbClr val="FF0000"/>
                </a:solidFill>
                <a:latin typeface="Century" pitchFamily="18" charset="0"/>
              </a:rPr>
              <a:t>, Валенсия.</a:t>
            </a:r>
            <a:endParaRPr lang="ru-RU" sz="2000" dirty="0" smtClean="0">
              <a:solidFill>
                <a:srgbClr val="FF0000"/>
              </a:solidFill>
              <a:latin typeface="Century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2000" dirty="0" smtClean="0">
              <a:solidFill>
                <a:srgbClr val="FF0000"/>
              </a:solidFill>
              <a:latin typeface="Century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FF0000"/>
                </a:solidFill>
                <a:latin typeface="Century" pitchFamily="18" charset="0"/>
              </a:rPr>
              <a:t>  </a:t>
            </a:r>
            <a:r>
              <a:rPr lang="ru-RU" sz="2000" b="1" dirty="0" smtClean="0">
                <a:solidFill>
                  <a:srgbClr val="FF0000"/>
                </a:solidFill>
                <a:latin typeface="Century" pitchFamily="18" charset="0"/>
              </a:rPr>
              <a:t>Страната </a:t>
            </a:r>
            <a:r>
              <a:rPr lang="ru-RU" sz="2000" b="1" dirty="0" err="1" smtClean="0">
                <a:solidFill>
                  <a:srgbClr val="FF0000"/>
                </a:solidFill>
                <a:latin typeface="Century" pitchFamily="18" charset="0"/>
              </a:rPr>
              <a:t>домакин</a:t>
            </a:r>
            <a:r>
              <a:rPr lang="ru-RU" sz="2000" b="1" dirty="0" smtClean="0">
                <a:solidFill>
                  <a:srgbClr val="FF0000"/>
                </a:solidFill>
                <a:latin typeface="Century" pitchFamily="18" charset="0"/>
              </a:rPr>
              <a:t> Испания ще издаде </a:t>
            </a:r>
            <a:r>
              <a:rPr lang="ru-RU" sz="2000" b="1" dirty="0" smtClean="0">
                <a:solidFill>
                  <a:srgbClr val="0070C0"/>
                </a:solidFill>
                <a:latin typeface="Century" pitchFamily="18" charset="0"/>
              </a:rPr>
              <a:t>сертификат </a:t>
            </a:r>
            <a:r>
              <a:rPr lang="ru-RU" sz="2000" b="1" dirty="0" smtClean="0">
                <a:solidFill>
                  <a:srgbClr val="FF0000"/>
                </a:solidFill>
                <a:latin typeface="Century" pitchFamily="18" charset="0"/>
              </a:rPr>
              <a:t>на ползвателите и ще признае придобитите умения по време на практиката в Испания..</a:t>
            </a:r>
          </a:p>
          <a:p>
            <a:pPr>
              <a:buFont typeface="Wingdings" pitchFamily="2" charset="2"/>
              <a:buChar char="Ø"/>
            </a:pPr>
            <a:endParaRPr lang="ru-RU" sz="2000" b="1" dirty="0" smtClean="0">
              <a:solidFill>
                <a:srgbClr val="FF0000"/>
              </a:solidFill>
              <a:latin typeface="Century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FF0000"/>
                </a:solidFill>
                <a:latin typeface="Century" pitchFamily="18" charset="0"/>
              </a:rPr>
              <a:t>  </a:t>
            </a:r>
            <a:r>
              <a:rPr lang="ru-RU" sz="2000" b="1" dirty="0" smtClean="0">
                <a:solidFill>
                  <a:srgbClr val="FF0000"/>
                </a:solidFill>
                <a:latin typeface="Century" pitchFamily="18" charset="0"/>
              </a:rPr>
              <a:t>ПГТР ще издаде </a:t>
            </a:r>
            <a:r>
              <a:rPr lang="ru-RU" sz="2000" b="1" dirty="0" smtClean="0">
                <a:solidFill>
                  <a:srgbClr val="0070C0"/>
                </a:solidFill>
                <a:latin typeface="Century" pitchFamily="18" charset="0"/>
              </a:rPr>
              <a:t>грамота на ученика </a:t>
            </a:r>
            <a:r>
              <a:rPr lang="ru-RU" sz="2000" b="1" dirty="0" smtClean="0">
                <a:solidFill>
                  <a:srgbClr val="FF0000"/>
                </a:solidFill>
                <a:latin typeface="Century" pitchFamily="18" charset="0"/>
              </a:rPr>
              <a:t>за участие в проекта</a:t>
            </a:r>
            <a:endParaRPr lang="bg-BG" sz="2000" b="1" dirty="0">
              <a:solidFill>
                <a:srgbClr val="FF0000"/>
              </a:solidFill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олния колонтитул 1"/>
          <p:cNvSpPr>
            <a:spLocks noGrp="1"/>
          </p:cNvSpPr>
          <p:nvPr>
            <p:ph type="ftr" sz="quarter" idx="11"/>
          </p:nvPr>
        </p:nvSpPr>
        <p:spPr>
          <a:xfrm>
            <a:off x="1403648" y="5877272"/>
            <a:ext cx="7416824" cy="895797"/>
          </a:xfrm>
        </p:spPr>
        <p:txBody>
          <a:bodyPr/>
          <a:lstStyle/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Програма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  «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Учене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през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целия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 живот»</a:t>
            </a:r>
          </a:p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Секторна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програма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  «Леонардо да Винчи»</a:t>
            </a:r>
          </a:p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</a:rPr>
              <a:t>Мобилност</a:t>
            </a:r>
            <a:endParaRPr lang="ru-RU" sz="1600" b="1" dirty="0" smtClean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3" name="Картина 2" descr="EU_flag_LLP_BG copy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188640"/>
            <a:ext cx="1746554" cy="648072"/>
          </a:xfrm>
          <a:prstGeom prst="rect">
            <a:avLst/>
          </a:prstGeom>
        </p:spPr>
      </p:pic>
      <p:pic>
        <p:nvPicPr>
          <p:cNvPr id="4" name="Картина 3" descr="cen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4288" y="188640"/>
            <a:ext cx="1562863" cy="576064"/>
          </a:xfrm>
          <a:prstGeom prst="rect">
            <a:avLst/>
          </a:prstGeom>
        </p:spPr>
      </p:pic>
      <p:sp>
        <p:nvSpPr>
          <p:cNvPr id="7" name="Правоъгълник 6"/>
          <p:cNvSpPr/>
          <p:nvPr/>
        </p:nvSpPr>
        <p:spPr>
          <a:xfrm>
            <a:off x="539552" y="3429000"/>
            <a:ext cx="83174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Century" pitchFamily="18" charset="0"/>
              </a:rPr>
              <a:t>Този</a:t>
            </a:r>
            <a:r>
              <a:rPr lang="ru-RU" sz="2000" b="1" dirty="0" smtClean="0">
                <a:solidFill>
                  <a:srgbClr val="002060"/>
                </a:solidFill>
                <a:latin typeface="Century" pitchFamily="18" charset="0"/>
              </a:rPr>
              <a:t>  продукт </a:t>
            </a:r>
            <a:r>
              <a:rPr lang="ru-RU" sz="2000" b="1" dirty="0" err="1" smtClean="0">
                <a:solidFill>
                  <a:srgbClr val="002060"/>
                </a:solidFill>
                <a:latin typeface="Century" pitchFamily="18" charset="0"/>
              </a:rPr>
              <a:t>отразява</a:t>
            </a:r>
            <a:r>
              <a:rPr lang="ru-RU" sz="2000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Century" pitchFamily="18" charset="0"/>
              </a:rPr>
              <a:t>единствено</a:t>
            </a:r>
            <a:r>
              <a:rPr lang="ru-RU" sz="2000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Century" pitchFamily="18" charset="0"/>
              </a:rPr>
              <a:t>възгледите</a:t>
            </a:r>
            <a:r>
              <a:rPr lang="ru-RU" sz="2000" b="1" dirty="0" smtClean="0">
                <a:solidFill>
                  <a:srgbClr val="002060"/>
                </a:solidFill>
                <a:latin typeface="Century" pitchFamily="18" charset="0"/>
              </a:rPr>
              <a:t> на </a:t>
            </a:r>
            <a:r>
              <a:rPr lang="ru-RU" sz="2000" b="1" dirty="0" err="1" smtClean="0">
                <a:solidFill>
                  <a:srgbClr val="002060"/>
                </a:solidFill>
                <a:latin typeface="Century" pitchFamily="18" charset="0"/>
              </a:rPr>
              <a:t>авторите</a:t>
            </a:r>
            <a:r>
              <a:rPr lang="ru-RU" sz="2000" b="1" dirty="0" smtClean="0">
                <a:solidFill>
                  <a:srgbClr val="002060"/>
                </a:solidFill>
                <a:latin typeface="Century" pitchFamily="18" charset="0"/>
              </a:rPr>
              <a:t> и </a:t>
            </a:r>
            <a:r>
              <a:rPr lang="ru-RU" sz="2000" b="1" dirty="0" err="1" smtClean="0">
                <a:solidFill>
                  <a:srgbClr val="002060"/>
                </a:solidFill>
                <a:latin typeface="Century" pitchFamily="18" charset="0"/>
              </a:rPr>
              <a:t>Комисията</a:t>
            </a:r>
            <a:r>
              <a:rPr lang="ru-RU" sz="2000" b="1" dirty="0" smtClean="0">
                <a:solidFill>
                  <a:srgbClr val="002060"/>
                </a:solidFill>
                <a:latin typeface="Century" pitchFamily="18" charset="0"/>
              </a:rPr>
              <a:t> не носи </a:t>
            </a:r>
            <a:r>
              <a:rPr lang="ru-RU" sz="2000" b="1" dirty="0" err="1" smtClean="0">
                <a:solidFill>
                  <a:srgbClr val="002060"/>
                </a:solidFill>
                <a:latin typeface="Century" pitchFamily="18" charset="0"/>
              </a:rPr>
              <a:t>отговорност</a:t>
            </a:r>
            <a:r>
              <a:rPr lang="ru-RU" sz="2000" b="1" dirty="0" smtClean="0">
                <a:solidFill>
                  <a:srgbClr val="002060"/>
                </a:solidFill>
                <a:latin typeface="Century" pitchFamily="18" charset="0"/>
              </a:rPr>
              <a:t> за начина, по </a:t>
            </a:r>
            <a:r>
              <a:rPr lang="ru-RU" sz="2000" b="1" dirty="0" err="1" smtClean="0">
                <a:solidFill>
                  <a:srgbClr val="002060"/>
                </a:solidFill>
                <a:latin typeface="Century" pitchFamily="18" charset="0"/>
              </a:rPr>
              <a:t>който</a:t>
            </a:r>
            <a:r>
              <a:rPr lang="ru-RU" sz="2000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Century" pitchFamily="18" charset="0"/>
              </a:rPr>
              <a:t>може</a:t>
            </a:r>
            <a:r>
              <a:rPr lang="ru-RU" sz="2000" b="1" dirty="0" smtClean="0">
                <a:solidFill>
                  <a:srgbClr val="002060"/>
                </a:solidFill>
                <a:latin typeface="Century" pitchFamily="18" charset="0"/>
              </a:rPr>
              <a:t> да </a:t>
            </a:r>
            <a:r>
              <a:rPr lang="ru-RU" sz="2000" b="1" dirty="0" err="1" smtClean="0">
                <a:solidFill>
                  <a:srgbClr val="002060"/>
                </a:solidFill>
                <a:latin typeface="Century" pitchFamily="18" charset="0"/>
              </a:rPr>
              <a:t>бъде</a:t>
            </a:r>
            <a:r>
              <a:rPr lang="ru-RU" sz="2000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Century" pitchFamily="18" charset="0"/>
              </a:rPr>
              <a:t>използвана</a:t>
            </a:r>
            <a:r>
              <a:rPr lang="ru-RU" sz="2000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Century" pitchFamily="18" charset="0"/>
              </a:rPr>
              <a:t>съдържащата</a:t>
            </a:r>
            <a:r>
              <a:rPr lang="ru-RU" sz="2000" b="1" dirty="0" smtClean="0">
                <a:solidFill>
                  <a:srgbClr val="002060"/>
                </a:solidFill>
                <a:latin typeface="Century" pitchFamily="18" charset="0"/>
              </a:rPr>
              <a:t> се в него информация.</a:t>
            </a:r>
            <a:endParaRPr lang="ru-RU" sz="2000" dirty="0" smtClean="0">
              <a:solidFill>
                <a:srgbClr val="002060"/>
              </a:solidFill>
              <a:latin typeface="Century" pitchFamily="18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Century" pitchFamily="18" charset="0"/>
              </a:rPr>
              <a:t> </a:t>
            </a:r>
            <a:endParaRPr lang="ru-RU" sz="2000" dirty="0">
              <a:solidFill>
                <a:srgbClr val="002060"/>
              </a:solidFill>
              <a:latin typeface="Century" pitchFamily="18" charset="0"/>
            </a:endParaRPr>
          </a:p>
        </p:txBody>
      </p:sp>
      <p:sp>
        <p:nvSpPr>
          <p:cNvPr id="6" name="Текстово поле 5"/>
          <p:cNvSpPr txBox="1"/>
          <p:nvPr/>
        </p:nvSpPr>
        <p:spPr>
          <a:xfrm>
            <a:off x="1619672" y="1556792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 smtClean="0">
                <a:solidFill>
                  <a:srgbClr val="FF0000"/>
                </a:solidFill>
                <a:latin typeface="Century" pitchFamily="18" charset="0"/>
              </a:rPr>
              <a:t>БЛАГОДАРЯ ЗА ВНИМАНИЕТО !</a:t>
            </a:r>
            <a:endParaRPr lang="bg-BG" sz="2800" b="1" dirty="0">
              <a:solidFill>
                <a:srgbClr val="FF0000"/>
              </a:solidFill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ито място">
  <a:themeElements>
    <a:clrScheme name="Открито място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ито място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ито място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619</TotalTime>
  <Words>525</Words>
  <Application>Microsoft Office PowerPoint</Application>
  <PresentationFormat>On-screen Show (4:3)</PresentationFormat>
  <Paragraphs>57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Открито място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nom</dc:creator>
  <cp:lastModifiedBy>Valy Krasteva</cp:lastModifiedBy>
  <cp:revision>68</cp:revision>
  <dcterms:created xsi:type="dcterms:W3CDTF">2012-10-08T17:08:56Z</dcterms:created>
  <dcterms:modified xsi:type="dcterms:W3CDTF">2015-04-22T11:00:20Z</dcterms:modified>
</cp:coreProperties>
</file>