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66" r:id="rId12"/>
    <p:sldId id="273" r:id="rId13"/>
    <p:sldId id="275" r:id="rId14"/>
    <p:sldId id="265" r:id="rId15"/>
  </p:sldIdLst>
  <p:sldSz cx="12192000" cy="6858000"/>
  <p:notesSz cx="6858000" cy="914400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741"/>
    <a:srgbClr val="E15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42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8063" y="0"/>
            <a:ext cx="793432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8942388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190750" y="3262313"/>
            <a:ext cx="415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z="2400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24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>
            <a:normAutofit/>
          </a:bodyPr>
          <a:lstStyle>
            <a:lvl1pPr algn="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/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109A8-22BB-406D-B296-ECA182F49710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B044-09CE-4979-857A-8A171B4AAF7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6063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193925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478D5-4DCF-40B1-BA49-D6BD80D0E200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4CF0-A76D-488B-9CCF-B696DD024B6F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907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 rot="5400000">
            <a:off x="10337800" y="415925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7765E-923E-4056-B9B8-4B5AAA65A0F2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85E8-3D82-4FC6-9140-ECFA1692FAF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4599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8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195513" y="641350"/>
            <a:ext cx="414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D5F7F-6790-4614-B9AD-0BA940C43387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7D071-4E9F-4078-944B-EEFC1AEB66D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911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2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192338" y="296227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7348-830E-448D-A0A4-8B52B12D235B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0135-4DE3-42A2-A6E6-7E7E5E3CAB21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12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6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A4D3D-CE2F-4FF8-AB04-EF78342AB747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390B-E06E-4501-B0FB-246C7E39E48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789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20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2193925" y="636588"/>
            <a:ext cx="41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EAB8B-1E45-457A-A4FB-23312879C12D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BBB4-D6A6-4448-9189-0CA0B8FA2D53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941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13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1183C-1115-430B-BA7A-93721F829731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5385-1BF1-4E75-8E3C-4BBF16B11448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469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12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7D8F6-8CA0-4F7F-A86A-7BFDD8D1E49D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D37A7-DA0F-4714-8176-EEB7A8366DE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172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F00D6-FD39-4406-A4EB-F8B22698E8FC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6BA-DB32-49CF-9E43-25A5AE3CE81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562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9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bg-BG" noProof="0" smtClean="0"/>
              <a:t>Щракнете върху иконата, за да добавите картина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9E157-DEA2-4332-A688-E399D927D78B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4528-0C16-423D-B446-4ABFC400BE5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462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2105025"/>
            <a:ext cx="93599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0"/>
            <a:ext cx="96361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611438" y="808038"/>
            <a:ext cx="79581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363" y="2052638"/>
            <a:ext cx="7796212" cy="399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09625" y="5270501"/>
            <a:ext cx="2662237" cy="182562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973173-8148-4263-969F-DB68666D775F}" type="datetimeFigureOut">
              <a:rPr lang="bg-BG"/>
              <a:pPr>
                <a:defRPr/>
              </a:pPr>
              <a:t>26.3.2025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6787" y="3660775"/>
            <a:ext cx="5884862" cy="179388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750" y="165100"/>
            <a:ext cx="636588" cy="32226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D36B5B-82C0-4621-B576-E7BD033C9CE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57" name="Rectangle 56"/>
          <p:cNvSpPr/>
          <p:nvPr/>
        </p:nvSpPr>
        <p:spPr>
          <a:xfrm>
            <a:off x="962025" y="0"/>
            <a:ext cx="4603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44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953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97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733033" y="691736"/>
            <a:ext cx="6945454" cy="2268559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ДОКЛАД  </a:t>
            </a:r>
            <a:b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ОЦЕНКА НА УДОВЛЕТВОРЕНОСТТА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 НА ПОТРЕБИТЕЛИТЕ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ПРЕДОСТАВЯНОТО  АДМИНИСТРАТИВНО ОБСЛУЖВАНЕ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ОБЛАСТНА АДМИНИСТРАЦИЯ – ВРАЦА </a:t>
            </a:r>
            <a: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ПЕРИОДА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01.01.20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4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-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31.12.20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4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г.</a:t>
            </a:r>
            <a: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1600" i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съгласно чл.24, ал. 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от Наредбата за административното обслужване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bg-BG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074" y="805900"/>
            <a:ext cx="3483429" cy="4427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74825" y="157163"/>
            <a:ext cx="8802688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774825" y="1609725"/>
            <a:ext cx="8616950" cy="712788"/>
          </a:xfrm>
        </p:spPr>
        <p:txBody>
          <a:bodyPr/>
          <a:lstStyle/>
          <a:p>
            <a:pPr algn="ctr" eaLnBrk="1" fontAlgn="auto" hangingPunct="1">
              <a:buClr>
                <a:schemeClr val="accent6"/>
              </a:buClr>
              <a:defRPr/>
            </a:pPr>
            <a:r>
              <a:rPr lang="bg-BG" dirty="0" smtClean="0">
                <a:solidFill>
                  <a:srgbClr val="F16741"/>
                </a:solidFill>
              </a:rPr>
              <a:t>Вие сте?</a:t>
            </a:r>
            <a:endParaRPr lang="bg-BG" dirty="0">
              <a:solidFill>
                <a:srgbClr val="F16741"/>
              </a:solidFill>
            </a:endParaRPr>
          </a:p>
        </p:txBody>
      </p:sp>
      <p:sp>
        <p:nvSpPr>
          <p:cNvPr id="22532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870075" y="2986088"/>
            <a:ext cx="3894138" cy="30702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Физическо лице - 77%</a:t>
            </a:r>
          </a:p>
          <a:p>
            <a:pPr eaLnBrk="1" hangingPunct="1"/>
            <a:r>
              <a:rPr lang="bg-BG" altLang="bg-BG" sz="1800" dirty="0" smtClean="0"/>
              <a:t>Юридическо лице - 23% 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2533" name="Контейнер за съдържание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87835866"/>
              </p:ext>
            </p:extLst>
          </p:nvPr>
        </p:nvGraphicFramePr>
        <p:xfrm>
          <a:off x="6696075" y="2608263"/>
          <a:ext cx="4572000" cy="303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5" name="Диаграма" r:id="rId3" imgW="4110859" imgH="2727253" progId="Excel.Chart.8">
                  <p:embed/>
                </p:oleObj>
              </mc:Choice>
              <mc:Fallback>
                <p:oleObj name="Диаграма" r:id="rId3" imgW="4110859" imgH="2727253" progId="Excel.Chart.8">
                  <p:embed/>
                  <p:pic>
                    <p:nvPicPr>
                      <p:cNvPr id="0" name="Контейнер за съдържание 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6075" y="2608263"/>
                        <a:ext cx="4572000" cy="303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520825" y="155575"/>
            <a:ext cx="9048750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200" dirty="0">
                <a:solidFill>
                  <a:schemeClr val="accent6">
                    <a:lumMod val="75000"/>
                  </a:schemeClr>
                </a:solidFill>
              </a:rPr>
              <a:t>РЕЗУЛТАТИ ОТ </a:t>
            </a: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АНКЕТИ, </a:t>
            </a:r>
            <a:b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ПОПЪЛНЕНИ В ЦАО</a:t>
            </a:r>
            <a:endParaRPr lang="bg-BG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797667"/>
              </p:ext>
            </p:extLst>
          </p:nvPr>
        </p:nvGraphicFramePr>
        <p:xfrm>
          <a:off x="1460500" y="1125538"/>
          <a:ext cx="9442450" cy="4711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357">
                  <a:extLst>
                    <a:ext uri="{9D8B030D-6E8A-4147-A177-3AD203B41FA5}">
                      <a16:colId xmlns:a16="http://schemas.microsoft.com/office/drawing/2014/main" val="814127676"/>
                    </a:ext>
                  </a:extLst>
                </a:gridCol>
                <a:gridCol w="5901660">
                  <a:extLst>
                    <a:ext uri="{9D8B030D-6E8A-4147-A177-3AD203B41FA5}">
                      <a16:colId xmlns:a16="http://schemas.microsoft.com/office/drawing/2014/main" val="4272256967"/>
                    </a:ext>
                  </a:extLst>
                </a:gridCol>
                <a:gridCol w="1529717">
                  <a:extLst>
                    <a:ext uri="{9D8B030D-6E8A-4147-A177-3AD203B41FA5}">
                      <a16:colId xmlns:a16="http://schemas.microsoft.com/office/drawing/2014/main" val="1784602840"/>
                    </a:ext>
                  </a:extLst>
                </a:gridCol>
                <a:gridCol w="1529716">
                  <a:extLst>
                    <a:ext uri="{9D8B030D-6E8A-4147-A177-3AD203B41FA5}">
                      <a16:colId xmlns:a16="http://schemas.microsoft.com/office/drawing/2014/main" val="2119091395"/>
                    </a:ext>
                  </a:extLst>
                </a:gridCol>
              </a:tblGrid>
              <a:tr h="61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Въпрос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1220690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намирате обстановката в Центъра за административно обслужване в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Добронамерена и делова – 10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взаимно доверие и уважение - 9 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40199838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 беше информацията, която получихте от служителя в Центъра за административно обслужване?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Ясна, точна и изчерпателна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10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15948187"/>
                  </a:ext>
                </a:extLst>
              </a:tr>
              <a:tr h="587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Ако въпросът Ви не е бил от компетентността на служителя в Центъра за административно обслужване, бяхте ли насочени към друг компетентен служител в администрацията или към съответния компетентен орган?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беше необходимо – 8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995134975"/>
                  </a:ext>
                </a:extLst>
              </a:tr>
              <a:tr h="210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Ползвате ли информация от интернет сайта на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82161307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 е писмената информация, съдържаща се в табла, образци на заявления за административни услуги и други?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Лесноразбираема и пълна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081516073"/>
                  </a:ext>
                </a:extLst>
              </a:tr>
              <a:tr h="358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Колко време беше необходимо, за да бъдете обслужени?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мин. – 6 бр.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мин. – 4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мин. – 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30133844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Останахте ли удовлетворени от времето, за което Ви обслужиха в Центъра за административно обслужване?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Да, напълно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 бр.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125412460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Спазени ли бяха нормативно определените срокове за извършване на административната услуга?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99541286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оценявате отношението на служителите в Областна администрация - Враца към Вас?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Любезно и отзивчиво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52946573"/>
                  </a:ext>
                </a:extLst>
              </a:tr>
              <a:tr h="195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оценявате качеството на административното обслужване?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Много добро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023117782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Вие сте?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Физическо лице </a:t>
                      </a:r>
                      <a:endParaRPr lang="en-US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10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Юридическо </a:t>
                      </a:r>
                      <a:r>
                        <a:rPr lang="bg-BG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лиц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753777186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1460500" y="5837241"/>
            <a:ext cx="96996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Изводи: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1. Анкетираните потребители в ЦАО са </a:t>
            </a:r>
            <a:r>
              <a:rPr lang="en-US" sz="1400" dirty="0" smtClean="0">
                <a:latin typeface="+mn-lt"/>
              </a:rPr>
              <a:t>1</a:t>
            </a:r>
            <a:r>
              <a:rPr lang="bg-BG" sz="1400" dirty="0" smtClean="0">
                <a:latin typeface="+mn-lt"/>
              </a:rPr>
              <a:t>0.</a:t>
            </a:r>
            <a:endParaRPr lang="bg-BG" sz="14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2. Всички те са изразили положително мнение по въпросите от анкетата.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3. От анкетираните потребители </a:t>
            </a:r>
            <a:r>
              <a:rPr lang="en-US" sz="1400" dirty="0">
                <a:latin typeface="+mn-lt"/>
              </a:rPr>
              <a:t>6</a:t>
            </a:r>
            <a:r>
              <a:rPr lang="bg-BG" sz="1400" dirty="0" smtClean="0">
                <a:latin typeface="+mn-lt"/>
              </a:rPr>
              <a:t> </a:t>
            </a:r>
            <a:r>
              <a:rPr lang="bg-BG" sz="1400" dirty="0">
                <a:latin typeface="+mn-lt"/>
              </a:rPr>
              <a:t>са изразили допълнително мнение, давайки положителна оценка на АО.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1"/>
          <p:cNvSpPr txBox="1">
            <a:spLocks/>
          </p:cNvSpPr>
          <p:nvPr/>
        </p:nvSpPr>
        <p:spPr bwMode="auto">
          <a:xfrm>
            <a:off x="2620963" y="152400"/>
            <a:ext cx="79517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graphicFrame>
        <p:nvGraphicFramePr>
          <p:cNvPr id="3" name="Об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407480"/>
              </p:ext>
            </p:extLst>
          </p:nvPr>
        </p:nvGraphicFramePr>
        <p:xfrm>
          <a:off x="775063" y="1111396"/>
          <a:ext cx="5264461" cy="5746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" name="Acrobat Document" r:id="rId3" imgW="4730817" imgH="6694876" progId="Acrobat.Document.DC">
                  <p:embed/>
                </p:oleObj>
              </mc:Choice>
              <mc:Fallback>
                <p:oleObj name="Acrobat Document" r:id="rId3" imgW="4730817" imgH="669487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75063" y="1111396"/>
                        <a:ext cx="5264461" cy="57466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2249567"/>
              </p:ext>
            </p:extLst>
          </p:nvPr>
        </p:nvGraphicFramePr>
        <p:xfrm>
          <a:off x="6331130" y="1118562"/>
          <a:ext cx="4946469" cy="573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3" name="Acrobat Document" r:id="rId5" imgW="4730817" imgH="6694876" progId="Acrobat.Document.DC">
                  <p:embed/>
                </p:oleObj>
              </mc:Choice>
              <mc:Fallback>
                <p:oleObj name="Acrobat Document" r:id="rId5" imgW="4730817" imgH="669487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331130" y="1118562"/>
                        <a:ext cx="4946469" cy="573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438" y="136525"/>
            <a:ext cx="7958137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ИЗВОДИ ОТ АНКЕТНОТО ПРОУЧВАНЕ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76350" y="1214438"/>
            <a:ext cx="9785350" cy="5643562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Брой на издадени/предоставени административни услуги за 202</a:t>
            </a:r>
            <a:r>
              <a:rPr lang="en-US" b="1" dirty="0" smtClean="0"/>
              <a:t>4</a:t>
            </a:r>
            <a:r>
              <a:rPr lang="bg-BG" b="1" dirty="0" smtClean="0"/>
              <a:t> г. – 1 </a:t>
            </a:r>
            <a:r>
              <a:rPr lang="en-US" b="1" dirty="0" smtClean="0"/>
              <a:t>290</a:t>
            </a:r>
            <a:r>
              <a:rPr lang="bg-BG" b="1" dirty="0" smtClean="0"/>
              <a:t> бр.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Брой на попълнени </a:t>
            </a:r>
            <a:r>
              <a:rPr lang="bg-BG" b="1" dirty="0" smtClean="0"/>
              <a:t>анкети: на сайта – общо </a:t>
            </a:r>
            <a:r>
              <a:rPr lang="en-US" b="1" dirty="0" smtClean="0"/>
              <a:t>48</a:t>
            </a:r>
            <a:r>
              <a:rPr lang="bg-BG" b="1" dirty="0" smtClean="0"/>
              <a:t>, от които</a:t>
            </a:r>
            <a:r>
              <a:rPr lang="en-US" b="1" dirty="0" smtClean="0"/>
              <a:t> 37</a:t>
            </a:r>
            <a:r>
              <a:rPr lang="bg-BG" b="1" dirty="0" smtClean="0"/>
              <a:t> физически и </a:t>
            </a:r>
            <a:r>
              <a:rPr lang="en-US" b="1" dirty="0" smtClean="0"/>
              <a:t>11</a:t>
            </a:r>
            <a:r>
              <a:rPr lang="bg-BG" b="1" dirty="0" smtClean="0"/>
              <a:t> юридически</a:t>
            </a:r>
            <a:r>
              <a:rPr lang="en-US" b="1" dirty="0" smtClean="0"/>
              <a:t> </a:t>
            </a:r>
            <a:r>
              <a:rPr lang="bg-BG" b="1" dirty="0" smtClean="0"/>
              <a:t>лица; в ЦАО – </a:t>
            </a:r>
            <a:r>
              <a:rPr lang="en-US" b="1" dirty="0" smtClean="0"/>
              <a:t>10</a:t>
            </a:r>
            <a:r>
              <a:rPr lang="bg-BG" b="1" dirty="0" smtClean="0"/>
              <a:t> бр., </a:t>
            </a:r>
            <a:r>
              <a:rPr lang="bg-BG" b="1" dirty="0"/>
              <a:t>от които</a:t>
            </a:r>
            <a:r>
              <a:rPr lang="en-US" b="1" dirty="0"/>
              <a:t> </a:t>
            </a:r>
            <a:r>
              <a:rPr lang="en-US" b="1" dirty="0" smtClean="0"/>
              <a:t>10</a:t>
            </a:r>
            <a:r>
              <a:rPr lang="bg-BG" b="1" dirty="0" smtClean="0"/>
              <a:t> </a:t>
            </a:r>
            <a:r>
              <a:rPr lang="bg-BG" b="1" dirty="0"/>
              <a:t>физически и </a:t>
            </a:r>
            <a:r>
              <a:rPr lang="en-US" b="1" dirty="0"/>
              <a:t>0</a:t>
            </a:r>
            <a:r>
              <a:rPr lang="bg-BG" b="1" dirty="0" smtClean="0"/>
              <a:t> юридически</a:t>
            </a:r>
            <a:r>
              <a:rPr lang="en-US" b="1" dirty="0" smtClean="0"/>
              <a:t> </a:t>
            </a:r>
            <a:r>
              <a:rPr lang="bg-BG" b="1" dirty="0" smtClean="0"/>
              <a:t>лица.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Близо </a:t>
            </a:r>
            <a:r>
              <a:rPr lang="en-US" b="1" dirty="0" smtClean="0"/>
              <a:t>4</a:t>
            </a:r>
            <a:r>
              <a:rPr lang="bg-BG" b="1" dirty="0" smtClean="0"/>
              <a:t>,</a:t>
            </a:r>
            <a:r>
              <a:rPr lang="en-US" b="1" dirty="0" smtClean="0"/>
              <a:t>5</a:t>
            </a:r>
            <a:r>
              <a:rPr lang="bg-BG" b="1" dirty="0" smtClean="0"/>
              <a:t> % от обслужените потребители – </a:t>
            </a:r>
            <a:r>
              <a:rPr lang="bg-BG" b="1" dirty="0"/>
              <a:t>консултирани и/или </a:t>
            </a:r>
            <a:r>
              <a:rPr lang="bg-BG" b="1" dirty="0" smtClean="0"/>
              <a:t>заявили </a:t>
            </a:r>
            <a:r>
              <a:rPr lang="bg-BG" b="1" dirty="0"/>
              <a:t>услуга в Областна </a:t>
            </a:r>
            <a:r>
              <a:rPr lang="bg-BG" b="1" dirty="0" smtClean="0"/>
              <a:t>администрация – Враца, са попълнили анкета. Прави впечатление, че са дадени само положителни </a:t>
            </a:r>
            <a:r>
              <a:rPr lang="bg-BG" b="1" dirty="0"/>
              <a:t>оценки по </a:t>
            </a:r>
            <a:r>
              <a:rPr lang="bg-BG" b="1" dirty="0" smtClean="0"/>
              <a:t>зададените в анкетата </a:t>
            </a:r>
            <a:r>
              <a:rPr lang="bg-BG" b="1" dirty="0"/>
              <a:t>въпроси. </a:t>
            </a:r>
            <a:endParaRPr lang="bg-BG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Потребителите на услуги </a:t>
            </a:r>
            <a:r>
              <a:rPr lang="ru-RU" b="1" dirty="0" smtClean="0"/>
              <a:t>намират </a:t>
            </a:r>
            <a:r>
              <a:rPr lang="ru-RU" b="1" dirty="0"/>
              <a:t>обстановката в Центъра за административно обслужване </a:t>
            </a:r>
            <a:r>
              <a:rPr lang="ru-RU" b="1" dirty="0" smtClean="0"/>
              <a:t>за </a:t>
            </a:r>
            <a:r>
              <a:rPr lang="bg-BG" b="1" dirty="0" smtClean="0"/>
              <a:t>добронамерена </a:t>
            </a:r>
            <a:r>
              <a:rPr lang="bg-BG" b="1" dirty="0"/>
              <a:t>и </a:t>
            </a:r>
            <a:r>
              <a:rPr lang="bg-BG" b="1" dirty="0" smtClean="0"/>
              <a:t>делова, основана на взаимно доверие и уважение.</a:t>
            </a:r>
            <a:endParaRPr lang="ru-RU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Потребителите считат, </a:t>
            </a:r>
            <a:r>
              <a:rPr lang="bg-BG" b="1" dirty="0"/>
              <a:t>че писмената информация, съдържаща се </a:t>
            </a:r>
            <a:r>
              <a:rPr lang="ru-RU" b="1" dirty="0"/>
              <a:t>в табла, образци на заявления за административни услуги и други</a:t>
            </a:r>
            <a:r>
              <a:rPr lang="bg-BG" b="1" dirty="0"/>
              <a:t> е лесноразбираема и пълна.</a:t>
            </a:r>
            <a:endParaRPr lang="ru-RU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Потребителите считат, че обслужването в ЦАО е бързо - в рамките на 5 до 10 минути.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Нормативно </a:t>
            </a:r>
            <a:r>
              <a:rPr lang="ru-RU" b="1" dirty="0"/>
              <a:t>определените срокове за извършване на </a:t>
            </a:r>
            <a:r>
              <a:rPr lang="ru-RU" b="1" dirty="0" smtClean="0"/>
              <a:t>административна </a:t>
            </a:r>
            <a:r>
              <a:rPr lang="ru-RU" b="1" dirty="0"/>
              <a:t>услуга </a:t>
            </a:r>
            <a:r>
              <a:rPr lang="ru-RU" b="1" dirty="0" smtClean="0"/>
              <a:t>се спазват и затова потребителите се чувстват удовлетворени.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Те високо </a:t>
            </a:r>
            <a:r>
              <a:rPr lang="bg-BG" b="1" dirty="0"/>
              <a:t>оценяват обслужването в </a:t>
            </a:r>
            <a:r>
              <a:rPr lang="bg-BG" b="1" dirty="0" smtClean="0"/>
              <a:t>ЦАО, </a:t>
            </a:r>
            <a:r>
              <a:rPr lang="bg-BG" b="1" dirty="0"/>
              <a:t>като  посочват, че служителите </a:t>
            </a:r>
            <a:r>
              <a:rPr lang="bg-BG" b="1" dirty="0" smtClean="0"/>
              <a:t>им предоставят ясна, точна </a:t>
            </a:r>
            <a:r>
              <a:rPr lang="bg-BG" b="1" dirty="0"/>
              <a:t>и </a:t>
            </a:r>
            <a:r>
              <a:rPr lang="bg-BG" b="1" dirty="0" smtClean="0"/>
              <a:t>изчерпателна информация. Считат също, че тя е лесноразбираема и пълна.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Данните от анкетното проучване показват, че Областна администрация – Враца е намерила ефективна форма за предоставяне на административни услуги.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Съдейки от анкетите, оценката за </a:t>
            </a:r>
            <a:r>
              <a:rPr lang="bg-BG" b="1" dirty="0"/>
              <a:t>административното обслужване е </a:t>
            </a:r>
            <a:r>
              <a:rPr lang="bg-BG" b="1" dirty="0" smtClean="0"/>
              <a:t>много добра. </a:t>
            </a:r>
            <a:endParaRPr lang="bg-BG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12913" y="142875"/>
            <a:ext cx="8937625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МЕРКИ ЗА ПОДОБРЯВАНЕ НА АДМИНИСТРАТИВНОТО ОБСЛУЖВАНЕ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89050" y="1530350"/>
            <a:ext cx="9891713" cy="5094288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Административното обслужване в Областна администрация – Враца да се осъществява при спазване на </a:t>
            </a:r>
            <a:r>
              <a:rPr lang="ru-RU" b="1" dirty="0" smtClean="0"/>
              <a:t>общите </a:t>
            </a:r>
            <a:r>
              <a:rPr lang="ru-RU" b="1" dirty="0"/>
              <a:t>и препоръчителни стандарти за качество на административното обслужване, описани по съдържание и смисъл в </a:t>
            </a:r>
            <a:r>
              <a:rPr lang="bg-BG" b="1" dirty="0"/>
              <a:t>Наредба за административното </a:t>
            </a:r>
            <a:r>
              <a:rPr lang="bg-BG" b="1" dirty="0" smtClean="0"/>
              <a:t>обслужване.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се осигурява и поддържа актуална задължителната </a:t>
            </a:r>
            <a:r>
              <a:rPr lang="ru-RU" b="1" dirty="0"/>
              <a:t>информация относно всяка една от предоставяните </a:t>
            </a:r>
            <a:r>
              <a:rPr lang="ru-RU" b="1" dirty="0" smtClean="0"/>
              <a:t>от администрацията услуги, както в ЦАО, така и на интернет </a:t>
            </a:r>
            <a:r>
              <a:rPr lang="ru-RU" b="1" dirty="0"/>
              <a:t>страницата </a:t>
            </a:r>
            <a:r>
              <a:rPr lang="ru-RU" b="1" dirty="0" smtClean="0"/>
              <a:t>на Областна </a:t>
            </a:r>
            <a:r>
              <a:rPr lang="ru-RU" b="1" dirty="0"/>
              <a:t>администрация – Враца </a:t>
            </a:r>
            <a:r>
              <a:rPr lang="ru-RU" b="1" dirty="0" smtClean="0"/>
              <a:t>и в Административния регистър.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Да се насърчават </a:t>
            </a:r>
            <a:r>
              <a:rPr lang="ru-RU" b="1" dirty="0" smtClean="0"/>
              <a:t>потребителите да извършват плащанията </a:t>
            </a:r>
            <a:r>
              <a:rPr lang="ru-RU" b="1" dirty="0"/>
              <a:t>с платежна карта чрез </a:t>
            </a:r>
            <a:r>
              <a:rPr lang="ru-RU" b="1" dirty="0" smtClean="0"/>
              <a:t>терминално</a:t>
            </a:r>
            <a:r>
              <a:rPr lang="ru-RU" b="1" dirty="0"/>
              <a:t> устройство ПОС в </a:t>
            </a:r>
            <a:r>
              <a:rPr lang="ru-RU" b="1" dirty="0" smtClean="0"/>
              <a:t>ЦАО.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Да се </a:t>
            </a:r>
            <a:r>
              <a:rPr lang="ru-RU" b="1" dirty="0" smtClean="0"/>
              <a:t>оказва необходимото съдействие на потребителите </a:t>
            </a:r>
            <a:r>
              <a:rPr lang="ru-RU" b="1" dirty="0"/>
              <a:t>при заявяване, заплащане и получаване на електронни административни услуги по реда на Наредбата за общите изисквания към информационните системи, регистрите и електронните административни услуги. </a:t>
            </a:r>
            <a:endParaRPr lang="ru-RU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</a:t>
            </a:r>
            <a:r>
              <a:rPr lang="ru-RU" b="1" dirty="0"/>
              <a:t>се насърчават по-голяма част от потребителите за изразяване на мнение относно </a:t>
            </a:r>
            <a:r>
              <a:rPr lang="ru-RU" b="1" dirty="0" err="1"/>
              <a:t>предлаганото</a:t>
            </a:r>
            <a:r>
              <a:rPr lang="ru-RU" b="1" dirty="0"/>
              <a:t> административно обслужване.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</a:t>
            </a:r>
            <a:r>
              <a:rPr lang="ru-RU" b="1" dirty="0"/>
              <a:t>се осигури измерване и публикуване </a:t>
            </a:r>
            <a:r>
              <a:rPr lang="ru-RU" b="1" dirty="0" smtClean="0"/>
              <a:t>на официалната страница на Областна администрация – Враца на оценките </a:t>
            </a:r>
            <a:r>
              <a:rPr lang="ru-RU" b="1" dirty="0"/>
              <a:t>за удовлетвореност на </a:t>
            </a:r>
            <a:r>
              <a:rPr lang="ru-RU" b="1" dirty="0" smtClean="0"/>
              <a:t>потребителите за всяка календарна година.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12938" y="258763"/>
            <a:ext cx="8764587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ОСНОВАНИЯ ЗА ПРОУЧВАНЕТО</a:t>
            </a:r>
            <a:endParaRPr lang="bg-BG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14475" y="1171575"/>
            <a:ext cx="9329738" cy="5529263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/>
              <a:t> </a:t>
            </a: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/>
              <a:t>Проучването на удовлетвореността на гражданите се провежда в изпълнение на Наредбата за административното обслужване и Вътрешните правила  за организация на административното обслужване в Областна администрация </a:t>
            </a:r>
            <a:r>
              <a:rPr lang="bg-BG" sz="2100" b="1" dirty="0" smtClean="0"/>
              <a:t>- Враца.  </a:t>
            </a:r>
            <a:endParaRPr lang="bg-BG" sz="2100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/>
              <a:t>Областна администрация </a:t>
            </a:r>
            <a:r>
              <a:rPr lang="bg-BG" sz="2100" b="1" dirty="0" smtClean="0"/>
              <a:t>- Враца, </a:t>
            </a:r>
            <a:r>
              <a:rPr lang="bg-BG" sz="2100" b="1" dirty="0"/>
              <a:t>периодично провежда анонимно анкетно проучване в Центъра </a:t>
            </a:r>
            <a:r>
              <a:rPr lang="bg-BG" sz="2100" b="1" dirty="0" smtClean="0"/>
              <a:t>за административно обслужване, за </a:t>
            </a:r>
            <a:r>
              <a:rPr lang="bg-BG" sz="2100" b="1" dirty="0"/>
              <a:t>да отчете оценката на гражданите за нивото на административно обслужване по определени </a:t>
            </a:r>
            <a:r>
              <a:rPr lang="bg-BG" sz="2100" b="1" dirty="0" smtClean="0"/>
              <a:t>показатели.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/>
              <a:t>За </a:t>
            </a:r>
            <a:r>
              <a:rPr lang="bg-BG" sz="2100" b="1" dirty="0"/>
              <a:t>да съберем пълната информация за оценката на потребителите на услуги за обслужването, на сайта на администрацията е публикувана анкета с </a:t>
            </a:r>
            <a:r>
              <a:rPr lang="bg-BG" sz="2100" b="1" dirty="0" smtClean="0"/>
              <a:t>въпроси, </a:t>
            </a:r>
            <a:r>
              <a:rPr lang="bg-BG" sz="2100" b="1" dirty="0"/>
              <a:t>пряко </a:t>
            </a:r>
            <a:r>
              <a:rPr lang="bg-BG" sz="2100" b="1" dirty="0" smtClean="0"/>
              <a:t>отчитащи </a:t>
            </a:r>
            <a:r>
              <a:rPr lang="bg-BG" sz="2100" b="1" dirty="0"/>
              <a:t>удовлетвореността от административното обслужване. Резултатите от анкетата са включени в настоящия анализ. </a:t>
            </a:r>
            <a:endParaRPr lang="bg-BG" sz="2100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/>
              <a:t>Резултатите от анкетата проследяват спазването на стандартите за качество на предоставяните административни услуги и са основа за предприемане на </a:t>
            </a:r>
            <a:r>
              <a:rPr lang="bg-BG" sz="2100" b="1" dirty="0"/>
              <a:t>мерки за подобряване на обслужването, за да се достигнат изискванията на потребителите на услуги.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79575" y="133350"/>
            <a:ext cx="8890000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ЦЕЛИ НА АНКЕТНОТО ПРОУЧВАНЕ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06538" y="1244600"/>
            <a:ext cx="9386887" cy="5262563"/>
          </a:xfrm>
        </p:spPr>
        <p:txBody>
          <a:bodyPr>
            <a:normAutofit fontScale="92500" lnSpcReduction="20000"/>
          </a:bodyPr>
          <a:lstStyle/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Събиране на информацията относно потребителската удовлетвореност от предлагания в Областна администрация „продукт-услуга”.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Проучване </a:t>
            </a:r>
            <a:r>
              <a:rPr lang="bg-BG" b="1" dirty="0" smtClean="0"/>
              <a:t>на оценката на гражданите</a:t>
            </a:r>
            <a:r>
              <a:rPr lang="en-US" b="1" dirty="0" smtClean="0"/>
              <a:t> </a:t>
            </a:r>
            <a:r>
              <a:rPr lang="bg-BG" b="1" dirty="0" smtClean="0"/>
              <a:t>за административното </a:t>
            </a:r>
            <a:r>
              <a:rPr lang="bg-BG" b="1" dirty="0"/>
              <a:t>обслужване в </a:t>
            </a:r>
            <a:r>
              <a:rPr lang="bg-BG" b="1" dirty="0" smtClean="0"/>
              <a:t>ЦАО </a:t>
            </a:r>
            <a:r>
              <a:rPr lang="bg-BG" b="1" dirty="0"/>
              <a:t>на Областна администрация </a:t>
            </a:r>
            <a:r>
              <a:rPr lang="bg-BG" b="1" dirty="0" smtClean="0"/>
              <a:t>- Враца. </a:t>
            </a:r>
            <a:endParaRPr lang="bg-BG" b="1" dirty="0"/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 smtClean="0"/>
              <a:t>Събиране </a:t>
            </a:r>
            <a:r>
              <a:rPr lang="bg-BG" b="1" dirty="0"/>
              <a:t>на конкретни предложения на потребителите на услуги в администрацията по административното </a:t>
            </a:r>
            <a:r>
              <a:rPr lang="bg-BG" b="1" dirty="0" smtClean="0"/>
              <a:t>обслужване за повишаване </a:t>
            </a:r>
            <a:r>
              <a:rPr lang="bg-BG" b="1" dirty="0"/>
              <a:t>на удовлетвореността.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Оценка на ефективността на каналите за предоставяне на информация към потребителите на услуги – кои канали са най-често използвани, каква информация е най-полезна за гражданите.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Анализ на резултатите и оценка на факторите </a:t>
            </a:r>
            <a:r>
              <a:rPr lang="bg-BG" b="1" dirty="0" smtClean="0"/>
              <a:t>за </a:t>
            </a:r>
            <a:r>
              <a:rPr lang="bg-BG" b="1" dirty="0"/>
              <a:t>подобряване на административното обслужване в центъра.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Представяне на резултатите пред </a:t>
            </a:r>
            <a:r>
              <a:rPr lang="bg-BG" b="1" dirty="0" smtClean="0"/>
              <a:t>ръководството на администрацията </a:t>
            </a:r>
            <a:r>
              <a:rPr lang="bg-BG" b="1" dirty="0"/>
              <a:t>и огласяване на резултатите пред служителите и гражданите.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4650" y="244475"/>
            <a:ext cx="8924925" cy="10763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НАСОЧЕНОСТ И НАЧИН </a:t>
            </a: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НА ПРОВЕЖДАНЕ НА ПРОУЧВАНЕТО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 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385888" y="1420813"/>
            <a:ext cx="9480550" cy="5251450"/>
          </a:xfrm>
        </p:spPr>
        <p:txBody>
          <a:bodyPr/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Проучването е насочено към всички потребители на </a:t>
            </a:r>
            <a:r>
              <a:rPr lang="bg-BG" b="1" dirty="0" smtClean="0"/>
              <a:t>административни услуги </a:t>
            </a:r>
            <a:r>
              <a:rPr lang="bg-BG" b="1" dirty="0"/>
              <a:t>в Областна администрация </a:t>
            </a:r>
            <a:r>
              <a:rPr lang="bg-BG" b="1" dirty="0" smtClean="0"/>
              <a:t>- Враца </a:t>
            </a:r>
            <a:r>
              <a:rPr lang="bg-BG" b="1" dirty="0"/>
              <a:t>– физически и юридически </a:t>
            </a:r>
            <a:r>
              <a:rPr lang="bg-BG" b="1" dirty="0" smtClean="0"/>
              <a:t>лица, </a:t>
            </a:r>
            <a:r>
              <a:rPr lang="bg-BG" b="1" dirty="0"/>
              <a:t>и е на доброволен принцип за участие, с попълване на анкетна карта. 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Проучването е на база анкетиране на клиентите с анкетна карта, която се предоставя в приемната на </a:t>
            </a:r>
            <a:r>
              <a:rPr lang="bg-BG" b="1" dirty="0" smtClean="0"/>
              <a:t>ЦАО </a:t>
            </a:r>
            <a:r>
              <a:rPr lang="bg-BG" b="1" dirty="0"/>
              <a:t>на  Областната администрация </a:t>
            </a:r>
            <a:r>
              <a:rPr lang="bg-BG" b="1" dirty="0" smtClean="0"/>
              <a:t>– Враца и на сайта на администрацията, както и на база изложените мнения и предложения в книгата за работата на администрацията.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На </a:t>
            </a:r>
            <a:r>
              <a:rPr lang="bg-BG" b="1" dirty="0"/>
              <a:t>потребителите на услуги </a:t>
            </a:r>
            <a:r>
              <a:rPr lang="bg-BG" b="1" dirty="0" smtClean="0"/>
              <a:t>в ЦАО </a:t>
            </a:r>
            <a:r>
              <a:rPr lang="bg-BG" b="1" dirty="0"/>
              <a:t>е предоставена възможността свободно и  напълно анонимно да изразят своето мнение, като попълнят анкетната карта и я поставят в урната.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271463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446213" y="1454150"/>
            <a:ext cx="4806950" cy="2935288"/>
          </a:xfrm>
        </p:spPr>
        <p:txBody>
          <a:bodyPr/>
          <a:lstStyle/>
          <a:p>
            <a:pPr marL="4572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16741"/>
                </a:solidFill>
              </a:rPr>
              <a:t>Как намирате обстановката в Центъра за административно обслужване в Областна администрация - Враца?</a:t>
            </a:r>
          </a:p>
          <a:p>
            <a:pPr marL="388620" indent="-342900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Добронамерена </a:t>
            </a:r>
            <a:r>
              <a:rPr lang="bg-BG" sz="1800" dirty="0"/>
              <a:t>и </a:t>
            </a:r>
            <a:r>
              <a:rPr lang="bg-BG" sz="1800" dirty="0" smtClean="0"/>
              <a:t>делова – 63%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На взаимно доверие и уважение 37%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Нито едно от двете – 0%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486525" y="1454150"/>
            <a:ext cx="4783138" cy="2855913"/>
          </a:xfrm>
        </p:spPr>
        <p:txBody>
          <a:bodyPr/>
          <a:lstStyle/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>
                <a:solidFill>
                  <a:srgbClr val="F16741"/>
                </a:solidFill>
              </a:rPr>
              <a:t>Каква беше информацията, която получихте от служителя в Центъра за административно обслужване?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Ясна, точна и изчерпателна - 100%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Не достатъчно разбираема - 0%</a:t>
            </a:r>
          </a:p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graphicFrame>
        <p:nvGraphicFramePr>
          <p:cNvPr id="17413" name="Ди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6388670"/>
              </p:ext>
            </p:extLst>
          </p:nvPr>
        </p:nvGraphicFramePr>
        <p:xfrm>
          <a:off x="1089818" y="4056063"/>
          <a:ext cx="5349875" cy="280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9" name="Диаграма" r:id="rId3" imgW="3896108" imgH="1939974" progId="Excel.Chart.8">
                  <p:embed/>
                </p:oleObj>
              </mc:Choice>
              <mc:Fallback>
                <p:oleObj name="Диаграма" r:id="rId3" imgW="3896108" imgH="1939974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818" y="4056063"/>
                        <a:ext cx="5349875" cy="2801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Диаграма 14"/>
          <p:cNvGraphicFramePr>
            <a:graphicFrameLocks/>
          </p:cNvGraphicFramePr>
          <p:nvPr/>
        </p:nvGraphicFramePr>
        <p:xfrm>
          <a:off x="6580188" y="3948113"/>
          <a:ext cx="4030662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40" name="Диаграма" r:id="rId5" imgW="4172107" imgH="2828925" progId="Excel.Chart.8">
                  <p:embed/>
                </p:oleObj>
              </mc:Choice>
              <mc:Fallback>
                <p:oleObj name="Диаграма" r:id="rId5" imgW="4172107" imgH="282892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88" y="3948113"/>
                        <a:ext cx="4030662" cy="277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141288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584325" y="1071563"/>
            <a:ext cx="4208463" cy="2036762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900" dirty="0">
                <a:solidFill>
                  <a:srgbClr val="F16741"/>
                </a:solidFill>
              </a:rPr>
              <a:t>Ако въпросът Ви не е бил от компетентността на служителя в Центъра за административно обслужване, бяхте ли насочени към друг компетентен служител в администрацията или към съответния компетентен орган?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600" dirty="0"/>
          </a:p>
        </p:txBody>
      </p:sp>
      <p:sp>
        <p:nvSpPr>
          <p:cNvPr id="18436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7026" y="2751908"/>
            <a:ext cx="4545013" cy="280248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Да – 37.5%   </a:t>
            </a:r>
          </a:p>
          <a:p>
            <a:pPr eaLnBrk="1" hangingPunct="1"/>
            <a:r>
              <a:rPr lang="bg-BG" altLang="bg-BG" sz="1800" dirty="0" smtClean="0"/>
              <a:t>Не - 0%</a:t>
            </a:r>
          </a:p>
          <a:p>
            <a:pPr eaLnBrk="1" hangingPunct="1"/>
            <a:r>
              <a:rPr lang="bg-BG" altLang="bg-BG" sz="1800" dirty="0" smtClean="0"/>
              <a:t>Не беше необходимо – 62.5%</a:t>
            </a:r>
          </a:p>
          <a:p>
            <a:pPr eaLnBrk="1" hangingPunct="1"/>
            <a:endParaRPr lang="bg-BG" altLang="bg-BG" dirty="0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5913" y="1071563"/>
            <a:ext cx="3900487" cy="1244600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endParaRPr lang="ru-RU" dirty="0" smtClean="0"/>
          </a:p>
          <a:p>
            <a:pPr eaLnBrk="1" fontAlgn="auto" hangingPunct="1">
              <a:buClr>
                <a:schemeClr val="accent6"/>
              </a:buClr>
              <a:defRPr/>
            </a:pPr>
            <a:endParaRPr lang="ru-RU" sz="6400" dirty="0"/>
          </a:p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>
                <a:solidFill>
                  <a:srgbClr val="F16741"/>
                </a:solidFill>
              </a:rPr>
              <a:t>Ползвате ли информация от интернет сайта на Областна администрация - Враца?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800" dirty="0"/>
          </a:p>
        </p:txBody>
      </p:sp>
      <p:sp>
        <p:nvSpPr>
          <p:cNvPr id="18438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665913" y="2684463"/>
            <a:ext cx="4487862" cy="2946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 Да - 100%</a:t>
            </a:r>
          </a:p>
          <a:p>
            <a:pPr eaLnBrk="1" hangingPunct="1"/>
            <a:r>
              <a:rPr lang="bg-BG" altLang="bg-BG" sz="1800" dirty="0" smtClean="0"/>
              <a:t> Не - 0%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18439" name="Ди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828646"/>
              </p:ext>
            </p:extLst>
          </p:nvPr>
        </p:nvGraphicFramePr>
        <p:xfrm>
          <a:off x="1288868" y="3657600"/>
          <a:ext cx="6026332" cy="3006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5" name="Диаграма" r:id="rId3" imgW="2846648" imgH="1359573" progId="Excel.Chart.8">
                  <p:embed/>
                </p:oleObj>
              </mc:Choice>
              <mc:Fallback>
                <p:oleObj name="Диаграма" r:id="rId3" imgW="2846648" imgH="1359573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8868" y="3657600"/>
                        <a:ext cx="6026332" cy="30064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Ди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785918"/>
              </p:ext>
            </p:extLst>
          </p:nvPr>
        </p:nvGraphicFramePr>
        <p:xfrm>
          <a:off x="5792788" y="3718560"/>
          <a:ext cx="5206138" cy="29283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66" name="Диаграма" r:id="rId5" imgW="3689455" imgH="1900339" progId="Excel.Chart.8">
                  <p:embed/>
                </p:oleObj>
              </mc:Choice>
              <mc:Fallback>
                <p:oleObj name="Диаграма" r:id="rId5" imgW="3689455" imgH="1900339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2788" y="3718560"/>
                        <a:ext cx="5206138" cy="29283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577975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>
                <a:solidFill>
                  <a:srgbClr val="F16741"/>
                </a:solidFill>
              </a:rPr>
              <a:t>Каква е писмената информация съдържаща се в табла, образци на заявления за административни услуги и други?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0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851150"/>
            <a:ext cx="4224338" cy="27543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Лесноразбираема и пълна - 100%</a:t>
            </a:r>
          </a:p>
          <a:p>
            <a:pPr eaLnBrk="1" hangingPunct="1"/>
            <a:r>
              <a:rPr lang="bg-BG" altLang="bg-BG" sz="1800" smtClean="0"/>
              <a:t>По-скоро не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0663" y="1166813"/>
            <a:ext cx="3902075" cy="1568450"/>
          </a:xfrm>
        </p:spPr>
        <p:txBody>
          <a:bodyPr>
            <a:normAutofit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Колко време беше необходимо, за да бъдете обслужени?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2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5 мин. - 31%       20 мин. – 2</a:t>
            </a:r>
            <a:r>
              <a:rPr lang="en-US" altLang="bg-BG" sz="1800" dirty="0" smtClean="0"/>
              <a:t>1%</a:t>
            </a:r>
            <a:endParaRPr lang="bg-BG" altLang="bg-BG" sz="1800" dirty="0" smtClean="0"/>
          </a:p>
          <a:p>
            <a:pPr eaLnBrk="1" hangingPunct="1"/>
            <a:r>
              <a:rPr lang="bg-BG" altLang="bg-BG" sz="1800" dirty="0" smtClean="0"/>
              <a:t>10 мин. - 48%	     Повече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19463" name="Диаграма 8"/>
          <p:cNvGraphicFramePr>
            <a:graphicFrameLocks/>
          </p:cNvGraphicFramePr>
          <p:nvPr/>
        </p:nvGraphicFramePr>
        <p:xfrm>
          <a:off x="1058863" y="3683000"/>
          <a:ext cx="633095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7" name="Диаграма" r:id="rId3" imgW="6333972" imgH="4114800" progId="Excel.Chart.8">
                  <p:embed/>
                </p:oleObj>
              </mc:Choice>
              <mc:Fallback>
                <p:oleObj name="Диаграма" r:id="rId3" imgW="6333972" imgH="4114800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3683000"/>
                        <a:ext cx="633095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4" name="Диагра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279443"/>
              </p:ext>
            </p:extLst>
          </p:nvPr>
        </p:nvGraphicFramePr>
        <p:xfrm>
          <a:off x="5033554" y="3897312"/>
          <a:ext cx="6392092" cy="2857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88" name="Диаграма" r:id="rId5" imgW="4540060" imgH="1916253" progId="Excel.Chart.8">
                  <p:embed/>
                </p:oleObj>
              </mc:Choice>
              <mc:Fallback>
                <p:oleObj name="Диаграма" r:id="rId5" imgW="4540060" imgH="1916253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3554" y="3897312"/>
                        <a:ext cx="6392092" cy="28575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>
            <a:normAutofit fontScale="925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dirty="0">
                <a:solidFill>
                  <a:srgbClr val="F16741"/>
                </a:solidFill>
              </a:rPr>
              <a:t>Останахте ли удовлетворени от времето, за което Ви обслужиха в Центъра за административно обслужване</a:t>
            </a:r>
            <a:r>
              <a:rPr lang="ru-RU" dirty="0" smtClean="0">
                <a:solidFill>
                  <a:srgbClr val="F16741"/>
                </a:solidFill>
              </a:rPr>
              <a:t>?</a:t>
            </a:r>
            <a:endParaRPr lang="ru-RU" dirty="0">
              <a:solidFill>
                <a:srgbClr val="F16741"/>
              </a:solidFill>
            </a:endParaRPr>
          </a:p>
        </p:txBody>
      </p:sp>
      <p:sp>
        <p:nvSpPr>
          <p:cNvPr id="20484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Да, напълно- 100%</a:t>
            </a:r>
          </a:p>
          <a:p>
            <a:pPr eaLnBrk="1" hangingPunct="1"/>
            <a:r>
              <a:rPr lang="bg-BG" altLang="bg-BG" sz="1800" smtClean="0"/>
              <a:t>Отчасти- 0%</a:t>
            </a:r>
            <a:endParaRPr lang="en-US" altLang="bg-BG" sz="1800" smtClean="0"/>
          </a:p>
          <a:p>
            <a:pPr eaLnBrk="1" hangingPunct="1"/>
            <a:r>
              <a:rPr lang="bg-BG" altLang="bg-BG" sz="1800" smtClean="0"/>
              <a:t>Не</a:t>
            </a:r>
            <a:r>
              <a:rPr lang="en-US" altLang="bg-BG" sz="1800" smtClean="0"/>
              <a:t> - 0</a:t>
            </a:r>
            <a:r>
              <a:rPr lang="bg-BG" altLang="bg-BG" sz="1800" smtClean="0"/>
              <a:t>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2250" y="1368425"/>
            <a:ext cx="3900488" cy="1190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Спазени ли бяха нормативно определените срокове за извършване на административната услуга?</a:t>
            </a:r>
          </a:p>
        </p:txBody>
      </p:sp>
      <p:sp>
        <p:nvSpPr>
          <p:cNvPr id="20486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Да – 100%</a:t>
            </a:r>
          </a:p>
          <a:p>
            <a:pPr eaLnBrk="1" hangingPunct="1"/>
            <a:r>
              <a:rPr lang="bg-BG" altLang="bg-BG" sz="1800" dirty="0" smtClean="0"/>
              <a:t>Не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0487" name="Ди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641534"/>
              </p:ext>
            </p:extLst>
          </p:nvPr>
        </p:nvGraphicFramePr>
        <p:xfrm>
          <a:off x="922338" y="3634377"/>
          <a:ext cx="675005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1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3634377"/>
                        <a:ext cx="675005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Диаграма 14"/>
          <p:cNvGraphicFramePr>
            <a:graphicFrameLocks/>
          </p:cNvGraphicFramePr>
          <p:nvPr/>
        </p:nvGraphicFramePr>
        <p:xfrm>
          <a:off x="5681663" y="4029075"/>
          <a:ext cx="4498975" cy="265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2" name="Диаграма" r:id="rId5" imgW="4505172" imgH="2657355" progId="Excel.Chart.8">
                  <p:embed/>
                </p:oleObj>
              </mc:Choice>
              <mc:Fallback>
                <p:oleObj name="Диаграма" r:id="rId5" imgW="4505172" imgH="265735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663" y="4029075"/>
                        <a:ext cx="4498975" cy="265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/>
          <a:lstStyle/>
          <a:p>
            <a:pPr eaLnBrk="1" fontAlgn="auto" hangingPunct="1">
              <a:lnSpc>
                <a:spcPct val="110000"/>
              </a:lnSpc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оценявате отношението на служителите в Областна администрация - Враца към Вас?</a:t>
            </a:r>
          </a:p>
        </p:txBody>
      </p:sp>
      <p:sp>
        <p:nvSpPr>
          <p:cNvPr id="21508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Любезно и отзивчиво - 100%</a:t>
            </a:r>
          </a:p>
          <a:p>
            <a:pPr eaLnBrk="1" hangingPunct="1"/>
            <a:r>
              <a:rPr lang="bg-BG" altLang="bg-BG" sz="1800" smtClean="0"/>
              <a:t>По-скоро неуважително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415088" y="1273175"/>
            <a:ext cx="3900487" cy="9747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оценявате качеството на административното обслужване?</a:t>
            </a:r>
          </a:p>
        </p:txBody>
      </p:sp>
      <p:sp>
        <p:nvSpPr>
          <p:cNvPr id="21510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593975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Много добро – 100%</a:t>
            </a:r>
          </a:p>
          <a:p>
            <a:pPr eaLnBrk="1" hangingPunct="1"/>
            <a:r>
              <a:rPr lang="bg-BG" altLang="bg-BG" sz="1800" dirty="0" smtClean="0"/>
              <a:t>Добро – 0%</a:t>
            </a:r>
          </a:p>
          <a:p>
            <a:pPr eaLnBrk="1" hangingPunct="1"/>
            <a:r>
              <a:rPr lang="bg-BG" altLang="bg-BG" sz="1800" dirty="0" smtClean="0"/>
              <a:t>Задоволително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1511" name="Диаграма 8"/>
          <p:cNvGraphicFramePr>
            <a:graphicFrameLocks/>
          </p:cNvGraphicFramePr>
          <p:nvPr/>
        </p:nvGraphicFramePr>
        <p:xfrm>
          <a:off x="781050" y="3638550"/>
          <a:ext cx="675005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5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3638550"/>
                        <a:ext cx="675005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Диаграма 14"/>
          <p:cNvGraphicFramePr>
            <a:graphicFrameLocks/>
          </p:cNvGraphicFramePr>
          <p:nvPr/>
        </p:nvGraphicFramePr>
        <p:xfrm>
          <a:off x="5818188" y="4048125"/>
          <a:ext cx="5253037" cy="293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36" name="Диаграма" r:id="rId5" imgW="4267320" imgH="2295512" progId="Excel.Chart.8">
                  <p:embed/>
                </p:oleObj>
              </mc:Choice>
              <mc:Fallback>
                <p:oleObj name="Диаграма" r:id="rId5" imgW="4267320" imgH="2295512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8188" y="4048125"/>
                        <a:ext cx="5253037" cy="293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Медисън</Template>
  <TotalTime>2850</TotalTime>
  <Words>1445</Words>
  <Application>Microsoft Office PowerPoint</Application>
  <PresentationFormat>Широк екран</PresentationFormat>
  <Paragraphs>134</Paragraphs>
  <Slides>14</Slides>
  <Notes>0</Notes>
  <HiddenSlides>0</HiddenSlides>
  <MMClips>0</MMClips>
  <ScaleCrop>false</ScaleCrop>
  <HeadingPairs>
    <vt:vector size="8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Вградени OLE сървъри</vt:lpstr>
      </vt:variant>
      <vt:variant>
        <vt:i4>2</vt:i4>
      </vt:variant>
      <vt:variant>
        <vt:lpstr>Заглавия на слайдовете</vt:lpstr>
      </vt:variant>
      <vt:variant>
        <vt:i4>14</vt:i4>
      </vt:variant>
    </vt:vector>
  </HeadingPairs>
  <TitlesOfParts>
    <vt:vector size="22" baseType="lpstr">
      <vt:lpstr>Arial</vt:lpstr>
      <vt:lpstr>Calibri</vt:lpstr>
      <vt:lpstr>MS Shell Dlg 2</vt:lpstr>
      <vt:lpstr>Wingdings</vt:lpstr>
      <vt:lpstr>Wingdings 3</vt:lpstr>
      <vt:lpstr>Madison</vt:lpstr>
      <vt:lpstr>Диаграма</vt:lpstr>
      <vt:lpstr>Acrobat Document</vt:lpstr>
      <vt:lpstr>ДОКЛАД    ЗА ОЦЕНКА НА УДОВЛЕТВОРЕНОСТТА  НА ПОТРЕБИТЕЛИТЕ  ОТ ПРЕДОСТАВЯНОТО  АДМИНИСТРАТИВНО ОБСЛУЖВАНЕ  ОТ ОБЛАСТНА АДМИНИСТРАЦИЯ – ВРАЦА  ЗА ПЕРИОДА 01.01.2024 - 31.12.2024 г.  (съгласно чл.24, ал. 8 от Наредбата за административното обслужване)</vt:lpstr>
      <vt:lpstr>ОСНОВАНИЯ ЗА ПРОУЧВАНЕТО</vt:lpstr>
      <vt:lpstr>ЦЕЛИ НА АНКЕТНОТО ПРОУЧВАНЕ В ЦАО</vt:lpstr>
      <vt:lpstr>НАСОЧЕНОСТ И НАЧИН НА ПРОВЕЖДАНЕ НА ПРОУЧВАНЕТО В ЦАО  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АНКЕТИ,  ПОПЪЛНЕНИ В ЦАО</vt:lpstr>
      <vt:lpstr>Презентация на PowerPoint</vt:lpstr>
      <vt:lpstr>ИЗВОДИ ОТ АНКЕТНОТО ПРОУЧВАНЕ</vt:lpstr>
      <vt:lpstr>МЕРКИ ЗА ПОДОБРЯВАНЕ НА АДМИНИСТРАТИВНОТО ОБСЛУЖВАНЕ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 НА  РЕЗУЛТАТИТЕ ОТ АНКЕТАТА ЗА ПРОУЧВАНЕ НА УДОВЛЕТВОРЕНОСТТА НА ПОТРЕБИТЕЛИТЕ НА АДМИНИСТРАТИВНИ УСЛУГИ</dc:title>
  <dc:creator>Malina Nikolova</dc:creator>
  <cp:lastModifiedBy>vdamianova</cp:lastModifiedBy>
  <cp:revision>209</cp:revision>
  <dcterms:created xsi:type="dcterms:W3CDTF">2019-01-13T07:35:29Z</dcterms:created>
  <dcterms:modified xsi:type="dcterms:W3CDTF">2025-03-26T14:15:55Z</dcterms:modified>
</cp:coreProperties>
</file>