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1" r:id="rId9"/>
    <p:sldId id="272" r:id="rId10"/>
    <p:sldId id="263" r:id="rId11"/>
    <p:sldId id="266" r:id="rId12"/>
    <p:sldId id="273" r:id="rId13"/>
    <p:sldId id="274" r:id="rId14"/>
    <p:sldId id="278" r:id="rId15"/>
    <p:sldId id="275" r:id="rId16"/>
    <p:sldId id="265" r:id="rId17"/>
  </p:sldIdLst>
  <p:sldSz cx="12192000" cy="6858000"/>
  <p:notesSz cx="6858000" cy="9144000"/>
  <p:defaultTextStyle>
    <a:defPPr>
      <a:defRPr lang="bg-BG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6741"/>
    <a:srgbClr val="E158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ен стил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3" d="100"/>
          <a:sy n="143" d="100"/>
        </p:scale>
        <p:origin x="120" y="5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008063" y="0"/>
            <a:ext cx="793432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8942388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2"/>
          <p:cNvSpPr txBox="1">
            <a:spLocks noChangeArrowheads="1"/>
          </p:cNvSpPr>
          <p:nvPr/>
        </p:nvSpPr>
        <p:spPr bwMode="auto">
          <a:xfrm>
            <a:off x="2190750" y="3262313"/>
            <a:ext cx="4159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z="2400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24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>
            <a:normAutofit/>
          </a:bodyPr>
          <a:lstStyle>
            <a:lvl1pPr algn="r">
              <a:defRPr sz="60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/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 smtClean="0"/>
              <a:t>Щракнете, за да редактирате стила на подзаглавието в образеца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3109A8-22BB-406D-B296-ECA182F49710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F2B044-09CE-4979-857A-8A171B4AAF7A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46063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>
            <a:off x="2193925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478D5-4DCF-40B1-BA49-D6BD80D0E200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7B4CF0-A76D-488B-9CCF-B696DD024B6F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90735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1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8"/>
          <p:cNvSpPr txBox="1">
            <a:spLocks noChangeArrowheads="1"/>
          </p:cNvSpPr>
          <p:nvPr/>
        </p:nvSpPr>
        <p:spPr bwMode="auto">
          <a:xfrm rot="5400000">
            <a:off x="10337800" y="415925"/>
            <a:ext cx="4143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D7765E-923E-4056-B9B8-4B5AAA65A0F2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E785E8-3D82-4FC6-9140-ECFA1692FAF5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4599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8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2195513" y="641350"/>
            <a:ext cx="41433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D5F7F-6790-4614-B9AD-0BA940C43387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7D071-4E9F-4078-944B-EEFC1AEB66D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4911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на секц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3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24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TextBox 10"/>
          <p:cNvSpPr txBox="1">
            <a:spLocks noChangeArrowheads="1"/>
          </p:cNvSpPr>
          <p:nvPr/>
        </p:nvSpPr>
        <p:spPr bwMode="auto">
          <a:xfrm>
            <a:off x="2192338" y="296227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>
            <a:normAutofit/>
          </a:bodyPr>
          <a:lstStyle>
            <a:lvl1pPr algn="r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/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D7348-830E-448D-A0A4-8B52B12D235B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40135-4DE3-42A2-A6E6-7E7E5E3CAB21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123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5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6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1A4D3D-CE2F-4FF8-AB04-EF78342AB747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5390B-E06E-4501-B0FB-246C7E39E480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7891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9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20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2193925" y="636588"/>
            <a:ext cx="415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10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EAB8B-1E45-457A-A4FB-23312879C12D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11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2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CABBB4-D6A6-4448-9189-0CA0B8FA2D53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94148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2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Rectangle 13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xtBox 7"/>
          <p:cNvSpPr txBox="1">
            <a:spLocks noChangeArrowheads="1"/>
          </p:cNvSpPr>
          <p:nvPr/>
        </p:nvSpPr>
        <p:spPr bwMode="auto">
          <a:xfrm>
            <a:off x="2195513" y="641350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A1183C-1115-430B-BA7A-93721F829731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7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75385-1BF1-4E75-8E3C-4BBF16B11448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46945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1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12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77D8F6-8CA0-4F7F-A86A-7BFDD8D1E49D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D37A7-DA0F-4714-8176-EEB7A8366DE9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7172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4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25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bg-BG" smtClean="0"/>
              <a:t>Редактиране на стиловете на текста в образеца</a:t>
            </a:r>
          </a:p>
          <a:p>
            <a:pPr lvl="1"/>
            <a:r>
              <a:rPr lang="bg-BG" smtClean="0"/>
              <a:t>Второ ниво</a:t>
            </a:r>
          </a:p>
          <a:p>
            <a:pPr lvl="2"/>
            <a:r>
              <a:rPr lang="bg-BG" smtClean="0"/>
              <a:t>Трето ниво</a:t>
            </a:r>
          </a:p>
          <a:p>
            <a:pPr lvl="3"/>
            <a:r>
              <a:rPr lang="bg-BG" smtClean="0"/>
              <a:t>Четвърто ниво</a:t>
            </a:r>
          </a:p>
          <a:p>
            <a:pPr lvl="4"/>
            <a:r>
              <a:rPr lang="bg-BG" smtClean="0"/>
              <a:t>Пето ниво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2F00D6-FD39-4406-A4EB-F8B22698E8FC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DB6BA-DB32-49CF-9E43-25A5AE3CE81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5624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8"/>
          <p:cNvSpPr/>
          <p:nvPr/>
        </p:nvSpPr>
        <p:spPr>
          <a:xfrm>
            <a:off x="1004888" y="0"/>
            <a:ext cx="10371137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19"/>
          <p:cNvSpPr/>
          <p:nvPr/>
        </p:nvSpPr>
        <p:spPr>
          <a:xfrm>
            <a:off x="11377613" y="0"/>
            <a:ext cx="26987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TextBox 9"/>
          <p:cNvSpPr txBox="1">
            <a:spLocks noChangeArrowheads="1"/>
          </p:cNvSpPr>
          <p:nvPr/>
        </p:nvSpPr>
        <p:spPr bwMode="auto">
          <a:xfrm>
            <a:off x="1554163" y="1127125"/>
            <a:ext cx="415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defRPr/>
            </a:pPr>
            <a:r>
              <a:rPr lang="en-US" altLang="bg-BG" smtClean="0">
                <a:solidFill>
                  <a:srgbClr val="A9ACEE"/>
                </a:solidFill>
                <a:latin typeface="Wingdings 3" panose="05040102010807070707" pitchFamily="18" charset="2"/>
              </a:rPr>
              <a:t>z</a:t>
            </a:r>
            <a:endParaRPr lang="en-US" altLang="bg-BG" sz="1000" smtClean="0">
              <a:solidFill>
                <a:srgbClr val="A9ACEE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bg-BG" noProof="0" smtClean="0"/>
              <a:t>Щракнете върху иконата, за да добавите картина</a:t>
            </a:r>
            <a:endParaRPr lang="en-US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bg-BG" smtClean="0"/>
              <a:t>Редакт. стил загл. образец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/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 smtClean="0"/>
              <a:t>Редактиране на стиловете на текста в образеца</a:t>
            </a:r>
          </a:p>
        </p:txBody>
      </p:sp>
      <p:sp>
        <p:nvSpPr>
          <p:cNvPr id="8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E9E157-DEA2-4332-A688-E399D927D78B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144528-0C16-423D-B446-4ABFC400BE5E}" type="slidenum">
              <a:rPr lang="bg-BG"/>
              <a:pPr>
                <a:defRPr/>
              </a:pPr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346290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100" y="2105025"/>
            <a:ext cx="935990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04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7"/>
          <p:cNvSpPr/>
          <p:nvPr/>
        </p:nvSpPr>
        <p:spPr>
          <a:xfrm>
            <a:off x="0" y="0"/>
            <a:ext cx="963613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29" name="Title Placeholder 1"/>
          <p:cNvSpPr>
            <a:spLocks noGrp="1"/>
          </p:cNvSpPr>
          <p:nvPr>
            <p:ph type="title"/>
          </p:nvPr>
        </p:nvSpPr>
        <p:spPr bwMode="auto">
          <a:xfrm>
            <a:off x="2611438" y="808038"/>
            <a:ext cx="7958137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bg-BG" altLang="bg-BG" smtClean="0"/>
              <a:t>Редакт. стил загл. образец</a:t>
            </a:r>
            <a:endParaRPr lang="en-US" altLang="bg-BG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363" y="2052638"/>
            <a:ext cx="7796212" cy="39973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Sixth level</a:t>
            </a:r>
          </a:p>
          <a:p>
            <a:pPr lvl="6"/>
            <a:r>
              <a:rPr lang="en-US" dirty="0"/>
              <a:t>Seventh level</a:t>
            </a:r>
          </a:p>
          <a:p>
            <a:pPr lvl="7"/>
            <a:r>
              <a:rPr lang="en-US" dirty="0"/>
              <a:t>Eigth level</a:t>
            </a:r>
          </a:p>
          <a:p>
            <a:pPr lvl="8"/>
            <a:r>
              <a:rPr lang="en-US" dirty="0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09625" y="5270501"/>
            <a:ext cx="2662237" cy="182562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A973173-8148-4263-969F-DB68666D775F}" type="datetimeFigureOut">
              <a:rPr lang="bg-BG"/>
              <a:pPr>
                <a:defRPr/>
              </a:pPr>
              <a:t>20.03.2024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6787" y="3660775"/>
            <a:ext cx="5884862" cy="179388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750" y="165100"/>
            <a:ext cx="636588" cy="322263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D36B5B-82C0-4621-B576-E7BD033C9CEC}" type="slidenum">
              <a:rPr lang="bg-BG"/>
              <a:pPr>
                <a:defRPr/>
              </a:pPr>
              <a:t>‹#›</a:t>
            </a:fld>
            <a:endParaRPr lang="bg-BG"/>
          </a:p>
        </p:txBody>
      </p:sp>
      <p:sp>
        <p:nvSpPr>
          <p:cNvPr id="57" name="Rectangle 56"/>
          <p:cNvSpPr/>
          <p:nvPr/>
        </p:nvSpPr>
        <p:spPr>
          <a:xfrm>
            <a:off x="962025" y="0"/>
            <a:ext cx="46038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4257" r:id="rId1"/>
    <p:sldLayoutId id="2147484258" r:id="rId2"/>
    <p:sldLayoutId id="2147484259" r:id="rId3"/>
    <p:sldLayoutId id="2147484260" r:id="rId4"/>
    <p:sldLayoutId id="2147484261" r:id="rId5"/>
    <p:sldLayoutId id="2147484262" r:id="rId6"/>
    <p:sldLayoutId id="2147484263" r:id="rId7"/>
    <p:sldLayoutId id="2147484264" r:id="rId8"/>
    <p:sldLayoutId id="2147484265" r:id="rId9"/>
    <p:sldLayoutId id="2147484266" r:id="rId10"/>
    <p:sldLayoutId id="2147484267" r:id="rId1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3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44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953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70973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38138" algn="l" rtl="0" eaLnBrk="0" fontAlgn="base" hangingPunct="0">
        <a:lnSpc>
          <a:spcPct val="120000"/>
        </a:lnSpc>
        <a:spcBef>
          <a:spcPts val="500"/>
        </a:spcBef>
        <a:spcAft>
          <a:spcPts val="600"/>
        </a:spcAft>
        <a:buClr>
          <a:srgbClr val="A9ACEE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5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9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1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1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ctrTitle"/>
          </p:nvPr>
        </p:nvSpPr>
        <p:spPr>
          <a:xfrm>
            <a:off x="1733033" y="691736"/>
            <a:ext cx="6945454" cy="2268559"/>
          </a:xfrm>
          <a:extLst/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ДОКЛАД  </a:t>
            </a:r>
            <a:br>
              <a:rPr lang="bg-BG" sz="31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ОЦЕНКА НА УДОВЛЕТВОРЕНОСТТА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 НА ПОТРЕБИТЕЛИТЕ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ПРЕДОСТАВЯНОТО  АДМИНИСТРАТИВНО ОБСЛУЖВАНЕ </a:t>
            </a:r>
            <a:b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ОТ ОБЛАСТНА АДМИНИСТРАЦИЯ – ВРАЦА </a:t>
            </a:r>
            <a: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ЗА ПЕРИОДА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01.01.20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3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- 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31.12.20</a:t>
            </a:r>
            <a:r>
              <a:rPr lang="en-US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2</a:t>
            </a:r>
            <a:r>
              <a:rPr lang="bg-BG" sz="27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3 </a:t>
            </a:r>
            <a:r>
              <a:rPr lang="bg-BG" sz="27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>г.</a:t>
            </a:r>
            <a: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bg-BG" sz="2400" b="1" dirty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  <a:t/>
            </a:r>
            <a:br>
              <a:rPr lang="en-US" sz="2400" b="1" dirty="0" smtClean="0">
                <a:ln w="6600">
                  <a:solidFill>
                    <a:srgbClr val="8BBCF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8BBCF1"/>
                  </a:outerShdw>
                </a:effectLst>
              </a:rPr>
            </a:br>
            <a:r>
              <a:rPr lang="en-US" sz="1600" i="1" dirty="0" smtClean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съгласно чл.24, ал. 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8</a:t>
            </a:r>
            <a:r>
              <a:rPr lang="bg-BG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 от Наредбата за административното обслужване</a:t>
            </a:r>
            <a:r>
              <a:rPr lang="en-US" sz="1600" i="1" dirty="0">
                <a:solidFill>
                  <a:prstClr val="white"/>
                </a:solidFill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endParaRPr lang="bg-BG" sz="4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cs typeface="Arial" panose="020B0604020202020204" pitchFamily="34" charset="0"/>
            </a:endParaRPr>
          </a:p>
        </p:txBody>
      </p:sp>
      <p:pic>
        <p:nvPicPr>
          <p:cNvPr id="3" name="Картина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3074" y="805900"/>
            <a:ext cx="3483429" cy="4427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74825" y="157163"/>
            <a:ext cx="8802688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774825" y="1609725"/>
            <a:ext cx="8616950" cy="712788"/>
          </a:xfrm>
        </p:spPr>
        <p:txBody>
          <a:bodyPr/>
          <a:lstStyle/>
          <a:p>
            <a:pPr algn="ctr" eaLnBrk="1" fontAlgn="auto" hangingPunct="1">
              <a:buClr>
                <a:schemeClr val="accent6"/>
              </a:buClr>
              <a:defRPr/>
            </a:pPr>
            <a:r>
              <a:rPr lang="bg-BG" dirty="0" smtClean="0">
                <a:solidFill>
                  <a:srgbClr val="F16741"/>
                </a:solidFill>
              </a:rPr>
              <a:t>Вие сте?</a:t>
            </a:r>
            <a:endParaRPr lang="bg-BG" dirty="0">
              <a:solidFill>
                <a:srgbClr val="F16741"/>
              </a:solidFill>
            </a:endParaRPr>
          </a:p>
        </p:txBody>
      </p:sp>
      <p:sp>
        <p:nvSpPr>
          <p:cNvPr id="22532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870075" y="2986088"/>
            <a:ext cx="3894138" cy="30702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Физическо лице - 86%</a:t>
            </a:r>
          </a:p>
          <a:p>
            <a:pPr eaLnBrk="1" hangingPunct="1"/>
            <a:r>
              <a:rPr lang="bg-BG" altLang="bg-BG" sz="1800" dirty="0" smtClean="0"/>
              <a:t>Юридическо лице - 14% 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2533" name="Контейнер за съдържание 8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81227472"/>
              </p:ext>
            </p:extLst>
          </p:nvPr>
        </p:nvGraphicFramePr>
        <p:xfrm>
          <a:off x="6699250" y="2609850"/>
          <a:ext cx="3541713" cy="3328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75" name="Диаграма" r:id="rId3" imgW="3188570" imgH="2997786" progId="Excel.Chart.8">
                  <p:embed/>
                </p:oleObj>
              </mc:Choice>
              <mc:Fallback>
                <p:oleObj name="Диаграма" r:id="rId3" imgW="3188570" imgH="2997786" progId="Excel.Chart.8">
                  <p:embed/>
                  <p:pic>
                    <p:nvPicPr>
                      <p:cNvPr id="0" name="Контейнер за съдържание 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99250" y="2609850"/>
                        <a:ext cx="3541713" cy="3328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520825" y="155575"/>
            <a:ext cx="9048750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sz="3200" dirty="0">
                <a:solidFill>
                  <a:schemeClr val="accent6">
                    <a:lumMod val="75000"/>
                  </a:schemeClr>
                </a:solidFill>
              </a:rPr>
              <a:t>РЕЗУЛТАТИ ОТ </a:t>
            </a: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АНКЕТИ, </a:t>
            </a:r>
            <a:b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bg-BG" sz="3200" dirty="0" smtClean="0">
                <a:solidFill>
                  <a:schemeClr val="accent6">
                    <a:lumMod val="75000"/>
                  </a:schemeClr>
                </a:solidFill>
              </a:rPr>
              <a:t>ПОПЪЛНЕНИ В ЦАО</a:t>
            </a:r>
            <a:endParaRPr lang="bg-BG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0419835"/>
              </p:ext>
            </p:extLst>
          </p:nvPr>
        </p:nvGraphicFramePr>
        <p:xfrm>
          <a:off x="1460500" y="1125538"/>
          <a:ext cx="9442450" cy="47117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1357">
                  <a:extLst>
                    <a:ext uri="{9D8B030D-6E8A-4147-A177-3AD203B41FA5}">
                      <a16:colId xmlns:a16="http://schemas.microsoft.com/office/drawing/2014/main" val="814127676"/>
                    </a:ext>
                  </a:extLst>
                </a:gridCol>
                <a:gridCol w="5901660">
                  <a:extLst>
                    <a:ext uri="{9D8B030D-6E8A-4147-A177-3AD203B41FA5}">
                      <a16:colId xmlns:a16="http://schemas.microsoft.com/office/drawing/2014/main" val="4272256967"/>
                    </a:ext>
                  </a:extLst>
                </a:gridCol>
                <a:gridCol w="1529717">
                  <a:extLst>
                    <a:ext uri="{9D8B030D-6E8A-4147-A177-3AD203B41FA5}">
                      <a16:colId xmlns:a16="http://schemas.microsoft.com/office/drawing/2014/main" val="1784602840"/>
                    </a:ext>
                  </a:extLst>
                </a:gridCol>
                <a:gridCol w="1529716">
                  <a:extLst>
                    <a:ext uri="{9D8B030D-6E8A-4147-A177-3AD203B41FA5}">
                      <a16:colId xmlns:a16="http://schemas.microsoft.com/office/drawing/2014/main" val="2119091395"/>
                    </a:ext>
                  </a:extLst>
                </a:gridCol>
              </a:tblGrid>
              <a:tr h="6197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Въпрос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Отговор /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бр.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потребители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1220690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намирате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обстановката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Добронамерена и делова – 11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 взаимно доверие и уважение - 8 бр. 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40199838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беше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информацията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която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получихте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 служителя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Ясна, точна и изчерпателна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11 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бр. </a:t>
                      </a: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15948187"/>
                  </a:ext>
                </a:extLst>
              </a:tr>
              <a:tr h="58715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Ако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въпросът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Ви не е бил от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компетентността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служителя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бяхте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насочени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към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друг компетентен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служител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администрацията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или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към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съответния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компетентен орган?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беше необходимо – 8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995134975"/>
                  </a:ext>
                </a:extLst>
              </a:tr>
              <a:tr h="2102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Ползвате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информация от интернет сайта на Областна администрация - Враца?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5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Не – 6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482161307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Каква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е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писмената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информация,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съдържаща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се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табла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образци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заявления за административни услуги 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други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Лесноразбираема и пълна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1081516073"/>
                  </a:ext>
                </a:extLst>
              </a:tr>
              <a:tr h="3588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Колко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време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беше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необходимо, за да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бъдете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 мин. – 9 бр.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10 мин. – 2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мин. – 0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30133844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Останахте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удовлетворени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от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времето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, за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което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обслужиха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Центъра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административно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Да, напълно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бр.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125412460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Спазени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ли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бяха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нормативно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определените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срокове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за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извършване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административната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услуга?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Да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995412865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оценявате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отношението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служителите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 Областна администрация - Враца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към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Вас?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Любезно и отзивчиво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baseline="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3352946573"/>
                  </a:ext>
                </a:extLst>
              </a:tr>
              <a:tr h="19571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bg-BG" sz="11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Как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оценявате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качеството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на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административното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обслужване</a:t>
                      </a:r>
                      <a:r>
                        <a:rPr lang="ru-RU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Много добро 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023117782"/>
                  </a:ext>
                </a:extLst>
              </a:tr>
              <a:tr h="391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Вие сте?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Физическо лице </a:t>
                      </a:r>
                      <a:endParaRPr lang="en-US" sz="1100" dirty="0" smtClean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9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Юридическо </a:t>
                      </a:r>
                      <a:r>
                        <a:rPr lang="bg-BG" sz="1100" dirty="0" err="1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лиц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– </a:t>
                      </a:r>
                      <a:r>
                        <a:rPr lang="en-US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</a:t>
                      </a:r>
                      <a:r>
                        <a:rPr lang="bg-BG" sz="1100" dirty="0" smtClean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бр.</a:t>
                      </a:r>
                      <a:endParaRPr lang="bg-BG" sz="11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31836" marR="31836" marT="0" marB="0"/>
                </a:tc>
                <a:extLst>
                  <a:ext uri="{0D108BD9-81ED-4DB2-BD59-A6C34878D82A}">
                    <a16:rowId xmlns:a16="http://schemas.microsoft.com/office/drawing/2014/main" val="2753777186"/>
                  </a:ext>
                </a:extLst>
              </a:tr>
            </a:tbl>
          </a:graphicData>
        </a:graphic>
      </p:graphicFrame>
      <p:sp>
        <p:nvSpPr>
          <p:cNvPr id="6" name="Текстово поле 5"/>
          <p:cNvSpPr txBox="1"/>
          <p:nvPr/>
        </p:nvSpPr>
        <p:spPr>
          <a:xfrm>
            <a:off x="1460500" y="5837241"/>
            <a:ext cx="9699625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Изводи: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1. Анкетираните потребители в ЦАО са </a:t>
            </a:r>
            <a:r>
              <a:rPr lang="en-US" sz="1400" dirty="0" smtClean="0">
                <a:latin typeface="+mn-lt"/>
              </a:rPr>
              <a:t>1</a:t>
            </a:r>
            <a:r>
              <a:rPr lang="bg-BG" sz="1400" dirty="0" smtClean="0">
                <a:latin typeface="+mn-lt"/>
              </a:rPr>
              <a:t>1.</a:t>
            </a:r>
            <a:endParaRPr lang="bg-BG" sz="1400" dirty="0"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2. Всички те са изразили положително мнение по въпросите от анкетата.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bg-BG" sz="1400" dirty="0">
                <a:latin typeface="+mn-lt"/>
              </a:rPr>
              <a:t>3. От анкетираните потребители </a:t>
            </a:r>
            <a:r>
              <a:rPr lang="bg-BG" sz="1400" dirty="0" smtClean="0">
                <a:latin typeface="+mn-lt"/>
              </a:rPr>
              <a:t>5 </a:t>
            </a:r>
            <a:r>
              <a:rPr lang="bg-BG" sz="1400" dirty="0">
                <a:latin typeface="+mn-lt"/>
              </a:rPr>
              <a:t>са изразили допълнително мнение, давайки положителна оценка на АО.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лавие 1"/>
          <p:cNvSpPr txBox="1">
            <a:spLocks/>
          </p:cNvSpPr>
          <p:nvPr/>
        </p:nvSpPr>
        <p:spPr bwMode="auto">
          <a:xfrm>
            <a:off x="2620963" y="152400"/>
            <a:ext cx="7951787" cy="108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algn="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26" y="1086326"/>
            <a:ext cx="4638494" cy="5764019"/>
          </a:xfrm>
          <a:prstGeom prst="rect">
            <a:avLst/>
          </a:prstGeom>
        </p:spPr>
      </p:pic>
      <p:pic>
        <p:nvPicPr>
          <p:cNvPr id="5" name="Картина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6629" y="1028665"/>
            <a:ext cx="4533226" cy="582168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1"/>
          <p:cNvSpPr>
            <a:spLocks noGrp="1"/>
          </p:cNvSpPr>
          <p:nvPr>
            <p:ph type="title"/>
          </p:nvPr>
        </p:nvSpPr>
        <p:spPr>
          <a:xfrm>
            <a:off x="2620963" y="152400"/>
            <a:ext cx="7951787" cy="1082675"/>
          </a:xfrm>
        </p:spPr>
        <p:txBody>
          <a:bodyPr/>
          <a:lstStyle/>
          <a:p>
            <a:pPr algn="ctr"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4" name="Картина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910" y="1281566"/>
            <a:ext cx="4746170" cy="5506764"/>
          </a:xfrm>
          <a:prstGeom prst="rect">
            <a:avLst/>
          </a:prstGeom>
        </p:spPr>
      </p:pic>
      <p:pic>
        <p:nvPicPr>
          <p:cNvPr id="6" name="Картина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6812" y="1281565"/>
            <a:ext cx="4578902" cy="550676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лавие 1"/>
          <p:cNvSpPr>
            <a:spLocks noGrp="1"/>
          </p:cNvSpPr>
          <p:nvPr>
            <p:ph type="title"/>
          </p:nvPr>
        </p:nvSpPr>
        <p:spPr>
          <a:xfrm>
            <a:off x="2620963" y="152400"/>
            <a:ext cx="7951787" cy="1082675"/>
          </a:xfrm>
        </p:spPr>
        <p:txBody>
          <a:bodyPr/>
          <a:lstStyle/>
          <a:p>
            <a:pPr algn="ctr"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МНЕНИЯ И ПРЕДЛОЖЕНИЯ ОТ КНИГАТА НА АДМИНИСТРАЦИЯТА</a:t>
            </a:r>
            <a:endParaRPr lang="bg-BG" dirty="0"/>
          </a:p>
        </p:txBody>
      </p:sp>
      <p:pic>
        <p:nvPicPr>
          <p:cNvPr id="2" name="Картина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6480" y="1140824"/>
            <a:ext cx="4843052" cy="5717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3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2611438" y="136525"/>
            <a:ext cx="7958137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ИЗВОДИ ОТ АНКЕТНОТО ПРОУЧВАНЕ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76350" y="1214438"/>
            <a:ext cx="9785350" cy="5643562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Брой на издадени/предоставени административни услуги за 2023 г. – 1 </a:t>
            </a:r>
            <a:r>
              <a:rPr lang="en-US" b="1" dirty="0" smtClean="0"/>
              <a:t>501</a:t>
            </a:r>
            <a:r>
              <a:rPr lang="bg-BG" b="1" dirty="0" smtClean="0"/>
              <a:t> бр.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Брой на попълнени </a:t>
            </a:r>
            <a:r>
              <a:rPr lang="bg-BG" b="1" dirty="0" smtClean="0"/>
              <a:t>анкети: на сайта – общо </a:t>
            </a:r>
            <a:r>
              <a:rPr lang="en-US" b="1" dirty="0" smtClean="0"/>
              <a:t>22</a:t>
            </a:r>
            <a:r>
              <a:rPr lang="bg-BG" b="1" dirty="0" smtClean="0"/>
              <a:t>, от които</a:t>
            </a:r>
            <a:r>
              <a:rPr lang="en-US" b="1" dirty="0" smtClean="0"/>
              <a:t> 19</a:t>
            </a:r>
            <a:r>
              <a:rPr lang="bg-BG" b="1" dirty="0" smtClean="0"/>
              <a:t> физически и </a:t>
            </a:r>
            <a:r>
              <a:rPr lang="en-US" b="1" dirty="0" smtClean="0"/>
              <a:t>3</a:t>
            </a:r>
            <a:r>
              <a:rPr lang="bg-BG" b="1" dirty="0" smtClean="0"/>
              <a:t> юридически</a:t>
            </a:r>
            <a:r>
              <a:rPr lang="en-US" b="1" dirty="0" smtClean="0"/>
              <a:t> </a:t>
            </a:r>
            <a:r>
              <a:rPr lang="bg-BG" b="1" dirty="0" smtClean="0"/>
              <a:t>лица; в ЦАО – </a:t>
            </a:r>
            <a:r>
              <a:rPr lang="en-US" b="1" dirty="0" smtClean="0"/>
              <a:t>11</a:t>
            </a:r>
            <a:r>
              <a:rPr lang="bg-BG" b="1" dirty="0" smtClean="0"/>
              <a:t> бр., </a:t>
            </a:r>
            <a:r>
              <a:rPr lang="bg-BG" b="1" dirty="0"/>
              <a:t>от които</a:t>
            </a:r>
            <a:r>
              <a:rPr lang="en-US" b="1" dirty="0"/>
              <a:t> </a:t>
            </a:r>
            <a:r>
              <a:rPr lang="en-US" b="1" dirty="0" smtClean="0"/>
              <a:t>9</a:t>
            </a:r>
            <a:r>
              <a:rPr lang="bg-BG" b="1" dirty="0" smtClean="0"/>
              <a:t> </a:t>
            </a:r>
            <a:r>
              <a:rPr lang="bg-BG" b="1" dirty="0"/>
              <a:t>физически и </a:t>
            </a:r>
            <a:r>
              <a:rPr lang="en-US" b="1" dirty="0" smtClean="0"/>
              <a:t>2</a:t>
            </a:r>
            <a:r>
              <a:rPr lang="bg-BG" b="1" dirty="0" smtClean="0"/>
              <a:t> юридически</a:t>
            </a:r>
            <a:r>
              <a:rPr lang="en-US" b="1" dirty="0" smtClean="0"/>
              <a:t> </a:t>
            </a:r>
            <a:r>
              <a:rPr lang="bg-BG" b="1" dirty="0" smtClean="0"/>
              <a:t>лица.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Близо </a:t>
            </a:r>
            <a:r>
              <a:rPr lang="en-US" b="1" dirty="0"/>
              <a:t>3</a:t>
            </a:r>
            <a:r>
              <a:rPr lang="bg-BG" b="1" dirty="0" smtClean="0"/>
              <a:t> % от обслужените потребители – </a:t>
            </a:r>
            <a:r>
              <a:rPr lang="bg-BG" b="1" dirty="0"/>
              <a:t>консултирани и/или </a:t>
            </a:r>
            <a:r>
              <a:rPr lang="bg-BG" b="1" dirty="0" smtClean="0"/>
              <a:t>заявили </a:t>
            </a:r>
            <a:r>
              <a:rPr lang="bg-BG" b="1" dirty="0"/>
              <a:t>услуга в Областна </a:t>
            </a:r>
            <a:r>
              <a:rPr lang="bg-BG" b="1" dirty="0" smtClean="0"/>
              <a:t>администрация – Враца, са попълнили анкета. Прави впечатление, че са дадени само положителни </a:t>
            </a:r>
            <a:r>
              <a:rPr lang="bg-BG" b="1" dirty="0"/>
              <a:t>оценки по </a:t>
            </a:r>
            <a:r>
              <a:rPr lang="bg-BG" b="1" dirty="0" smtClean="0"/>
              <a:t>зададените в анкетата </a:t>
            </a:r>
            <a:r>
              <a:rPr lang="bg-BG" b="1" dirty="0"/>
              <a:t>въпроси. </a:t>
            </a:r>
            <a:endParaRPr lang="bg-BG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Потребителите на услуги </a:t>
            </a:r>
            <a:r>
              <a:rPr lang="ru-RU" b="1" dirty="0" err="1" smtClean="0"/>
              <a:t>намират</a:t>
            </a:r>
            <a:r>
              <a:rPr lang="ru-RU" b="1" dirty="0" smtClean="0"/>
              <a:t> </a:t>
            </a:r>
            <a:r>
              <a:rPr lang="ru-RU" b="1" dirty="0" err="1"/>
              <a:t>обстановката</a:t>
            </a:r>
            <a:r>
              <a:rPr lang="ru-RU" b="1" dirty="0"/>
              <a:t> в </a:t>
            </a:r>
            <a:r>
              <a:rPr lang="ru-RU" b="1" dirty="0" err="1"/>
              <a:t>Центъра</a:t>
            </a:r>
            <a:r>
              <a:rPr lang="ru-RU" b="1" dirty="0"/>
              <a:t> за административно </a:t>
            </a:r>
            <a:r>
              <a:rPr lang="ru-RU" b="1" dirty="0" err="1"/>
              <a:t>обслужване</a:t>
            </a:r>
            <a:r>
              <a:rPr lang="ru-RU" b="1" dirty="0"/>
              <a:t> </a:t>
            </a:r>
            <a:r>
              <a:rPr lang="ru-RU" b="1" dirty="0" smtClean="0"/>
              <a:t>за </a:t>
            </a:r>
            <a:r>
              <a:rPr lang="bg-BG" b="1" dirty="0" smtClean="0"/>
              <a:t>добронамерена </a:t>
            </a:r>
            <a:r>
              <a:rPr lang="bg-BG" b="1" dirty="0"/>
              <a:t>и </a:t>
            </a:r>
            <a:r>
              <a:rPr lang="bg-BG" b="1" dirty="0" smtClean="0"/>
              <a:t>делова, основана на взаимно доверие и уважение.</a:t>
            </a:r>
            <a:endParaRPr lang="ru-RU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Потребителите считат, </a:t>
            </a:r>
            <a:r>
              <a:rPr lang="bg-BG" b="1" dirty="0"/>
              <a:t>че писмената информация, съдържаща се </a:t>
            </a:r>
            <a:r>
              <a:rPr lang="ru-RU" b="1" dirty="0"/>
              <a:t>в </a:t>
            </a:r>
            <a:r>
              <a:rPr lang="ru-RU" b="1" dirty="0" err="1"/>
              <a:t>табла</a:t>
            </a:r>
            <a:r>
              <a:rPr lang="ru-RU" b="1" dirty="0"/>
              <a:t>, </a:t>
            </a:r>
            <a:r>
              <a:rPr lang="ru-RU" b="1" dirty="0" err="1"/>
              <a:t>образци</a:t>
            </a:r>
            <a:r>
              <a:rPr lang="ru-RU" b="1" dirty="0"/>
              <a:t> на заявления за административни услуги и </a:t>
            </a:r>
            <a:r>
              <a:rPr lang="ru-RU" b="1" dirty="0" err="1"/>
              <a:t>други</a:t>
            </a:r>
            <a:r>
              <a:rPr lang="bg-BG" b="1" dirty="0"/>
              <a:t> е лесноразбираема и пълна.</a:t>
            </a:r>
            <a:endParaRPr lang="ru-RU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Потребителите считат, че обслужването в ЦАО е бързо - в рамките на 5 до 10 минути.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Нормативно </a:t>
            </a:r>
            <a:r>
              <a:rPr lang="ru-RU" b="1" dirty="0" err="1"/>
              <a:t>определените</a:t>
            </a:r>
            <a:r>
              <a:rPr lang="ru-RU" b="1" dirty="0"/>
              <a:t> </a:t>
            </a:r>
            <a:r>
              <a:rPr lang="ru-RU" b="1" dirty="0" err="1"/>
              <a:t>срокове</a:t>
            </a:r>
            <a:r>
              <a:rPr lang="ru-RU" b="1" dirty="0"/>
              <a:t> за </a:t>
            </a:r>
            <a:r>
              <a:rPr lang="ru-RU" b="1" dirty="0" err="1"/>
              <a:t>извършване</a:t>
            </a:r>
            <a:r>
              <a:rPr lang="ru-RU" b="1" dirty="0"/>
              <a:t> на </a:t>
            </a:r>
            <a:r>
              <a:rPr lang="ru-RU" b="1" dirty="0" smtClean="0"/>
              <a:t>административна </a:t>
            </a:r>
            <a:r>
              <a:rPr lang="ru-RU" b="1" dirty="0"/>
              <a:t>услуга </a:t>
            </a:r>
            <a:r>
              <a:rPr lang="ru-RU" b="1" dirty="0" smtClean="0"/>
              <a:t>се </a:t>
            </a:r>
            <a:r>
              <a:rPr lang="ru-RU" b="1" dirty="0" err="1" smtClean="0"/>
              <a:t>спазват</a:t>
            </a:r>
            <a:r>
              <a:rPr lang="ru-RU" b="1" dirty="0" smtClean="0"/>
              <a:t> и </a:t>
            </a:r>
            <a:r>
              <a:rPr lang="ru-RU" b="1" dirty="0" err="1" smtClean="0"/>
              <a:t>затова</a:t>
            </a:r>
            <a:r>
              <a:rPr lang="ru-RU" b="1" dirty="0" smtClean="0"/>
              <a:t> </a:t>
            </a:r>
            <a:r>
              <a:rPr lang="ru-RU" b="1" dirty="0" err="1" smtClean="0"/>
              <a:t>потребителите</a:t>
            </a:r>
            <a:r>
              <a:rPr lang="ru-RU" b="1" dirty="0" smtClean="0"/>
              <a:t> се </a:t>
            </a:r>
            <a:r>
              <a:rPr lang="ru-RU" b="1" dirty="0" err="1" smtClean="0"/>
              <a:t>чувстват</a:t>
            </a:r>
            <a:r>
              <a:rPr lang="ru-RU" b="1" dirty="0" smtClean="0"/>
              <a:t> </a:t>
            </a:r>
            <a:r>
              <a:rPr lang="ru-RU" b="1" dirty="0" err="1" smtClean="0"/>
              <a:t>удовлетворени</a:t>
            </a:r>
            <a:r>
              <a:rPr lang="ru-RU" b="1" dirty="0" smtClean="0"/>
              <a:t>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Те високо </a:t>
            </a:r>
            <a:r>
              <a:rPr lang="bg-BG" b="1" dirty="0"/>
              <a:t>оценяват обслужването в </a:t>
            </a:r>
            <a:r>
              <a:rPr lang="bg-BG" b="1" dirty="0" smtClean="0"/>
              <a:t>ЦАО, </a:t>
            </a:r>
            <a:r>
              <a:rPr lang="bg-BG" b="1" dirty="0"/>
              <a:t>като  посочват, че служителите </a:t>
            </a:r>
            <a:r>
              <a:rPr lang="bg-BG" b="1" dirty="0" smtClean="0"/>
              <a:t>им предоставят ясна, точна </a:t>
            </a:r>
            <a:r>
              <a:rPr lang="bg-BG" b="1" dirty="0"/>
              <a:t>и </a:t>
            </a:r>
            <a:r>
              <a:rPr lang="bg-BG" b="1" dirty="0" smtClean="0"/>
              <a:t>изчерпателна информация. Считат също, че тя е лесноразбираема и пълна.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Данните от анкетното проучване показват, че Областна администрация – Враца е намерила ефективна форма за предоставяне на административни услуги.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Съдейки от анкетите, оценката за </a:t>
            </a:r>
            <a:r>
              <a:rPr lang="bg-BG" b="1" dirty="0"/>
              <a:t>административното обслужване е </a:t>
            </a:r>
            <a:r>
              <a:rPr lang="bg-BG" b="1" dirty="0" smtClean="0"/>
              <a:t>много добра. </a:t>
            </a:r>
            <a:endParaRPr lang="bg-BG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712913" y="142875"/>
            <a:ext cx="8937625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МЕРКИ ЗА ПОДОБРЯВАНЕ НА АДМИНИСТРАТИВНОТО ОБСЛУЖВАНЕ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289050" y="1530350"/>
            <a:ext cx="9891713" cy="5094288"/>
          </a:xfrm>
        </p:spPr>
        <p:txBody>
          <a:bodyPr>
            <a:normAutofit fontScale="70000" lnSpcReduction="20000"/>
          </a:bodyPr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Административното </a:t>
            </a:r>
            <a:r>
              <a:rPr lang="ru-RU" b="1" dirty="0" err="1"/>
              <a:t>обслужване</a:t>
            </a:r>
            <a:r>
              <a:rPr lang="ru-RU" b="1" dirty="0"/>
              <a:t> в Областна администрация – </a:t>
            </a:r>
            <a:r>
              <a:rPr lang="ru-RU" b="1" dirty="0" err="1"/>
              <a:t>Враца</a:t>
            </a:r>
            <a:r>
              <a:rPr lang="ru-RU" b="1" dirty="0"/>
              <a:t> да се </a:t>
            </a:r>
            <a:r>
              <a:rPr lang="ru-RU" b="1" dirty="0" err="1"/>
              <a:t>осъществява</a:t>
            </a:r>
            <a:r>
              <a:rPr lang="ru-RU" b="1" dirty="0"/>
              <a:t> при </a:t>
            </a:r>
            <a:r>
              <a:rPr lang="ru-RU" b="1" dirty="0" err="1"/>
              <a:t>спазване</a:t>
            </a:r>
            <a:r>
              <a:rPr lang="ru-RU" b="1" dirty="0"/>
              <a:t> на </a:t>
            </a:r>
            <a:r>
              <a:rPr lang="ru-RU" b="1" dirty="0" smtClean="0"/>
              <a:t>общите </a:t>
            </a:r>
            <a:r>
              <a:rPr lang="ru-RU" b="1" dirty="0"/>
              <a:t>и </a:t>
            </a:r>
            <a:r>
              <a:rPr lang="ru-RU" b="1" dirty="0" err="1"/>
              <a:t>препоръчителни</a:t>
            </a:r>
            <a:r>
              <a:rPr lang="ru-RU" b="1" dirty="0"/>
              <a:t> </a:t>
            </a:r>
            <a:r>
              <a:rPr lang="ru-RU" b="1" dirty="0" err="1"/>
              <a:t>стандарти</a:t>
            </a:r>
            <a:r>
              <a:rPr lang="ru-RU" b="1" dirty="0"/>
              <a:t> за качество на административното </a:t>
            </a:r>
            <a:r>
              <a:rPr lang="ru-RU" b="1" dirty="0" err="1"/>
              <a:t>обслужване</a:t>
            </a:r>
            <a:r>
              <a:rPr lang="ru-RU" b="1" dirty="0"/>
              <a:t>, </a:t>
            </a:r>
            <a:r>
              <a:rPr lang="ru-RU" b="1" dirty="0" err="1"/>
              <a:t>описани</a:t>
            </a:r>
            <a:r>
              <a:rPr lang="ru-RU" b="1" dirty="0"/>
              <a:t> по </a:t>
            </a:r>
            <a:r>
              <a:rPr lang="ru-RU" b="1" dirty="0" err="1"/>
              <a:t>съдържание</a:t>
            </a:r>
            <a:r>
              <a:rPr lang="ru-RU" b="1" dirty="0"/>
              <a:t> и </a:t>
            </a:r>
            <a:r>
              <a:rPr lang="ru-RU" b="1" dirty="0" err="1"/>
              <a:t>смисъл</a:t>
            </a:r>
            <a:r>
              <a:rPr lang="ru-RU" b="1" dirty="0"/>
              <a:t> в </a:t>
            </a:r>
            <a:r>
              <a:rPr lang="bg-BG" b="1" dirty="0"/>
              <a:t>Наредба за административното </a:t>
            </a:r>
            <a:r>
              <a:rPr lang="bg-BG" b="1" dirty="0" smtClean="0"/>
              <a:t>обслужване.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се </a:t>
            </a:r>
            <a:r>
              <a:rPr lang="ru-RU" b="1" dirty="0" err="1" smtClean="0"/>
              <a:t>осигурява</a:t>
            </a:r>
            <a:r>
              <a:rPr lang="ru-RU" b="1" dirty="0" smtClean="0"/>
              <a:t> и </a:t>
            </a:r>
            <a:r>
              <a:rPr lang="ru-RU" b="1" dirty="0" err="1" smtClean="0"/>
              <a:t>поддържа</a:t>
            </a:r>
            <a:r>
              <a:rPr lang="ru-RU" b="1" dirty="0" smtClean="0"/>
              <a:t> </a:t>
            </a:r>
            <a:r>
              <a:rPr lang="ru-RU" b="1" dirty="0" err="1" smtClean="0"/>
              <a:t>актуална</a:t>
            </a:r>
            <a:r>
              <a:rPr lang="ru-RU" b="1" dirty="0" smtClean="0"/>
              <a:t> </a:t>
            </a:r>
            <a:r>
              <a:rPr lang="ru-RU" b="1" dirty="0" err="1" smtClean="0"/>
              <a:t>задължителната</a:t>
            </a:r>
            <a:r>
              <a:rPr lang="ru-RU" b="1" dirty="0" smtClean="0"/>
              <a:t> </a:t>
            </a:r>
            <a:r>
              <a:rPr lang="ru-RU" b="1" dirty="0"/>
              <a:t>информация </a:t>
            </a:r>
            <a:r>
              <a:rPr lang="ru-RU" b="1" dirty="0" err="1"/>
              <a:t>относно</a:t>
            </a:r>
            <a:r>
              <a:rPr lang="ru-RU" b="1" dirty="0"/>
              <a:t> всяка </a:t>
            </a:r>
            <a:r>
              <a:rPr lang="ru-RU" b="1" dirty="0" err="1"/>
              <a:t>една</a:t>
            </a:r>
            <a:r>
              <a:rPr lang="ru-RU" b="1" dirty="0"/>
              <a:t> от </a:t>
            </a:r>
            <a:r>
              <a:rPr lang="ru-RU" b="1" dirty="0" err="1"/>
              <a:t>предоставяните</a:t>
            </a:r>
            <a:r>
              <a:rPr lang="ru-RU" b="1" dirty="0"/>
              <a:t> </a:t>
            </a:r>
            <a:r>
              <a:rPr lang="ru-RU" b="1" dirty="0" smtClean="0"/>
              <a:t>от </a:t>
            </a:r>
            <a:r>
              <a:rPr lang="ru-RU" b="1" dirty="0" err="1" smtClean="0"/>
              <a:t>администрацията</a:t>
            </a:r>
            <a:r>
              <a:rPr lang="ru-RU" b="1" dirty="0" smtClean="0"/>
              <a:t> услуги, </a:t>
            </a:r>
            <a:r>
              <a:rPr lang="ru-RU" b="1" dirty="0" err="1" smtClean="0"/>
              <a:t>както</a:t>
            </a:r>
            <a:r>
              <a:rPr lang="ru-RU" b="1" dirty="0" smtClean="0"/>
              <a:t> в ЦАО, </a:t>
            </a:r>
            <a:r>
              <a:rPr lang="ru-RU" b="1" dirty="0" err="1" smtClean="0"/>
              <a:t>така</a:t>
            </a:r>
            <a:r>
              <a:rPr lang="ru-RU" b="1" dirty="0" smtClean="0"/>
              <a:t> и на интернет </a:t>
            </a:r>
            <a:r>
              <a:rPr lang="ru-RU" b="1" dirty="0" err="1"/>
              <a:t>страницата</a:t>
            </a:r>
            <a:r>
              <a:rPr lang="ru-RU" b="1" dirty="0"/>
              <a:t> </a:t>
            </a:r>
            <a:r>
              <a:rPr lang="ru-RU" b="1" dirty="0" smtClean="0"/>
              <a:t>на Областна </a:t>
            </a:r>
            <a:r>
              <a:rPr lang="ru-RU" b="1" dirty="0"/>
              <a:t>администрация – </a:t>
            </a:r>
            <a:r>
              <a:rPr lang="ru-RU" b="1" dirty="0" err="1"/>
              <a:t>Враца</a:t>
            </a:r>
            <a:r>
              <a:rPr lang="ru-RU" b="1" dirty="0"/>
              <a:t> </a:t>
            </a:r>
            <a:r>
              <a:rPr lang="ru-RU" b="1" dirty="0" smtClean="0"/>
              <a:t>и в </a:t>
            </a:r>
            <a:r>
              <a:rPr lang="ru-RU" b="1" dirty="0" err="1" smtClean="0"/>
              <a:t>Административния</a:t>
            </a:r>
            <a:r>
              <a:rPr lang="ru-RU" b="1" dirty="0" smtClean="0"/>
              <a:t> </a:t>
            </a:r>
            <a:r>
              <a:rPr lang="ru-RU" b="1" dirty="0" err="1" smtClean="0"/>
              <a:t>регистър</a:t>
            </a:r>
            <a:r>
              <a:rPr lang="ru-RU" b="1" dirty="0" smtClean="0"/>
              <a:t>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Да се </a:t>
            </a:r>
            <a:r>
              <a:rPr lang="ru-RU" b="1" dirty="0" err="1"/>
              <a:t>насърчават</a:t>
            </a:r>
            <a:r>
              <a:rPr lang="ru-RU" b="1" dirty="0"/>
              <a:t> </a:t>
            </a:r>
            <a:r>
              <a:rPr lang="ru-RU" b="1" dirty="0" err="1" smtClean="0"/>
              <a:t>потребителите</a:t>
            </a:r>
            <a:r>
              <a:rPr lang="ru-RU" b="1" dirty="0" smtClean="0"/>
              <a:t> да </a:t>
            </a:r>
            <a:r>
              <a:rPr lang="ru-RU" b="1" dirty="0" err="1" smtClean="0"/>
              <a:t>извършват</a:t>
            </a:r>
            <a:r>
              <a:rPr lang="ru-RU" b="1" dirty="0" smtClean="0"/>
              <a:t> </a:t>
            </a:r>
            <a:r>
              <a:rPr lang="ru-RU" b="1" dirty="0" err="1" smtClean="0"/>
              <a:t>плащанията</a:t>
            </a:r>
            <a:r>
              <a:rPr lang="ru-RU" b="1" dirty="0" smtClean="0"/>
              <a:t> </a:t>
            </a:r>
            <a:r>
              <a:rPr lang="ru-RU" b="1" dirty="0"/>
              <a:t>с </a:t>
            </a:r>
            <a:r>
              <a:rPr lang="ru-RU" b="1" dirty="0" err="1"/>
              <a:t>платежна</a:t>
            </a:r>
            <a:r>
              <a:rPr lang="ru-RU" b="1" dirty="0"/>
              <a:t> карта чрез </a:t>
            </a:r>
            <a:r>
              <a:rPr lang="ru-RU" b="1" dirty="0" err="1" smtClean="0"/>
              <a:t>терминално</a:t>
            </a:r>
            <a:r>
              <a:rPr lang="ru-RU" b="1" dirty="0"/>
              <a:t> устройство ПОС в </a:t>
            </a:r>
            <a:r>
              <a:rPr lang="ru-RU" b="1" dirty="0" smtClean="0"/>
              <a:t>ЦАО.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/>
              <a:t>Да се </a:t>
            </a:r>
            <a:r>
              <a:rPr lang="ru-RU" b="1" dirty="0" err="1" smtClean="0"/>
              <a:t>оказва</a:t>
            </a:r>
            <a:r>
              <a:rPr lang="ru-RU" b="1" dirty="0" smtClean="0"/>
              <a:t> </a:t>
            </a:r>
            <a:r>
              <a:rPr lang="ru-RU" b="1" dirty="0" err="1" smtClean="0"/>
              <a:t>необходимото</a:t>
            </a:r>
            <a:r>
              <a:rPr lang="ru-RU" b="1" dirty="0" smtClean="0"/>
              <a:t> </a:t>
            </a:r>
            <a:r>
              <a:rPr lang="ru-RU" b="1" dirty="0" err="1" smtClean="0"/>
              <a:t>съдействие</a:t>
            </a:r>
            <a:r>
              <a:rPr lang="ru-RU" b="1" dirty="0" smtClean="0"/>
              <a:t> на </a:t>
            </a:r>
            <a:r>
              <a:rPr lang="ru-RU" b="1" dirty="0" err="1" smtClean="0"/>
              <a:t>потребителите</a:t>
            </a:r>
            <a:r>
              <a:rPr lang="ru-RU" b="1" dirty="0" smtClean="0"/>
              <a:t> </a:t>
            </a:r>
            <a:r>
              <a:rPr lang="ru-RU" b="1" dirty="0"/>
              <a:t>при </a:t>
            </a:r>
            <a:r>
              <a:rPr lang="ru-RU" b="1" dirty="0" err="1"/>
              <a:t>заявяване</a:t>
            </a:r>
            <a:r>
              <a:rPr lang="ru-RU" b="1" dirty="0"/>
              <a:t>, </a:t>
            </a:r>
            <a:r>
              <a:rPr lang="ru-RU" b="1" dirty="0" err="1"/>
              <a:t>заплащане</a:t>
            </a:r>
            <a:r>
              <a:rPr lang="ru-RU" b="1" dirty="0"/>
              <a:t> и </a:t>
            </a:r>
            <a:r>
              <a:rPr lang="ru-RU" b="1" dirty="0" err="1"/>
              <a:t>получаване</a:t>
            </a:r>
            <a:r>
              <a:rPr lang="ru-RU" b="1" dirty="0"/>
              <a:t> на електронни административни услуги по </a:t>
            </a:r>
            <a:r>
              <a:rPr lang="ru-RU" b="1" dirty="0" err="1"/>
              <a:t>реда</a:t>
            </a:r>
            <a:r>
              <a:rPr lang="ru-RU" b="1" dirty="0"/>
              <a:t> на </a:t>
            </a:r>
            <a:r>
              <a:rPr lang="ru-RU" b="1" dirty="0" err="1"/>
              <a:t>Наредбата</a:t>
            </a:r>
            <a:r>
              <a:rPr lang="ru-RU" b="1" dirty="0"/>
              <a:t> за общите </a:t>
            </a:r>
            <a:r>
              <a:rPr lang="ru-RU" b="1" dirty="0" err="1"/>
              <a:t>изисквания</a:t>
            </a:r>
            <a:r>
              <a:rPr lang="ru-RU" b="1" dirty="0"/>
              <a:t> </a:t>
            </a:r>
            <a:r>
              <a:rPr lang="ru-RU" b="1" dirty="0" err="1"/>
              <a:t>към</a:t>
            </a:r>
            <a:r>
              <a:rPr lang="ru-RU" b="1" dirty="0"/>
              <a:t> </a:t>
            </a:r>
            <a:r>
              <a:rPr lang="ru-RU" b="1" dirty="0" err="1"/>
              <a:t>информационните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, </a:t>
            </a:r>
            <a:r>
              <a:rPr lang="ru-RU" b="1" dirty="0" err="1"/>
              <a:t>регистрите</a:t>
            </a:r>
            <a:r>
              <a:rPr lang="ru-RU" b="1" dirty="0"/>
              <a:t> и </a:t>
            </a:r>
            <a:r>
              <a:rPr lang="ru-RU" b="1" dirty="0" err="1"/>
              <a:t>електронните</a:t>
            </a:r>
            <a:r>
              <a:rPr lang="ru-RU" b="1" dirty="0"/>
              <a:t> административни услуги. </a:t>
            </a:r>
            <a:endParaRPr lang="ru-RU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</a:t>
            </a:r>
            <a:r>
              <a:rPr lang="ru-RU" b="1" dirty="0"/>
              <a:t>се </a:t>
            </a:r>
            <a:r>
              <a:rPr lang="ru-RU" b="1" dirty="0" err="1"/>
              <a:t>насърчават</a:t>
            </a:r>
            <a:r>
              <a:rPr lang="ru-RU" b="1" dirty="0"/>
              <a:t> </a:t>
            </a:r>
            <a:r>
              <a:rPr lang="ru-RU" b="1" dirty="0" err="1"/>
              <a:t>по-голяма</a:t>
            </a:r>
            <a:r>
              <a:rPr lang="ru-RU" b="1" dirty="0"/>
              <a:t> част от </a:t>
            </a:r>
            <a:r>
              <a:rPr lang="ru-RU" b="1" dirty="0" err="1"/>
              <a:t>потребителите</a:t>
            </a:r>
            <a:r>
              <a:rPr lang="ru-RU" b="1" dirty="0"/>
              <a:t> за </a:t>
            </a:r>
            <a:r>
              <a:rPr lang="ru-RU" b="1" dirty="0" err="1"/>
              <a:t>изразяване</a:t>
            </a:r>
            <a:r>
              <a:rPr lang="ru-RU" b="1" dirty="0"/>
              <a:t> на мнение </a:t>
            </a:r>
            <a:r>
              <a:rPr lang="ru-RU" b="1" dirty="0" err="1"/>
              <a:t>относно</a:t>
            </a:r>
            <a:r>
              <a:rPr lang="ru-RU" b="1" dirty="0"/>
              <a:t> </a:t>
            </a:r>
            <a:r>
              <a:rPr lang="ru-RU" b="1" dirty="0" err="1"/>
              <a:t>предлаганото</a:t>
            </a:r>
            <a:r>
              <a:rPr lang="ru-RU" b="1" dirty="0"/>
              <a:t> административно </a:t>
            </a:r>
            <a:r>
              <a:rPr lang="ru-RU" b="1" dirty="0" err="1"/>
              <a:t>обслужване</a:t>
            </a:r>
            <a:r>
              <a:rPr lang="ru-RU" b="1" dirty="0"/>
              <a:t>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ru-RU" b="1" dirty="0" smtClean="0"/>
              <a:t>Да </a:t>
            </a:r>
            <a:r>
              <a:rPr lang="ru-RU" b="1" dirty="0"/>
              <a:t>се </a:t>
            </a:r>
            <a:r>
              <a:rPr lang="ru-RU" b="1" dirty="0" err="1"/>
              <a:t>осигури</a:t>
            </a:r>
            <a:r>
              <a:rPr lang="ru-RU" b="1" dirty="0"/>
              <a:t> </a:t>
            </a:r>
            <a:r>
              <a:rPr lang="ru-RU" b="1" dirty="0" err="1"/>
              <a:t>измерване</a:t>
            </a:r>
            <a:r>
              <a:rPr lang="ru-RU" b="1" dirty="0"/>
              <a:t> и </a:t>
            </a:r>
            <a:r>
              <a:rPr lang="ru-RU" b="1" dirty="0" err="1"/>
              <a:t>публикуване</a:t>
            </a:r>
            <a:r>
              <a:rPr lang="ru-RU" b="1" dirty="0"/>
              <a:t> </a:t>
            </a:r>
            <a:r>
              <a:rPr lang="ru-RU" b="1" dirty="0" smtClean="0"/>
              <a:t>на </a:t>
            </a:r>
            <a:r>
              <a:rPr lang="ru-RU" b="1" dirty="0" err="1" smtClean="0"/>
              <a:t>официалната</a:t>
            </a:r>
            <a:r>
              <a:rPr lang="ru-RU" b="1" dirty="0" smtClean="0"/>
              <a:t> страница на Областна администрация – </a:t>
            </a:r>
            <a:r>
              <a:rPr lang="ru-RU" b="1" dirty="0" err="1" smtClean="0"/>
              <a:t>Враца</a:t>
            </a:r>
            <a:r>
              <a:rPr lang="ru-RU" b="1" dirty="0" smtClean="0"/>
              <a:t> на </a:t>
            </a:r>
            <a:r>
              <a:rPr lang="ru-RU" b="1" dirty="0" err="1" smtClean="0"/>
              <a:t>оценките</a:t>
            </a:r>
            <a:r>
              <a:rPr lang="ru-RU" b="1" dirty="0" smtClean="0"/>
              <a:t> </a:t>
            </a:r>
            <a:r>
              <a:rPr lang="ru-RU" b="1" dirty="0"/>
              <a:t>за </a:t>
            </a:r>
            <a:r>
              <a:rPr lang="ru-RU" b="1" dirty="0" err="1"/>
              <a:t>удовлетвореност</a:t>
            </a:r>
            <a:r>
              <a:rPr lang="ru-RU" b="1" dirty="0"/>
              <a:t> на </a:t>
            </a:r>
            <a:r>
              <a:rPr lang="ru-RU" b="1" dirty="0" err="1" smtClean="0"/>
              <a:t>потребителите</a:t>
            </a:r>
            <a:r>
              <a:rPr lang="ru-RU" b="1" dirty="0" smtClean="0"/>
              <a:t> за всяка </a:t>
            </a:r>
            <a:r>
              <a:rPr lang="ru-RU" b="1" dirty="0" err="1" smtClean="0"/>
              <a:t>календарна</a:t>
            </a:r>
            <a:r>
              <a:rPr lang="ru-RU" b="1" dirty="0" smtClean="0"/>
              <a:t> година.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ru-RU" dirty="0" smtClean="0">
              <a:solidFill>
                <a:srgbClr val="FF0000"/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912938" y="258763"/>
            <a:ext cx="8764587" cy="1076325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ОСНОВАНИЯ ЗА ПРОУЧВАНЕТО</a:t>
            </a:r>
            <a:endParaRPr lang="bg-BG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14475" y="1171575"/>
            <a:ext cx="9329738" cy="5529263"/>
          </a:xfrm>
        </p:spPr>
        <p:txBody>
          <a:bodyPr>
            <a:normAutofit fontScale="85000" lnSpcReduction="20000"/>
          </a:bodyPr>
          <a:lstStyle/>
          <a:p>
            <a:pPr marL="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/>
              <a:t> </a:t>
            </a: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/>
              <a:t>Проучването на удовлетвореността на гражданите се провежда в изпълнение на Наредбата за административното обслужване и Вътрешните правила  за организация на административното обслужване в Областна администрация </a:t>
            </a:r>
            <a:r>
              <a:rPr lang="bg-BG" sz="2100" b="1" dirty="0" smtClean="0"/>
              <a:t>- Враца.  </a:t>
            </a:r>
            <a:endParaRPr lang="bg-BG" sz="2100" b="1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/>
              <a:t>Областна администрация </a:t>
            </a:r>
            <a:r>
              <a:rPr lang="bg-BG" sz="2100" b="1" dirty="0" smtClean="0"/>
              <a:t>- Враца, </a:t>
            </a:r>
            <a:r>
              <a:rPr lang="bg-BG" sz="2100" b="1" dirty="0"/>
              <a:t>периодично провежда анонимно анкетно проучване в Центъра </a:t>
            </a:r>
            <a:r>
              <a:rPr lang="bg-BG" sz="2100" b="1" dirty="0" smtClean="0"/>
              <a:t>за административно обслужване, за </a:t>
            </a:r>
            <a:r>
              <a:rPr lang="bg-BG" sz="2100" b="1" dirty="0"/>
              <a:t>да отчете оценката на гражданите за нивото на административно обслужване по определени </a:t>
            </a:r>
            <a:r>
              <a:rPr lang="bg-BG" sz="2100" b="1" dirty="0" smtClean="0"/>
              <a:t>показатели.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/>
              <a:t>За </a:t>
            </a:r>
            <a:r>
              <a:rPr lang="bg-BG" sz="2100" b="1" dirty="0"/>
              <a:t>да съберем пълната информация за оценката на потребителите на услуги за обслужването, на сайта на администрацията е публикувана анкета с </a:t>
            </a:r>
            <a:r>
              <a:rPr lang="bg-BG" sz="2100" b="1" dirty="0" smtClean="0"/>
              <a:t>въпроси, </a:t>
            </a:r>
            <a:r>
              <a:rPr lang="bg-BG" sz="2100" b="1" dirty="0"/>
              <a:t>пряко </a:t>
            </a:r>
            <a:r>
              <a:rPr lang="bg-BG" sz="2100" b="1" dirty="0" smtClean="0"/>
              <a:t>отчитащи </a:t>
            </a:r>
            <a:r>
              <a:rPr lang="bg-BG" sz="2100" b="1" dirty="0"/>
              <a:t>удовлетвореността от административното обслужване. Резултатите от анкетата са включени в настоящия анализ. </a:t>
            </a:r>
            <a:endParaRPr lang="bg-BG" sz="2100" b="1" dirty="0" smtClean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2100" b="1" dirty="0" smtClean="0"/>
              <a:t>Резултатите от анкетата проследяват спазването на стандартите за качество на предоставяните административни услуги и са основа за предприемане на </a:t>
            </a:r>
            <a:r>
              <a:rPr lang="bg-BG" sz="2100" b="1" dirty="0"/>
              <a:t>мерки за подобряване на обслужването, за да се достигнат изискванията на потребителите на услуги.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79575" y="133350"/>
            <a:ext cx="8890000" cy="1077913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ЦЕЛИ НА АНКЕТНОТО ПРОУЧВАНЕ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506538" y="1244600"/>
            <a:ext cx="9386887" cy="5262563"/>
          </a:xfrm>
        </p:spPr>
        <p:txBody>
          <a:bodyPr>
            <a:normAutofit fontScale="92500" lnSpcReduction="20000"/>
          </a:bodyPr>
          <a:lstStyle/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Събиране на информацията относно потребителската удовлетвореност от предлагания в Областна администрация „продукт-услуга”.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Проучване </a:t>
            </a:r>
            <a:r>
              <a:rPr lang="bg-BG" b="1" dirty="0" smtClean="0"/>
              <a:t>на оценката на гражданите</a:t>
            </a:r>
            <a:r>
              <a:rPr lang="en-US" b="1" dirty="0" smtClean="0"/>
              <a:t> </a:t>
            </a:r>
            <a:r>
              <a:rPr lang="bg-BG" b="1" dirty="0" smtClean="0"/>
              <a:t>за административното </a:t>
            </a:r>
            <a:r>
              <a:rPr lang="bg-BG" b="1" dirty="0"/>
              <a:t>обслужване в </a:t>
            </a:r>
            <a:r>
              <a:rPr lang="bg-BG" b="1" dirty="0" smtClean="0"/>
              <a:t>ЦАО </a:t>
            </a:r>
            <a:r>
              <a:rPr lang="bg-BG" b="1" dirty="0"/>
              <a:t>на Областна администрация </a:t>
            </a:r>
            <a:r>
              <a:rPr lang="bg-BG" b="1" dirty="0" smtClean="0"/>
              <a:t>- Враца. </a:t>
            </a:r>
            <a:endParaRPr lang="bg-BG" b="1" dirty="0"/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 smtClean="0"/>
              <a:t>Събиране </a:t>
            </a:r>
            <a:r>
              <a:rPr lang="bg-BG" b="1" dirty="0"/>
              <a:t>на конкретни предложения на потребителите на услуги в администрацията по административното </a:t>
            </a:r>
            <a:r>
              <a:rPr lang="bg-BG" b="1" dirty="0" smtClean="0"/>
              <a:t>обслужване за повишаване </a:t>
            </a:r>
            <a:r>
              <a:rPr lang="bg-BG" b="1" dirty="0"/>
              <a:t>на удовлетвореността.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Оценка на ефективността на каналите за предоставяне на информация към потребителите на услуги – кои канали са най-често използвани, каква информация е най-полезна за гражданите.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Анализ на резултатите и оценка на факторите </a:t>
            </a:r>
            <a:r>
              <a:rPr lang="bg-BG" b="1" dirty="0" smtClean="0"/>
              <a:t>за </a:t>
            </a:r>
            <a:r>
              <a:rPr lang="bg-BG" b="1" dirty="0"/>
              <a:t>подобряване на административното обслужване в центъра. </a:t>
            </a:r>
          </a:p>
          <a:p>
            <a:pPr indent="-338328" eaLnBrk="1" hangingPunct="1">
              <a:buClr>
                <a:schemeClr val="accent6"/>
              </a:buClr>
              <a:defRPr/>
            </a:pPr>
            <a:r>
              <a:rPr lang="bg-BG" b="1" dirty="0"/>
              <a:t>Представяне на резултатите пред </a:t>
            </a:r>
            <a:r>
              <a:rPr lang="bg-BG" b="1" dirty="0" smtClean="0"/>
              <a:t>ръководството на администрацията </a:t>
            </a:r>
            <a:r>
              <a:rPr lang="bg-BG" b="1" dirty="0"/>
              <a:t>и огласяване на резултатите пред служителите и гражданите.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44650" y="244475"/>
            <a:ext cx="8924925" cy="1076325"/>
          </a:xfrm>
        </p:spPr>
        <p:txBody>
          <a:bodyPr rtlCol="0"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НАСОЧЕНОСТ И НАЧИН </a:t>
            </a:r>
            <a:r>
              <a:rPr lang="bg-BG" b="1" dirty="0">
                <a:solidFill>
                  <a:schemeClr val="accent6">
                    <a:lumMod val="75000"/>
                  </a:schemeClr>
                </a:solidFill>
              </a:rPr>
              <a:t>НА ПРОВЕЖДАНЕ НА ПРОУЧВАНЕТО В </a:t>
            </a:r>
            <a:r>
              <a:rPr lang="bg-BG" b="1" dirty="0" smtClean="0">
                <a:solidFill>
                  <a:schemeClr val="accent6">
                    <a:lumMod val="75000"/>
                  </a:schemeClr>
                </a:solidFill>
              </a:rPr>
              <a:t>ЦАО </a:t>
            </a:r>
            <a:r>
              <a:rPr lang="bg-BG" dirty="0"/>
              <a:t/>
            </a:r>
            <a:br>
              <a:rPr lang="bg-BG" dirty="0"/>
            </a:br>
            <a:endParaRPr lang="bg-BG" dirty="0"/>
          </a:p>
        </p:txBody>
      </p:sp>
      <p:sp>
        <p:nvSpPr>
          <p:cNvPr id="3" name="Контейнер за съдържание 2"/>
          <p:cNvSpPr>
            <a:spLocks noGrp="1"/>
          </p:cNvSpPr>
          <p:nvPr>
            <p:ph idx="1"/>
          </p:nvPr>
        </p:nvSpPr>
        <p:spPr>
          <a:xfrm>
            <a:off x="1385888" y="1420813"/>
            <a:ext cx="9480550" cy="5251450"/>
          </a:xfrm>
        </p:spPr>
        <p:txBody>
          <a:bodyPr/>
          <a:lstStyle/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Проучването е насочено към всички потребители на </a:t>
            </a:r>
            <a:r>
              <a:rPr lang="bg-BG" b="1" dirty="0" smtClean="0"/>
              <a:t>административни услуги </a:t>
            </a:r>
            <a:r>
              <a:rPr lang="bg-BG" b="1" dirty="0"/>
              <a:t>в Областна администрация </a:t>
            </a:r>
            <a:r>
              <a:rPr lang="bg-BG" b="1" dirty="0" smtClean="0"/>
              <a:t>- Враца </a:t>
            </a:r>
            <a:r>
              <a:rPr lang="bg-BG" b="1" dirty="0"/>
              <a:t>– физически и юридически </a:t>
            </a:r>
            <a:r>
              <a:rPr lang="bg-BG" b="1" dirty="0" smtClean="0"/>
              <a:t>лица, </a:t>
            </a:r>
            <a:r>
              <a:rPr lang="bg-BG" b="1" dirty="0"/>
              <a:t>и е на доброволен принцип за участие, с попълване на анкетна карта. 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/>
              <a:t>Проучването е на база анкетиране на клиентите с анкетна карта, която се предоставя в приемната на </a:t>
            </a:r>
            <a:r>
              <a:rPr lang="bg-BG" b="1" dirty="0" smtClean="0"/>
              <a:t>ЦАО </a:t>
            </a:r>
            <a:r>
              <a:rPr lang="bg-BG" b="1" dirty="0"/>
              <a:t>на  Областната администрация </a:t>
            </a:r>
            <a:r>
              <a:rPr lang="bg-BG" b="1" dirty="0" smtClean="0"/>
              <a:t>– Враца и на сайта на администрацията, както и на база изложените мнения и предложения в книгата за работата на администрацията.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b="1" dirty="0" smtClean="0"/>
              <a:t>На </a:t>
            </a:r>
            <a:r>
              <a:rPr lang="bg-BG" b="1" dirty="0"/>
              <a:t>потребителите на услуги </a:t>
            </a:r>
            <a:r>
              <a:rPr lang="bg-BG" b="1" dirty="0" smtClean="0"/>
              <a:t>в ЦАО </a:t>
            </a:r>
            <a:r>
              <a:rPr lang="bg-BG" b="1" dirty="0"/>
              <a:t>е предоставена възможността свободно и  напълно анонимно да изразят своето мнение, като попълнят анкетната карта и я поставят в урната. 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271463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  <a:endParaRPr lang="bg-B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Контейнер за съдържание 3"/>
          <p:cNvSpPr>
            <a:spLocks noGrp="1"/>
          </p:cNvSpPr>
          <p:nvPr>
            <p:ph sz="half" idx="2"/>
          </p:nvPr>
        </p:nvSpPr>
        <p:spPr>
          <a:xfrm>
            <a:off x="1446213" y="1454150"/>
            <a:ext cx="4806950" cy="2935288"/>
          </a:xfrm>
        </p:spPr>
        <p:txBody>
          <a:bodyPr/>
          <a:lstStyle/>
          <a:p>
            <a:pPr marL="4572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ru-RU" dirty="0">
                <a:solidFill>
                  <a:srgbClr val="F16741"/>
                </a:solidFill>
              </a:rPr>
              <a:t>Как намирате </a:t>
            </a:r>
            <a:r>
              <a:rPr lang="ru-RU" dirty="0" err="1">
                <a:solidFill>
                  <a:srgbClr val="F16741"/>
                </a:solidFill>
              </a:rPr>
              <a:t>обстановката</a:t>
            </a:r>
            <a:r>
              <a:rPr lang="ru-RU" dirty="0">
                <a:solidFill>
                  <a:srgbClr val="F16741"/>
                </a:solidFill>
              </a:rPr>
              <a:t> в </a:t>
            </a:r>
            <a:r>
              <a:rPr lang="ru-RU" dirty="0" err="1">
                <a:solidFill>
                  <a:srgbClr val="F16741"/>
                </a:solidFill>
              </a:rPr>
              <a:t>Центъра</a:t>
            </a:r>
            <a:r>
              <a:rPr lang="ru-RU" dirty="0">
                <a:solidFill>
                  <a:srgbClr val="F16741"/>
                </a:solidFill>
              </a:rPr>
              <a:t> за административно </a:t>
            </a:r>
            <a:r>
              <a:rPr lang="ru-RU" dirty="0" err="1">
                <a:solidFill>
                  <a:srgbClr val="F16741"/>
                </a:solidFill>
              </a:rPr>
              <a:t>обслужване</a:t>
            </a:r>
            <a:r>
              <a:rPr lang="ru-RU" dirty="0">
                <a:solidFill>
                  <a:srgbClr val="F16741"/>
                </a:solidFill>
              </a:rPr>
              <a:t> в Областна администрация - Враца?</a:t>
            </a:r>
          </a:p>
          <a:p>
            <a:pPr marL="388620" indent="-342900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Добронамерена </a:t>
            </a:r>
            <a:r>
              <a:rPr lang="bg-BG" sz="1800" dirty="0"/>
              <a:t>и </a:t>
            </a:r>
            <a:r>
              <a:rPr lang="bg-BG" sz="1800" dirty="0" smtClean="0"/>
              <a:t>делова – 68%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На взаимно доверие и уважение 32%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Нито едно от двете – 0%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6" name="Контейнер за съдържание 5"/>
          <p:cNvSpPr>
            <a:spLocks noGrp="1"/>
          </p:cNvSpPr>
          <p:nvPr>
            <p:ph sz="quarter" idx="4"/>
          </p:nvPr>
        </p:nvSpPr>
        <p:spPr>
          <a:xfrm>
            <a:off x="6486525" y="1454150"/>
            <a:ext cx="4783138" cy="2855913"/>
          </a:xfrm>
        </p:spPr>
        <p:txBody>
          <a:bodyPr/>
          <a:lstStyle/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r>
              <a:rPr lang="bg-BG" dirty="0" smtClean="0">
                <a:solidFill>
                  <a:srgbClr val="F16741"/>
                </a:solidFill>
              </a:rPr>
              <a:t>Каква беше информацията, която получихте от служителя в Центъра за административно обслужване?</a:t>
            </a:r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Ясна, точна и изчерпателна - 100%</a:t>
            </a:r>
            <a:endParaRPr lang="bg-BG" sz="1800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r>
              <a:rPr lang="bg-BG" sz="1800" dirty="0" smtClean="0"/>
              <a:t>Не достатъчно разбираема - 0%</a:t>
            </a:r>
          </a:p>
          <a:p>
            <a:pPr marL="6160" indent="0" eaLnBrk="1" fontAlgn="auto" hangingPunct="1">
              <a:buClr>
                <a:schemeClr val="accent6"/>
              </a:buClr>
              <a:buFont typeface="Wingdings" panose="05000000000000000000" pitchFamily="2" charset="2"/>
              <a:buNone/>
              <a:defRPr/>
            </a:pPr>
            <a:endParaRPr lang="bg-BG" dirty="0"/>
          </a:p>
          <a:p>
            <a:pPr indent="-338328"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graphicFrame>
        <p:nvGraphicFramePr>
          <p:cNvPr id="17413" name="Диагра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5842103"/>
              </p:ext>
            </p:extLst>
          </p:nvPr>
        </p:nvGraphicFramePr>
        <p:xfrm>
          <a:off x="1541417" y="3795713"/>
          <a:ext cx="4849858" cy="2770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7" name="Диаграма" r:id="rId3" imgW="3824724" imgH="2123132" progId="Excel.Chart.8">
                  <p:embed/>
                </p:oleObj>
              </mc:Choice>
              <mc:Fallback>
                <p:oleObj name="Диаграма" r:id="rId3" imgW="3824724" imgH="2123132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1417" y="3795713"/>
                        <a:ext cx="4849858" cy="2770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4" name="Диаграма 14"/>
          <p:cNvGraphicFramePr>
            <a:graphicFrameLocks/>
          </p:cNvGraphicFramePr>
          <p:nvPr/>
        </p:nvGraphicFramePr>
        <p:xfrm>
          <a:off x="6580188" y="3948113"/>
          <a:ext cx="4030662" cy="2771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98" name="Диаграма" r:id="rId5" imgW="4172107" imgH="2828925" progId="Excel.Chart.8">
                  <p:embed/>
                </p:oleObj>
              </mc:Choice>
              <mc:Fallback>
                <p:oleObj name="Диаграма" r:id="rId5" imgW="4172107" imgH="282892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80188" y="3948113"/>
                        <a:ext cx="4030662" cy="27717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92275" y="141288"/>
            <a:ext cx="8874125" cy="1077912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 smtClean="0">
                <a:solidFill>
                  <a:schemeClr val="accent6">
                    <a:lumMod val="75000"/>
                  </a:schemeClr>
                </a:solidFill>
              </a:rPr>
              <a:t>РЕЗУЛТАТИ ОТ ПРОВЕДЕНОТО </a:t>
            </a: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584325" y="1071563"/>
            <a:ext cx="4208463" cy="2036762"/>
          </a:xfrm>
        </p:spPr>
        <p:txBody>
          <a:bodyPr>
            <a:normAutofit fontScale="70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900" dirty="0">
                <a:solidFill>
                  <a:srgbClr val="F16741"/>
                </a:solidFill>
              </a:rPr>
              <a:t>Ако </a:t>
            </a:r>
            <a:r>
              <a:rPr lang="ru-RU" sz="2900" dirty="0" err="1">
                <a:solidFill>
                  <a:srgbClr val="F16741"/>
                </a:solidFill>
              </a:rPr>
              <a:t>въпросът</a:t>
            </a:r>
            <a:r>
              <a:rPr lang="ru-RU" sz="2900" dirty="0">
                <a:solidFill>
                  <a:srgbClr val="F16741"/>
                </a:solidFill>
              </a:rPr>
              <a:t> Ви не е бил от </a:t>
            </a:r>
            <a:r>
              <a:rPr lang="ru-RU" sz="2900" dirty="0" err="1">
                <a:solidFill>
                  <a:srgbClr val="F16741"/>
                </a:solidFill>
              </a:rPr>
              <a:t>компетентността</a:t>
            </a:r>
            <a:r>
              <a:rPr lang="ru-RU" sz="2900" dirty="0">
                <a:solidFill>
                  <a:srgbClr val="F16741"/>
                </a:solidFill>
              </a:rPr>
              <a:t> на служителя в </a:t>
            </a:r>
            <a:r>
              <a:rPr lang="ru-RU" sz="2900" dirty="0" err="1">
                <a:solidFill>
                  <a:srgbClr val="F16741"/>
                </a:solidFill>
              </a:rPr>
              <a:t>Центъра</a:t>
            </a:r>
            <a:r>
              <a:rPr lang="ru-RU" sz="2900" dirty="0">
                <a:solidFill>
                  <a:srgbClr val="F16741"/>
                </a:solidFill>
              </a:rPr>
              <a:t> за административно </a:t>
            </a:r>
            <a:r>
              <a:rPr lang="ru-RU" sz="2900" dirty="0" err="1">
                <a:solidFill>
                  <a:srgbClr val="F16741"/>
                </a:solidFill>
              </a:rPr>
              <a:t>обслужване</a:t>
            </a:r>
            <a:r>
              <a:rPr lang="ru-RU" sz="2900" dirty="0">
                <a:solidFill>
                  <a:srgbClr val="F16741"/>
                </a:solidFill>
              </a:rPr>
              <a:t>, </a:t>
            </a:r>
            <a:r>
              <a:rPr lang="ru-RU" sz="2900" dirty="0" err="1">
                <a:solidFill>
                  <a:srgbClr val="F16741"/>
                </a:solidFill>
              </a:rPr>
              <a:t>бяхте</a:t>
            </a:r>
            <a:r>
              <a:rPr lang="ru-RU" sz="2900" dirty="0">
                <a:solidFill>
                  <a:srgbClr val="F16741"/>
                </a:solidFill>
              </a:rPr>
              <a:t> ли </a:t>
            </a:r>
            <a:r>
              <a:rPr lang="ru-RU" sz="2900" dirty="0" err="1">
                <a:solidFill>
                  <a:srgbClr val="F16741"/>
                </a:solidFill>
              </a:rPr>
              <a:t>насочени</a:t>
            </a:r>
            <a:r>
              <a:rPr lang="ru-RU" sz="2900" dirty="0">
                <a:solidFill>
                  <a:srgbClr val="F16741"/>
                </a:solidFill>
              </a:rPr>
              <a:t> </a:t>
            </a:r>
            <a:r>
              <a:rPr lang="ru-RU" sz="2900" dirty="0" err="1">
                <a:solidFill>
                  <a:srgbClr val="F16741"/>
                </a:solidFill>
              </a:rPr>
              <a:t>към</a:t>
            </a:r>
            <a:r>
              <a:rPr lang="ru-RU" sz="2900" dirty="0">
                <a:solidFill>
                  <a:srgbClr val="F16741"/>
                </a:solidFill>
              </a:rPr>
              <a:t> друг компетентен </a:t>
            </a:r>
            <a:r>
              <a:rPr lang="ru-RU" sz="2900" dirty="0" err="1">
                <a:solidFill>
                  <a:srgbClr val="F16741"/>
                </a:solidFill>
              </a:rPr>
              <a:t>служител</a:t>
            </a:r>
            <a:r>
              <a:rPr lang="ru-RU" sz="2900" dirty="0">
                <a:solidFill>
                  <a:srgbClr val="F16741"/>
                </a:solidFill>
              </a:rPr>
              <a:t> в </a:t>
            </a:r>
            <a:r>
              <a:rPr lang="ru-RU" sz="2900" dirty="0" err="1">
                <a:solidFill>
                  <a:srgbClr val="F16741"/>
                </a:solidFill>
              </a:rPr>
              <a:t>администрацията</a:t>
            </a:r>
            <a:r>
              <a:rPr lang="ru-RU" sz="2900" dirty="0">
                <a:solidFill>
                  <a:srgbClr val="F16741"/>
                </a:solidFill>
              </a:rPr>
              <a:t> или </a:t>
            </a:r>
            <a:r>
              <a:rPr lang="ru-RU" sz="2900" dirty="0" err="1">
                <a:solidFill>
                  <a:srgbClr val="F16741"/>
                </a:solidFill>
              </a:rPr>
              <a:t>към</a:t>
            </a:r>
            <a:r>
              <a:rPr lang="ru-RU" sz="2900" dirty="0">
                <a:solidFill>
                  <a:srgbClr val="F16741"/>
                </a:solidFill>
              </a:rPr>
              <a:t> </a:t>
            </a:r>
            <a:r>
              <a:rPr lang="ru-RU" sz="2900" dirty="0" err="1">
                <a:solidFill>
                  <a:srgbClr val="F16741"/>
                </a:solidFill>
              </a:rPr>
              <a:t>съответния</a:t>
            </a:r>
            <a:r>
              <a:rPr lang="ru-RU" sz="2900" dirty="0">
                <a:solidFill>
                  <a:srgbClr val="F16741"/>
                </a:solidFill>
              </a:rPr>
              <a:t> компетентен орган?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600" dirty="0"/>
          </a:p>
        </p:txBody>
      </p:sp>
      <p:sp>
        <p:nvSpPr>
          <p:cNvPr id="18436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84325" y="2778125"/>
            <a:ext cx="4545013" cy="285273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Да – 32%   </a:t>
            </a:r>
          </a:p>
          <a:p>
            <a:pPr eaLnBrk="1" hangingPunct="1"/>
            <a:r>
              <a:rPr lang="bg-BG" altLang="bg-BG" sz="1800" dirty="0" smtClean="0"/>
              <a:t>Не - 0%</a:t>
            </a:r>
          </a:p>
          <a:p>
            <a:pPr eaLnBrk="1" hangingPunct="1"/>
            <a:r>
              <a:rPr lang="bg-BG" altLang="bg-BG" sz="1800" dirty="0" smtClean="0"/>
              <a:t>Не беше необходимо – 68%</a:t>
            </a:r>
          </a:p>
          <a:p>
            <a:pPr eaLnBrk="1" hangingPunct="1"/>
            <a:endParaRPr lang="bg-BG" altLang="bg-BG" dirty="0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665913" y="1071563"/>
            <a:ext cx="3900487" cy="1244600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endParaRPr lang="ru-RU" dirty="0" smtClean="0"/>
          </a:p>
          <a:p>
            <a:pPr eaLnBrk="1" fontAlgn="auto" hangingPunct="1">
              <a:buClr>
                <a:schemeClr val="accent6"/>
              </a:buClr>
              <a:defRPr/>
            </a:pPr>
            <a:endParaRPr lang="ru-RU" sz="6400" dirty="0"/>
          </a:p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 err="1">
                <a:solidFill>
                  <a:srgbClr val="F16741"/>
                </a:solidFill>
              </a:rPr>
              <a:t>Ползвате</a:t>
            </a:r>
            <a:r>
              <a:rPr lang="ru-RU" sz="8000" dirty="0">
                <a:solidFill>
                  <a:srgbClr val="F16741"/>
                </a:solidFill>
              </a:rPr>
              <a:t> ли информация от интернет сайта на Областна администрация - Враца?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sz="1800" dirty="0"/>
          </a:p>
        </p:txBody>
      </p:sp>
      <p:sp>
        <p:nvSpPr>
          <p:cNvPr id="18438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665913" y="2684463"/>
            <a:ext cx="4487862" cy="2946400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 Да - 100%</a:t>
            </a:r>
          </a:p>
          <a:p>
            <a:pPr eaLnBrk="1" hangingPunct="1"/>
            <a:r>
              <a:rPr lang="bg-BG" altLang="bg-BG" sz="1800" dirty="0" smtClean="0"/>
              <a:t> Не - 0%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18439" name="Ди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04343871"/>
              </p:ext>
            </p:extLst>
          </p:nvPr>
        </p:nvGraphicFramePr>
        <p:xfrm>
          <a:off x="1692275" y="3932238"/>
          <a:ext cx="4666569" cy="2684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3" name="Диаграма" r:id="rId3" imgW="2552416" imgH="1542431" progId="Excel.Chart.8">
                  <p:embed/>
                </p:oleObj>
              </mc:Choice>
              <mc:Fallback>
                <p:oleObj name="Диаграма" r:id="rId3" imgW="2552416" imgH="1542431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92275" y="3932238"/>
                        <a:ext cx="4666569" cy="26844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40" name="Диагра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28199175"/>
              </p:ext>
            </p:extLst>
          </p:nvPr>
        </p:nvGraphicFramePr>
        <p:xfrm>
          <a:off x="5792788" y="3932238"/>
          <a:ext cx="4837113" cy="2714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524" name="Диаграма" r:id="rId5" imgW="3689455" imgH="1900339" progId="Excel.Chart.8">
                  <p:embed/>
                </p:oleObj>
              </mc:Choice>
              <mc:Fallback>
                <p:oleObj name="Диаграма" r:id="rId5" imgW="3689455" imgH="1900339" progId="Excel.Chart.8">
                  <p:embed/>
                  <p:pic>
                    <p:nvPicPr>
                      <p:cNvPr id="0" name="Диаграма 11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2788" y="3932238"/>
                        <a:ext cx="4837113" cy="2714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577975"/>
          </a:xfrm>
        </p:spPr>
        <p:txBody>
          <a:bodyPr>
            <a:normAutofit fontScale="25000" lnSpcReduction="2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8000" dirty="0" err="1">
                <a:solidFill>
                  <a:srgbClr val="F16741"/>
                </a:solidFill>
              </a:rPr>
              <a:t>Каква</a:t>
            </a:r>
            <a:r>
              <a:rPr lang="ru-RU" sz="8000" dirty="0">
                <a:solidFill>
                  <a:srgbClr val="F16741"/>
                </a:solidFill>
              </a:rPr>
              <a:t> е </a:t>
            </a:r>
            <a:r>
              <a:rPr lang="ru-RU" sz="8000" dirty="0" err="1">
                <a:solidFill>
                  <a:srgbClr val="F16741"/>
                </a:solidFill>
              </a:rPr>
              <a:t>писмената</a:t>
            </a:r>
            <a:r>
              <a:rPr lang="ru-RU" sz="8000" dirty="0">
                <a:solidFill>
                  <a:srgbClr val="F16741"/>
                </a:solidFill>
              </a:rPr>
              <a:t> информация </a:t>
            </a:r>
            <a:r>
              <a:rPr lang="ru-RU" sz="8000" dirty="0" err="1">
                <a:solidFill>
                  <a:srgbClr val="F16741"/>
                </a:solidFill>
              </a:rPr>
              <a:t>съдържаща</a:t>
            </a:r>
            <a:r>
              <a:rPr lang="ru-RU" sz="8000" dirty="0">
                <a:solidFill>
                  <a:srgbClr val="F16741"/>
                </a:solidFill>
              </a:rPr>
              <a:t> се в </a:t>
            </a:r>
            <a:r>
              <a:rPr lang="ru-RU" sz="8000" dirty="0" err="1">
                <a:solidFill>
                  <a:srgbClr val="F16741"/>
                </a:solidFill>
              </a:rPr>
              <a:t>табла</a:t>
            </a:r>
            <a:r>
              <a:rPr lang="ru-RU" sz="8000" dirty="0">
                <a:solidFill>
                  <a:srgbClr val="F16741"/>
                </a:solidFill>
              </a:rPr>
              <a:t>, </a:t>
            </a:r>
            <a:r>
              <a:rPr lang="ru-RU" sz="8000" dirty="0" err="1">
                <a:solidFill>
                  <a:srgbClr val="F16741"/>
                </a:solidFill>
              </a:rPr>
              <a:t>образци</a:t>
            </a:r>
            <a:r>
              <a:rPr lang="ru-RU" sz="8000" dirty="0">
                <a:solidFill>
                  <a:srgbClr val="F16741"/>
                </a:solidFill>
              </a:rPr>
              <a:t> на заявления за </a:t>
            </a:r>
            <a:r>
              <a:rPr lang="ru-RU" sz="8000" dirty="0" err="1">
                <a:solidFill>
                  <a:srgbClr val="F16741"/>
                </a:solidFill>
              </a:rPr>
              <a:t>административни</a:t>
            </a:r>
            <a:r>
              <a:rPr lang="ru-RU" sz="8000" dirty="0">
                <a:solidFill>
                  <a:srgbClr val="F16741"/>
                </a:solidFill>
              </a:rPr>
              <a:t> услуги и </a:t>
            </a:r>
            <a:r>
              <a:rPr lang="ru-RU" sz="8000" dirty="0" err="1">
                <a:solidFill>
                  <a:srgbClr val="F16741"/>
                </a:solidFill>
              </a:rPr>
              <a:t>други</a:t>
            </a:r>
            <a:r>
              <a:rPr lang="ru-RU" sz="8000" dirty="0">
                <a:solidFill>
                  <a:srgbClr val="F16741"/>
                </a:solidFill>
              </a:rPr>
              <a:t>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0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851150"/>
            <a:ext cx="4224338" cy="27543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Лесноразбираема и пълна - 100%</a:t>
            </a:r>
          </a:p>
          <a:p>
            <a:pPr eaLnBrk="1" hangingPunct="1"/>
            <a:r>
              <a:rPr lang="bg-BG" altLang="bg-BG" sz="1800" smtClean="0"/>
              <a:t>По-скоро не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0663" y="1166813"/>
            <a:ext cx="3902075" cy="1568450"/>
          </a:xfrm>
        </p:spPr>
        <p:txBody>
          <a:bodyPr>
            <a:normAutofit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Колко </a:t>
            </a:r>
            <a:r>
              <a:rPr lang="ru-RU" sz="2000" dirty="0" err="1">
                <a:solidFill>
                  <a:srgbClr val="F16741"/>
                </a:solidFill>
              </a:rPr>
              <a:t>време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беше</a:t>
            </a:r>
            <a:r>
              <a:rPr lang="ru-RU" sz="2000" dirty="0">
                <a:solidFill>
                  <a:srgbClr val="F16741"/>
                </a:solidFill>
              </a:rPr>
              <a:t> необходимо, за да </a:t>
            </a:r>
            <a:r>
              <a:rPr lang="ru-RU" sz="2000" dirty="0" err="1">
                <a:solidFill>
                  <a:srgbClr val="F16741"/>
                </a:solidFill>
              </a:rPr>
              <a:t>бъдете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обслужени</a:t>
            </a:r>
            <a:r>
              <a:rPr lang="ru-RU" sz="2000" dirty="0">
                <a:solidFill>
                  <a:srgbClr val="F16741"/>
                </a:solidFill>
              </a:rPr>
              <a:t>?</a:t>
            </a:r>
          </a:p>
          <a:p>
            <a:pPr eaLnBrk="1" fontAlgn="auto" hangingPunct="1">
              <a:buClr>
                <a:schemeClr val="accent6"/>
              </a:buClr>
              <a:defRPr/>
            </a:pPr>
            <a:endParaRPr lang="bg-BG" dirty="0"/>
          </a:p>
        </p:txBody>
      </p:sp>
      <p:sp>
        <p:nvSpPr>
          <p:cNvPr id="19462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5 мин. - 27%       20 мин. – 23</a:t>
            </a:r>
            <a:r>
              <a:rPr lang="en-US" altLang="bg-BG" sz="1800" dirty="0" smtClean="0"/>
              <a:t>%</a:t>
            </a:r>
            <a:endParaRPr lang="bg-BG" altLang="bg-BG" sz="1800" dirty="0" smtClean="0"/>
          </a:p>
          <a:p>
            <a:pPr eaLnBrk="1" hangingPunct="1"/>
            <a:r>
              <a:rPr lang="bg-BG" altLang="bg-BG" sz="1800" dirty="0" smtClean="0"/>
              <a:t>10 мин. - 50%	     Повече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19463" name="Диаграма 8"/>
          <p:cNvGraphicFramePr>
            <a:graphicFrameLocks/>
          </p:cNvGraphicFramePr>
          <p:nvPr/>
        </p:nvGraphicFramePr>
        <p:xfrm>
          <a:off x="1058863" y="3683000"/>
          <a:ext cx="6330950" cy="4103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7" name="Диаграма" r:id="rId3" imgW="6333972" imgH="4114800" progId="Excel.Chart.8">
                  <p:embed/>
                </p:oleObj>
              </mc:Choice>
              <mc:Fallback>
                <p:oleObj name="Диаграма" r:id="rId3" imgW="6333972" imgH="4114800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58863" y="3683000"/>
                        <a:ext cx="6330950" cy="4103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4" name="Диаграма 1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2398783"/>
              </p:ext>
            </p:extLst>
          </p:nvPr>
        </p:nvGraphicFramePr>
        <p:xfrm>
          <a:off x="5357813" y="3943349"/>
          <a:ext cx="5823993" cy="281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48" name="Диаграма" r:id="rId5" imgW="4540060" imgH="2083197" progId="Excel.Chart.8">
                  <p:embed/>
                </p:oleObj>
              </mc:Choice>
              <mc:Fallback>
                <p:oleObj name="Диаграма" r:id="rId5" imgW="4540060" imgH="2083197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3" y="3943349"/>
                        <a:ext cx="5823993" cy="281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>
            <a:normAutofit fontScale="925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dirty="0" err="1">
                <a:solidFill>
                  <a:srgbClr val="F16741"/>
                </a:solidFill>
              </a:rPr>
              <a:t>Останахте</a:t>
            </a:r>
            <a:r>
              <a:rPr lang="ru-RU" dirty="0">
                <a:solidFill>
                  <a:srgbClr val="F16741"/>
                </a:solidFill>
              </a:rPr>
              <a:t> ли </a:t>
            </a:r>
            <a:r>
              <a:rPr lang="ru-RU" dirty="0" err="1">
                <a:solidFill>
                  <a:srgbClr val="F16741"/>
                </a:solidFill>
              </a:rPr>
              <a:t>удовлетворени</a:t>
            </a:r>
            <a:r>
              <a:rPr lang="ru-RU" dirty="0">
                <a:solidFill>
                  <a:srgbClr val="F16741"/>
                </a:solidFill>
              </a:rPr>
              <a:t> от </a:t>
            </a:r>
            <a:r>
              <a:rPr lang="ru-RU" dirty="0" err="1">
                <a:solidFill>
                  <a:srgbClr val="F16741"/>
                </a:solidFill>
              </a:rPr>
              <a:t>времето</a:t>
            </a:r>
            <a:r>
              <a:rPr lang="ru-RU" dirty="0">
                <a:solidFill>
                  <a:srgbClr val="F16741"/>
                </a:solidFill>
              </a:rPr>
              <a:t>, за </a:t>
            </a:r>
            <a:r>
              <a:rPr lang="ru-RU" dirty="0" err="1">
                <a:solidFill>
                  <a:srgbClr val="F16741"/>
                </a:solidFill>
              </a:rPr>
              <a:t>което</a:t>
            </a:r>
            <a:r>
              <a:rPr lang="ru-RU" dirty="0">
                <a:solidFill>
                  <a:srgbClr val="F16741"/>
                </a:solidFill>
              </a:rPr>
              <a:t> Ви </a:t>
            </a:r>
            <a:r>
              <a:rPr lang="ru-RU" dirty="0" err="1">
                <a:solidFill>
                  <a:srgbClr val="F16741"/>
                </a:solidFill>
              </a:rPr>
              <a:t>обслужиха</a:t>
            </a:r>
            <a:r>
              <a:rPr lang="ru-RU" dirty="0">
                <a:solidFill>
                  <a:srgbClr val="F16741"/>
                </a:solidFill>
              </a:rPr>
              <a:t> в </a:t>
            </a:r>
            <a:r>
              <a:rPr lang="ru-RU" dirty="0" err="1">
                <a:solidFill>
                  <a:srgbClr val="F16741"/>
                </a:solidFill>
              </a:rPr>
              <a:t>Центъра</a:t>
            </a:r>
            <a:r>
              <a:rPr lang="ru-RU" dirty="0">
                <a:solidFill>
                  <a:srgbClr val="F16741"/>
                </a:solidFill>
              </a:rPr>
              <a:t> за административно </a:t>
            </a:r>
            <a:r>
              <a:rPr lang="ru-RU" dirty="0" err="1">
                <a:solidFill>
                  <a:srgbClr val="F16741"/>
                </a:solidFill>
              </a:rPr>
              <a:t>обслужване</a:t>
            </a:r>
            <a:r>
              <a:rPr lang="ru-RU" dirty="0" smtClean="0">
                <a:solidFill>
                  <a:srgbClr val="F16741"/>
                </a:solidFill>
              </a:rPr>
              <a:t>?</a:t>
            </a:r>
            <a:endParaRPr lang="ru-RU" dirty="0">
              <a:solidFill>
                <a:srgbClr val="F16741"/>
              </a:solidFill>
            </a:endParaRPr>
          </a:p>
        </p:txBody>
      </p:sp>
      <p:sp>
        <p:nvSpPr>
          <p:cNvPr id="20484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Да, напълно- 100%</a:t>
            </a:r>
          </a:p>
          <a:p>
            <a:pPr eaLnBrk="1" hangingPunct="1"/>
            <a:r>
              <a:rPr lang="bg-BG" altLang="bg-BG" sz="1800" smtClean="0"/>
              <a:t>Отчасти- 0%</a:t>
            </a:r>
            <a:endParaRPr lang="en-US" altLang="bg-BG" sz="1800" smtClean="0"/>
          </a:p>
          <a:p>
            <a:pPr eaLnBrk="1" hangingPunct="1"/>
            <a:r>
              <a:rPr lang="bg-BG" altLang="bg-BG" sz="1800" smtClean="0"/>
              <a:t>Не</a:t>
            </a:r>
            <a:r>
              <a:rPr lang="en-US" altLang="bg-BG" sz="1800" smtClean="0"/>
              <a:t> - 0</a:t>
            </a:r>
            <a:r>
              <a:rPr lang="bg-BG" altLang="bg-BG" sz="1800" smtClean="0"/>
              <a:t>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572250" y="1368425"/>
            <a:ext cx="3900488" cy="11906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 err="1">
                <a:solidFill>
                  <a:srgbClr val="F16741"/>
                </a:solidFill>
              </a:rPr>
              <a:t>Спазени</a:t>
            </a:r>
            <a:r>
              <a:rPr lang="ru-RU" sz="2000" dirty="0">
                <a:solidFill>
                  <a:srgbClr val="F16741"/>
                </a:solidFill>
              </a:rPr>
              <a:t> ли </a:t>
            </a:r>
            <a:r>
              <a:rPr lang="ru-RU" sz="2000" dirty="0" err="1">
                <a:solidFill>
                  <a:srgbClr val="F16741"/>
                </a:solidFill>
              </a:rPr>
              <a:t>бяха</a:t>
            </a:r>
            <a:r>
              <a:rPr lang="ru-RU" sz="2000" dirty="0">
                <a:solidFill>
                  <a:srgbClr val="F16741"/>
                </a:solidFill>
              </a:rPr>
              <a:t> нормативно </a:t>
            </a:r>
            <a:r>
              <a:rPr lang="ru-RU" sz="2000" dirty="0" err="1">
                <a:solidFill>
                  <a:srgbClr val="F16741"/>
                </a:solidFill>
              </a:rPr>
              <a:t>определените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срокове</a:t>
            </a:r>
            <a:r>
              <a:rPr lang="ru-RU" sz="2000" dirty="0">
                <a:solidFill>
                  <a:srgbClr val="F16741"/>
                </a:solidFill>
              </a:rPr>
              <a:t> за </a:t>
            </a:r>
            <a:r>
              <a:rPr lang="ru-RU" sz="2000" dirty="0" err="1">
                <a:solidFill>
                  <a:srgbClr val="F16741"/>
                </a:solidFill>
              </a:rPr>
              <a:t>извършване</a:t>
            </a:r>
            <a:r>
              <a:rPr lang="ru-RU" sz="2000" dirty="0">
                <a:solidFill>
                  <a:srgbClr val="F16741"/>
                </a:solidFill>
              </a:rPr>
              <a:t> на </a:t>
            </a:r>
            <a:r>
              <a:rPr lang="ru-RU" sz="2000" dirty="0" err="1">
                <a:solidFill>
                  <a:srgbClr val="F16741"/>
                </a:solidFill>
              </a:rPr>
              <a:t>административната</a:t>
            </a:r>
            <a:r>
              <a:rPr lang="ru-RU" sz="2000" dirty="0">
                <a:solidFill>
                  <a:srgbClr val="F16741"/>
                </a:solidFill>
              </a:rPr>
              <a:t> услуга?</a:t>
            </a:r>
          </a:p>
        </p:txBody>
      </p:sp>
      <p:sp>
        <p:nvSpPr>
          <p:cNvPr id="20486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851150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Да – 100%</a:t>
            </a:r>
          </a:p>
          <a:p>
            <a:pPr eaLnBrk="1" hangingPunct="1"/>
            <a:r>
              <a:rPr lang="bg-BG" altLang="bg-BG" sz="1800" smtClean="0"/>
              <a:t>Не – 0%</a:t>
            </a:r>
          </a:p>
          <a:p>
            <a:pPr eaLnBrk="1" hangingPunct="1"/>
            <a:endParaRPr lang="bg-BG" altLang="bg-BG" smtClean="0"/>
          </a:p>
        </p:txBody>
      </p:sp>
      <p:graphicFrame>
        <p:nvGraphicFramePr>
          <p:cNvPr id="20487" name="Диагра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641534"/>
              </p:ext>
            </p:extLst>
          </p:nvPr>
        </p:nvGraphicFramePr>
        <p:xfrm>
          <a:off x="922338" y="3634377"/>
          <a:ext cx="675005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1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2338" y="3634377"/>
                        <a:ext cx="675005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8" name="Диаграма 14"/>
          <p:cNvGraphicFramePr>
            <a:graphicFrameLocks/>
          </p:cNvGraphicFramePr>
          <p:nvPr/>
        </p:nvGraphicFramePr>
        <p:xfrm>
          <a:off x="5681663" y="4029075"/>
          <a:ext cx="4498975" cy="2654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2" name="Диаграма" r:id="rId5" imgW="4505172" imgH="2657355" progId="Excel.Chart.8">
                  <p:embed/>
                </p:oleObj>
              </mc:Choice>
              <mc:Fallback>
                <p:oleObj name="Диаграма" r:id="rId5" imgW="4505172" imgH="2657355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81663" y="4029075"/>
                        <a:ext cx="4498975" cy="2654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/>
          <p:cNvSpPr>
            <a:spLocks noGrp="1"/>
          </p:cNvSpPr>
          <p:nvPr>
            <p:ph type="title"/>
          </p:nvPr>
        </p:nvSpPr>
        <p:spPr>
          <a:xfrm>
            <a:off x="1685925" y="193675"/>
            <a:ext cx="8880475" cy="1079500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bg-BG" dirty="0">
                <a:solidFill>
                  <a:schemeClr val="accent6">
                    <a:lumMod val="75000"/>
                  </a:schemeClr>
                </a:solidFill>
              </a:rPr>
              <a:t>РЕЗУЛТАТИ ОТ ПРОВЕДЕНОТО ПРОУЧВАНЕ НА САЙТА</a:t>
            </a:r>
          </a:p>
        </p:txBody>
      </p:sp>
      <p:sp>
        <p:nvSpPr>
          <p:cNvPr id="3" name="Текстов контейнер 2"/>
          <p:cNvSpPr>
            <a:spLocks noGrp="1"/>
          </p:cNvSpPr>
          <p:nvPr>
            <p:ph type="body" idx="1"/>
          </p:nvPr>
        </p:nvSpPr>
        <p:spPr>
          <a:xfrm>
            <a:off x="1685925" y="1273175"/>
            <a:ext cx="3897313" cy="1381125"/>
          </a:xfrm>
        </p:spPr>
        <p:txBody>
          <a:bodyPr/>
          <a:lstStyle/>
          <a:p>
            <a:pPr eaLnBrk="1" fontAlgn="auto" hangingPunct="1">
              <a:lnSpc>
                <a:spcPct val="110000"/>
              </a:lnSpc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</a:t>
            </a:r>
            <a:r>
              <a:rPr lang="ru-RU" sz="2000" dirty="0" err="1">
                <a:solidFill>
                  <a:srgbClr val="F16741"/>
                </a:solidFill>
              </a:rPr>
              <a:t>оценявате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отношението</a:t>
            </a:r>
            <a:r>
              <a:rPr lang="ru-RU" sz="2000" dirty="0">
                <a:solidFill>
                  <a:srgbClr val="F16741"/>
                </a:solidFill>
              </a:rPr>
              <a:t> на </a:t>
            </a:r>
            <a:r>
              <a:rPr lang="ru-RU" sz="2000" dirty="0" err="1">
                <a:solidFill>
                  <a:srgbClr val="F16741"/>
                </a:solidFill>
              </a:rPr>
              <a:t>служителите</a:t>
            </a:r>
            <a:r>
              <a:rPr lang="ru-RU" sz="2000" dirty="0">
                <a:solidFill>
                  <a:srgbClr val="F16741"/>
                </a:solidFill>
              </a:rPr>
              <a:t> в Областна администрация - Враца </a:t>
            </a:r>
            <a:r>
              <a:rPr lang="ru-RU" sz="2000" dirty="0" err="1">
                <a:solidFill>
                  <a:srgbClr val="F16741"/>
                </a:solidFill>
              </a:rPr>
              <a:t>към</a:t>
            </a:r>
            <a:r>
              <a:rPr lang="ru-RU" sz="2000" dirty="0">
                <a:solidFill>
                  <a:srgbClr val="F16741"/>
                </a:solidFill>
              </a:rPr>
              <a:t> Вас?</a:t>
            </a:r>
          </a:p>
        </p:txBody>
      </p:sp>
      <p:sp>
        <p:nvSpPr>
          <p:cNvPr id="21508" name="Контейнер за съдържание 3"/>
          <p:cNvSpPr>
            <a:spLocks noGrp="1"/>
          </p:cNvSpPr>
          <p:nvPr>
            <p:ph sz="half" idx="2"/>
          </p:nvPr>
        </p:nvSpPr>
        <p:spPr bwMode="auto">
          <a:xfrm>
            <a:off x="1593850" y="2654300"/>
            <a:ext cx="4224338" cy="295116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smtClean="0"/>
              <a:t>Любезно и отзивчиво - 100%</a:t>
            </a:r>
          </a:p>
          <a:p>
            <a:pPr eaLnBrk="1" hangingPunct="1"/>
            <a:r>
              <a:rPr lang="bg-BG" altLang="bg-BG" sz="1800" smtClean="0"/>
              <a:t>По-скоро неуважително - 0%</a:t>
            </a:r>
          </a:p>
          <a:p>
            <a:pPr eaLnBrk="1" hangingPunct="1"/>
            <a:endParaRPr lang="bg-BG" altLang="bg-BG" smtClean="0"/>
          </a:p>
        </p:txBody>
      </p:sp>
      <p:sp>
        <p:nvSpPr>
          <p:cNvPr id="5" name="Текстов контейнер 4"/>
          <p:cNvSpPr>
            <a:spLocks noGrp="1"/>
          </p:cNvSpPr>
          <p:nvPr>
            <p:ph type="body" sz="quarter" idx="3"/>
          </p:nvPr>
        </p:nvSpPr>
        <p:spPr>
          <a:xfrm>
            <a:off x="6415088" y="1273175"/>
            <a:ext cx="3900487" cy="974725"/>
          </a:xfrm>
        </p:spPr>
        <p:txBody>
          <a:bodyPr>
            <a:normAutofit lnSpcReduction="10000"/>
          </a:bodyPr>
          <a:lstStyle/>
          <a:p>
            <a:pPr eaLnBrk="1" fontAlgn="auto" hangingPunct="1">
              <a:buClr>
                <a:schemeClr val="accent6"/>
              </a:buClr>
              <a:defRPr/>
            </a:pPr>
            <a:r>
              <a:rPr lang="ru-RU" sz="2000" dirty="0">
                <a:solidFill>
                  <a:srgbClr val="F16741"/>
                </a:solidFill>
              </a:rPr>
              <a:t>Как </a:t>
            </a:r>
            <a:r>
              <a:rPr lang="ru-RU" sz="2000" dirty="0" err="1">
                <a:solidFill>
                  <a:srgbClr val="F16741"/>
                </a:solidFill>
              </a:rPr>
              <a:t>оценявате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качеството</a:t>
            </a:r>
            <a:r>
              <a:rPr lang="ru-RU" sz="2000" dirty="0">
                <a:solidFill>
                  <a:srgbClr val="F16741"/>
                </a:solidFill>
              </a:rPr>
              <a:t> на </a:t>
            </a:r>
            <a:r>
              <a:rPr lang="ru-RU" sz="2000" dirty="0" err="1">
                <a:solidFill>
                  <a:srgbClr val="F16741"/>
                </a:solidFill>
              </a:rPr>
              <a:t>административното</a:t>
            </a:r>
            <a:r>
              <a:rPr lang="ru-RU" sz="2000" dirty="0">
                <a:solidFill>
                  <a:srgbClr val="F16741"/>
                </a:solidFill>
              </a:rPr>
              <a:t> </a:t>
            </a:r>
            <a:r>
              <a:rPr lang="ru-RU" sz="2000" dirty="0" err="1">
                <a:solidFill>
                  <a:srgbClr val="F16741"/>
                </a:solidFill>
              </a:rPr>
              <a:t>обслужване</a:t>
            </a:r>
            <a:r>
              <a:rPr lang="ru-RU" sz="2000" dirty="0">
                <a:solidFill>
                  <a:srgbClr val="F16741"/>
                </a:solidFill>
              </a:rPr>
              <a:t>?</a:t>
            </a:r>
          </a:p>
        </p:txBody>
      </p:sp>
      <p:sp>
        <p:nvSpPr>
          <p:cNvPr id="21510" name="Контейнер за съдържание 5"/>
          <p:cNvSpPr>
            <a:spLocks noGrp="1"/>
          </p:cNvSpPr>
          <p:nvPr>
            <p:ph sz="quarter" idx="4"/>
          </p:nvPr>
        </p:nvSpPr>
        <p:spPr bwMode="auto">
          <a:xfrm>
            <a:off x="6335713" y="2593975"/>
            <a:ext cx="4371975" cy="3071813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bg-BG" altLang="bg-BG" sz="1800" dirty="0" smtClean="0"/>
              <a:t>Много добро – 100%</a:t>
            </a:r>
          </a:p>
          <a:p>
            <a:pPr eaLnBrk="1" hangingPunct="1"/>
            <a:r>
              <a:rPr lang="bg-BG" altLang="bg-BG" sz="1800" dirty="0" smtClean="0"/>
              <a:t>Добро – 0%</a:t>
            </a:r>
          </a:p>
          <a:p>
            <a:pPr eaLnBrk="1" hangingPunct="1"/>
            <a:r>
              <a:rPr lang="bg-BG" altLang="bg-BG" sz="1800" dirty="0" smtClean="0"/>
              <a:t>Задоволително – 0%</a:t>
            </a:r>
          </a:p>
          <a:p>
            <a:pPr eaLnBrk="1" hangingPunct="1"/>
            <a:endParaRPr lang="bg-BG" altLang="bg-BG" dirty="0" smtClean="0"/>
          </a:p>
        </p:txBody>
      </p:sp>
      <p:graphicFrame>
        <p:nvGraphicFramePr>
          <p:cNvPr id="21511" name="Диаграма 8"/>
          <p:cNvGraphicFramePr>
            <a:graphicFrameLocks/>
          </p:cNvGraphicFramePr>
          <p:nvPr/>
        </p:nvGraphicFramePr>
        <p:xfrm>
          <a:off x="781050" y="3638550"/>
          <a:ext cx="675005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5" name="Диаграма" r:id="rId3" imgW="6753266" imgH="4352912" progId="Excel.Chart.8">
                  <p:embed/>
                </p:oleObj>
              </mc:Choice>
              <mc:Fallback>
                <p:oleObj name="Диаграма" r:id="rId3" imgW="6753266" imgH="4352912" progId="Excel.Chart.8">
                  <p:embed/>
                  <p:pic>
                    <p:nvPicPr>
                      <p:cNvPr id="0" name="Диаграма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1050" y="3638550"/>
                        <a:ext cx="675005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2" name="Диаграма 14"/>
          <p:cNvGraphicFramePr>
            <a:graphicFrameLocks/>
          </p:cNvGraphicFramePr>
          <p:nvPr/>
        </p:nvGraphicFramePr>
        <p:xfrm>
          <a:off x="5818188" y="4048125"/>
          <a:ext cx="5253037" cy="293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6" name="Диаграма" r:id="rId5" imgW="4267320" imgH="2295512" progId="Excel.Chart.8">
                  <p:embed/>
                </p:oleObj>
              </mc:Choice>
              <mc:Fallback>
                <p:oleObj name="Диаграма" r:id="rId5" imgW="4267320" imgH="2295512" progId="Excel.Chart.8">
                  <p:embed/>
                  <p:pic>
                    <p:nvPicPr>
                      <p:cNvPr id="0" name="Диаграма 14"/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18188" y="4048125"/>
                        <a:ext cx="5253037" cy="293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82E"/>
      </a:dk2>
      <a:lt2>
        <a:srgbClr val="C2F5FC"/>
      </a:lt2>
      <a:accent1>
        <a:srgbClr val="4091F3"/>
      </a:accent1>
      <a:accent2>
        <a:srgbClr val="8BBCF1"/>
      </a:accent2>
      <a:accent3>
        <a:srgbClr val="CB6A6A"/>
      </a:accent3>
      <a:accent4>
        <a:srgbClr val="C567AF"/>
      </a:accent4>
      <a:accent5>
        <a:srgbClr val="A684F9"/>
      </a:accent5>
      <a:accent6>
        <a:srgbClr val="A9ACEE"/>
      </a:accent6>
      <a:hlink>
        <a:srgbClr val="6D9CC5"/>
      </a:hlink>
      <a:folHlink>
        <a:srgbClr val="6D82A0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178B2DAB-5DDE-4060-A857-D2E1CDA9250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Медисън</Template>
  <TotalTime>2294</TotalTime>
  <Words>1455</Words>
  <Application>Microsoft Office PowerPoint</Application>
  <PresentationFormat>Widescreen</PresentationFormat>
  <Paragraphs>136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MS Shell Dlg 2</vt:lpstr>
      <vt:lpstr>Wingdings</vt:lpstr>
      <vt:lpstr>Wingdings 3</vt:lpstr>
      <vt:lpstr>Madison</vt:lpstr>
      <vt:lpstr>Диаграма</vt:lpstr>
      <vt:lpstr>ДОКЛАД    ЗА ОЦЕНКА НА УДОВЛЕТВОРЕНОСТТА  НА ПОТРЕБИТЕЛИТЕ  ОТ ПРЕДОСТАВЯНОТО  АДМИНИСТРАТИВНО ОБСЛУЖВАНЕ  ОТ ОБЛАСТНА АДМИНИСТРАЦИЯ – ВРАЦА  ЗА ПЕРИОДА 01.01.2023 - 31.12.2023 г.  (съгласно чл.24, ал. 8 от Наредбата за административното обслужване)</vt:lpstr>
      <vt:lpstr>ОСНОВАНИЯ ЗА ПРОУЧВАНЕТО</vt:lpstr>
      <vt:lpstr>ЦЕЛИ НА АНКЕТНОТО ПРОУЧВАНЕ В ЦАО</vt:lpstr>
      <vt:lpstr>НАСОЧЕНОСТ И НАЧИН НА ПРОВЕЖДАНЕ НА ПРОУЧВАНЕТО В ЦАО  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ПРОВЕДЕНОТО ПРОУЧВАНЕ НА САЙТА</vt:lpstr>
      <vt:lpstr>РЕЗУЛТАТИ ОТ АНКЕТИ,  ПОПЪЛНЕНИ В ЦАО</vt:lpstr>
      <vt:lpstr>PowerPoint Presentation</vt:lpstr>
      <vt:lpstr>МНЕНИЯ И ПРЕДЛОЖЕНИЯ ОТ КНИГАТА НА АДМИНИСТРАЦИЯТА</vt:lpstr>
      <vt:lpstr>МНЕНИЯ И ПРЕДЛОЖЕНИЯ ОТ КНИГАТА НА АДМИНИСТРАЦИЯТА</vt:lpstr>
      <vt:lpstr>ИЗВОДИ ОТ АНКЕТНОТО ПРОУЧВАНЕ</vt:lpstr>
      <vt:lpstr>МЕРКИ ЗА ПОДОБРЯВАНЕ НА АДМИНИСТРАТИВНОТО ОБСЛУЖВАНЕ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  НА  РЕЗУЛТАТИТЕ ОТ АНКЕТАТА ЗА ПРОУЧВАНЕ НА УДОВЛЕТВОРЕНОСТТА НА ПОТРЕБИТЕЛИТЕ НА АДМИНИСТРАТИВНИ УСЛУГИ</dc:title>
  <dc:creator>Malina Nikolova</dc:creator>
  <cp:lastModifiedBy>OA - Vratsa</cp:lastModifiedBy>
  <cp:revision>190</cp:revision>
  <dcterms:created xsi:type="dcterms:W3CDTF">2019-01-13T07:35:29Z</dcterms:created>
  <dcterms:modified xsi:type="dcterms:W3CDTF">2024-03-20T12:26:14Z</dcterms:modified>
</cp:coreProperties>
</file>