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72" r:id="rId10"/>
    <p:sldId id="263" r:id="rId11"/>
    <p:sldId id="266" r:id="rId12"/>
    <p:sldId id="273" r:id="rId13"/>
    <p:sldId id="274" r:id="rId14"/>
    <p:sldId id="275" r:id="rId15"/>
    <p:sldId id="265" r:id="rId16"/>
  </p:sldIdLst>
  <p:sldSz cx="12192000" cy="6858000"/>
  <p:notesSz cx="6858000" cy="914400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741"/>
    <a:srgbClr val="E158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008063" y="0"/>
            <a:ext cx="793432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8942388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2190750" y="3262313"/>
            <a:ext cx="415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z="2400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24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>
            <a:normAutofit/>
          </a:bodyPr>
          <a:lstStyle>
            <a:lvl1pPr algn="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/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109A8-22BB-406D-B296-ECA182F49710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2B044-09CE-4979-857A-8A171B4AAF7A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46063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4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193925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478D5-4DCF-40B1-BA49-D6BD80D0E200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B4CF0-A76D-488B-9CCF-B696DD024B6F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907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5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 rot="5400000">
            <a:off x="10337800" y="415925"/>
            <a:ext cx="414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7765E-923E-4056-B9B8-4B5AAA65A0F2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785E8-3D82-4FC6-9140-ECFA1692FAF5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4599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8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8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195513" y="641350"/>
            <a:ext cx="414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D5F7F-6790-4614-B9AD-0BA940C43387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7D071-4E9F-4078-944B-EEFC1AEB66DE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4911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3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24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2192338" y="296227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>
            <a:normAutofit/>
          </a:bodyPr>
          <a:lstStyle>
            <a:lvl1pPr algn="r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/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D7348-830E-448D-A0A4-8B52B12D235B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40135-4DE3-42A2-A6E6-7E7E5E3CAB21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012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5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26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195513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A4D3D-CE2F-4FF8-AB04-EF78342AB747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5390B-E06E-4501-B0FB-246C7E39E480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7891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20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2193925" y="636588"/>
            <a:ext cx="415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EAB8B-1E45-457A-A4FB-23312879C12D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BBB4-D6A6-4448-9189-0CA0B8FA2D53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9414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Rectangle 13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195513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1183C-1115-430B-BA7A-93721F829731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75385-1BF1-4E75-8E3C-4BBF16B11448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34694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12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7D8F6-8CA0-4F7F-A86A-7BFDD8D1E49D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D37A7-DA0F-4714-8176-EEB7A8366DE9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7172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4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25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1554163" y="112712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F00D6-FD39-4406-A4EB-F8B22698E8FC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B6BA-DB32-49CF-9E43-25A5AE3CE81C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5624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9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1554163" y="112712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bg-BG" noProof="0" smtClean="0"/>
              <a:t>Щракнете върху иконата, за да добавите картина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9E157-DEA2-4332-A688-E399D927D78B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4528-0C16-423D-B446-4ABFC400BE5E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34629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2105025"/>
            <a:ext cx="93599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0"/>
            <a:ext cx="96361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611438" y="808038"/>
            <a:ext cx="79581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363" y="2052638"/>
            <a:ext cx="7796212" cy="399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09625" y="5270501"/>
            <a:ext cx="2662237" cy="182562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973173-8148-4263-969F-DB68666D775F}" type="datetimeFigureOut">
              <a:rPr lang="bg-BG"/>
              <a:pPr>
                <a:defRPr/>
              </a:pPr>
              <a:t>21.3.2022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6787" y="3660775"/>
            <a:ext cx="5884862" cy="179388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750" y="165100"/>
            <a:ext cx="636588" cy="322263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D36B5B-82C0-4621-B576-E7BD033C9CEC}" type="slidenum">
              <a:rPr lang="bg-BG"/>
              <a:pPr>
                <a:defRPr/>
              </a:pPr>
              <a:t>‹#›</a:t>
            </a:fld>
            <a:endParaRPr lang="bg-BG"/>
          </a:p>
        </p:txBody>
      </p:sp>
      <p:sp>
        <p:nvSpPr>
          <p:cNvPr id="57" name="Rectangle 56"/>
          <p:cNvSpPr/>
          <p:nvPr/>
        </p:nvSpPr>
        <p:spPr>
          <a:xfrm>
            <a:off x="962025" y="0"/>
            <a:ext cx="4603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57" r:id="rId1"/>
    <p:sldLayoutId id="2147484258" r:id="rId2"/>
    <p:sldLayoutId id="2147484259" r:id="rId3"/>
    <p:sldLayoutId id="2147484260" r:id="rId4"/>
    <p:sldLayoutId id="2147484261" r:id="rId5"/>
    <p:sldLayoutId id="2147484262" r:id="rId6"/>
    <p:sldLayoutId id="2147484263" r:id="rId7"/>
    <p:sldLayoutId id="2147484264" r:id="rId8"/>
    <p:sldLayoutId id="2147484265" r:id="rId9"/>
    <p:sldLayoutId id="2147484266" r:id="rId10"/>
    <p:sldLayoutId id="2147484267" r:id="rId1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44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9533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973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733033" y="691736"/>
            <a:ext cx="6945454" cy="2268559"/>
          </a:xfrm>
          <a:extLst/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sz="31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ДОКЛАД  </a:t>
            </a:r>
            <a:br>
              <a:rPr lang="bg-BG" sz="31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ЗА ОЦЕНКА НА УДОВЛЕТВОРЕНОСТТА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 НА ПОТРЕБИТЕЛИТЕ 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ОТ ПРЕДОСТАВЯНОТО  АДМИНИСТРАТИВНО ОБСЛУЖВАНЕ 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ОТ ОБЛАСТНА АДМИНИСТРАЦИЯ – ВРАЦА </a:t>
            </a:r>
            <a:r>
              <a:rPr lang="en-US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en-US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ЗА ПЕРИОДА 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01.01.20</a:t>
            </a:r>
            <a:r>
              <a:rPr lang="en-US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2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1 </a:t>
            </a: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- 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31.12.20</a:t>
            </a:r>
            <a:r>
              <a:rPr lang="en-US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2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1 </a:t>
            </a: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г.</a:t>
            </a:r>
            <a:r>
              <a:rPr lang="bg-BG" sz="24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bg-BG" sz="24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en-US" sz="24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en-US" sz="24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en-US" sz="1600" i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bg-BG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съгласно чл.24, ал. </a:t>
            </a:r>
            <a:r>
              <a:rPr lang="en-US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bg-BG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от Наредбата за административното обслужване</a:t>
            </a:r>
            <a:r>
              <a:rPr lang="en-US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bg-BG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13315" name="Картина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200" y="1430338"/>
            <a:ext cx="3225800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74825" y="157163"/>
            <a:ext cx="8802688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774825" y="1609725"/>
            <a:ext cx="8616950" cy="712788"/>
          </a:xfrm>
        </p:spPr>
        <p:txBody>
          <a:bodyPr/>
          <a:lstStyle/>
          <a:p>
            <a:pPr algn="ctr" eaLnBrk="1" fontAlgn="auto" hangingPunct="1">
              <a:buClr>
                <a:schemeClr val="accent6"/>
              </a:buClr>
              <a:defRPr/>
            </a:pPr>
            <a:r>
              <a:rPr lang="bg-BG" dirty="0" smtClean="0">
                <a:solidFill>
                  <a:srgbClr val="F16741"/>
                </a:solidFill>
              </a:rPr>
              <a:t>Вие сте?</a:t>
            </a:r>
            <a:endParaRPr lang="bg-BG" dirty="0">
              <a:solidFill>
                <a:srgbClr val="F16741"/>
              </a:solidFill>
            </a:endParaRPr>
          </a:p>
        </p:txBody>
      </p:sp>
      <p:sp>
        <p:nvSpPr>
          <p:cNvPr id="22532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870075" y="2986088"/>
            <a:ext cx="3894138" cy="30702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Физическо лице - 88%</a:t>
            </a:r>
          </a:p>
          <a:p>
            <a:pPr eaLnBrk="1" hangingPunct="1"/>
            <a:r>
              <a:rPr lang="bg-BG" altLang="bg-BG" sz="1800" smtClean="0"/>
              <a:t>Юридическо лице - 12% </a:t>
            </a:r>
          </a:p>
          <a:p>
            <a:pPr eaLnBrk="1" hangingPunct="1"/>
            <a:endParaRPr lang="bg-BG" altLang="bg-BG" smtClean="0"/>
          </a:p>
        </p:txBody>
      </p:sp>
      <p:graphicFrame>
        <p:nvGraphicFramePr>
          <p:cNvPr id="22533" name="Контейнер за съдържание 8"/>
          <p:cNvGraphicFramePr>
            <a:graphicFrameLocks noGrp="1"/>
          </p:cNvGraphicFramePr>
          <p:nvPr>
            <p:ph sz="quarter" idx="4"/>
          </p:nvPr>
        </p:nvGraphicFramePr>
        <p:xfrm>
          <a:off x="6715125" y="2871788"/>
          <a:ext cx="3786188" cy="283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Диаграма" r:id="rId3" imgW="4571853" imgH="3427157" progId="Excel.Chart.8">
                  <p:embed/>
                </p:oleObj>
              </mc:Choice>
              <mc:Fallback>
                <p:oleObj name="Диаграма" r:id="rId3" imgW="4571853" imgH="3427157" progId="Excel.Chart.8">
                  <p:embed/>
                  <p:pic>
                    <p:nvPicPr>
                      <p:cNvPr id="0" name="Контейнер за съдържание 8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25" y="2871788"/>
                        <a:ext cx="3786188" cy="283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520825" y="155575"/>
            <a:ext cx="9048750" cy="10763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sz="3200" dirty="0">
                <a:solidFill>
                  <a:schemeClr val="accent6">
                    <a:lumMod val="75000"/>
                  </a:schemeClr>
                </a:solidFill>
              </a:rPr>
              <a:t>РЕЗУЛТАТИ ОТ </a:t>
            </a:r>
            <a: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  <a:t>АНКЕТИ, </a:t>
            </a:r>
            <a:b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  <a:t>ПОПЪЛНЕНИ В ЦАО</a:t>
            </a:r>
            <a:endParaRPr lang="bg-BG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727263"/>
              </p:ext>
            </p:extLst>
          </p:nvPr>
        </p:nvGraphicFramePr>
        <p:xfrm>
          <a:off x="1460500" y="1125538"/>
          <a:ext cx="9442450" cy="47117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1357">
                  <a:extLst>
                    <a:ext uri="{9D8B030D-6E8A-4147-A177-3AD203B41FA5}">
                      <a16:colId xmlns:a16="http://schemas.microsoft.com/office/drawing/2014/main" val="814127676"/>
                    </a:ext>
                  </a:extLst>
                </a:gridCol>
                <a:gridCol w="5901660">
                  <a:extLst>
                    <a:ext uri="{9D8B030D-6E8A-4147-A177-3AD203B41FA5}">
                      <a16:colId xmlns:a16="http://schemas.microsoft.com/office/drawing/2014/main" val="4272256967"/>
                    </a:ext>
                  </a:extLst>
                </a:gridCol>
                <a:gridCol w="1529717">
                  <a:extLst>
                    <a:ext uri="{9D8B030D-6E8A-4147-A177-3AD203B41FA5}">
                      <a16:colId xmlns:a16="http://schemas.microsoft.com/office/drawing/2014/main" val="1784602840"/>
                    </a:ext>
                  </a:extLst>
                </a:gridCol>
                <a:gridCol w="1529716">
                  <a:extLst>
                    <a:ext uri="{9D8B030D-6E8A-4147-A177-3AD203B41FA5}">
                      <a16:colId xmlns:a16="http://schemas.microsoft.com/office/drawing/2014/main" val="2119091395"/>
                    </a:ext>
                  </a:extLst>
                </a:gridCol>
              </a:tblGrid>
              <a:tr h="619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Въпрос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Отговор /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бр.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потребители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Отговор /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бр.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потребители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331220690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намирате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обстановката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Центъра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за административно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Областна администрация - Враца?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Добронамерена и делова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бр. 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 взаимно доверие и уважение -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 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40199838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Каква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беше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информацията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която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получихте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от служителя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Центъра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за административно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Ясна, точна и изчерпателна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12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бр. </a:t>
                      </a: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415948187"/>
                  </a:ext>
                </a:extLst>
              </a:tr>
              <a:tr h="587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Ако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въпросът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Ви не е бил от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компетентността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на служителя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Центъра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за административно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бяхте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насочени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към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друг компетентен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служител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администрацията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или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към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съответния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компетентен орган?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беше необходимо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995134975"/>
                  </a:ext>
                </a:extLst>
              </a:tr>
              <a:tr h="210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Ползвате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ли информация от интернет сайта на Областна администрация - Враца?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– 5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482161307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Каква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е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писмената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информация,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съдържаща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се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табла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образци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на заявления за административни услуги 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други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Лесноразбираема и пълна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081516073"/>
                  </a:ext>
                </a:extLst>
              </a:tr>
              <a:tr h="358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Колко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време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беше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необходимо,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 да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бъдете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обслужени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мин.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мин.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мин.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30133844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Останахте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удовлетворени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от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времето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за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което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обслужиха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Центъра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за административно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Да, напълно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125412460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Спазени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бяха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нормативно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определените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срокове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за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извършване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административната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услуга?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99541286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оценявате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отношението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служителите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Областна администрация - Враца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към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Вас?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Любезно и отзивчиво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3352946573"/>
                  </a:ext>
                </a:extLst>
              </a:tr>
              <a:tr h="195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оценявате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качеството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административното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Много добро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023117782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Вие сте?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Физическо лице </a:t>
                      </a:r>
                      <a:endParaRPr lang="en-US" sz="11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Юридическо </a:t>
                      </a:r>
                      <a:r>
                        <a:rPr lang="bg-BG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лиц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753777186"/>
                  </a:ext>
                </a:extLst>
              </a:tr>
            </a:tbl>
          </a:graphicData>
        </a:graphic>
      </p:graphicFrame>
      <p:sp>
        <p:nvSpPr>
          <p:cNvPr id="6" name="Текстово поле 5"/>
          <p:cNvSpPr txBox="1"/>
          <p:nvPr/>
        </p:nvSpPr>
        <p:spPr>
          <a:xfrm>
            <a:off x="1460500" y="5792788"/>
            <a:ext cx="969962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Изводи: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1. Анкетираните потребители в ЦАО са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12</a:t>
            </a:r>
            <a:r>
              <a:rPr lang="bg-BG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2. Всички те са изразили положително мнение по въпросите от анкетата.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3. От анкетираните потребители </a:t>
            </a:r>
            <a:r>
              <a: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6</a:t>
            </a:r>
            <a:r>
              <a:rPr lang="bg-BG" sz="140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 </a:t>
            </a:r>
            <a:r>
              <a:rPr lang="bg-BG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са изразили допълнително мнение, давайки положителна оценка на АО.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1"/>
          <p:cNvSpPr txBox="1">
            <a:spLocks/>
          </p:cNvSpPr>
          <p:nvPr/>
        </p:nvSpPr>
        <p:spPr bwMode="auto">
          <a:xfrm>
            <a:off x="2620963" y="152400"/>
            <a:ext cx="7951787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graphicFrame>
        <p:nvGraphicFramePr>
          <p:cNvPr id="24579" name="Обект 1"/>
          <p:cNvGraphicFramePr>
            <a:graphicFrameLocks noChangeAspect="1"/>
          </p:cNvGraphicFramePr>
          <p:nvPr/>
        </p:nvGraphicFramePr>
        <p:xfrm>
          <a:off x="1646238" y="1235075"/>
          <a:ext cx="4040187" cy="555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3" name="Acrobat Document" r:id="rId3" imgW="4730817" imgH="6694876" progId="Acrobat.Document.DC">
                  <p:embed/>
                </p:oleObj>
              </mc:Choice>
              <mc:Fallback>
                <p:oleObj name="Acrobat Document" r:id="rId3" imgW="4730817" imgH="6694876" progId="Acrobat.Document.DC">
                  <p:embed/>
                  <p:pic>
                    <p:nvPicPr>
                      <p:cNvPr id="0" name="Об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6238" y="1235075"/>
                        <a:ext cx="4040187" cy="555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Обект 2"/>
          <p:cNvGraphicFramePr>
            <a:graphicFrameLocks noChangeAspect="1"/>
          </p:cNvGraphicFramePr>
          <p:nvPr/>
        </p:nvGraphicFramePr>
        <p:xfrm>
          <a:off x="6148388" y="1235075"/>
          <a:ext cx="4206875" cy="555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4" name="Acrobat Document" r:id="rId5" imgW="4866086" imgH="6297333" progId="Acrobat.Document.DC">
                  <p:embed/>
                </p:oleObj>
              </mc:Choice>
              <mc:Fallback>
                <p:oleObj name="Acrobat Document" r:id="rId5" imgW="4866086" imgH="6297333" progId="Acrobat.Document.DC">
                  <p:embed/>
                  <p:pic>
                    <p:nvPicPr>
                      <p:cNvPr id="0" name="Об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8388" y="1235075"/>
                        <a:ext cx="4206875" cy="555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1"/>
          <p:cNvSpPr>
            <a:spLocks noGrp="1"/>
          </p:cNvSpPr>
          <p:nvPr>
            <p:ph type="title"/>
          </p:nvPr>
        </p:nvSpPr>
        <p:spPr>
          <a:xfrm>
            <a:off x="2620963" y="152400"/>
            <a:ext cx="7951787" cy="1082675"/>
          </a:xfrm>
        </p:spPr>
        <p:txBody>
          <a:bodyPr/>
          <a:lstStyle/>
          <a:p>
            <a:pPr algn="ctr"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graphicFrame>
        <p:nvGraphicFramePr>
          <p:cNvPr id="25603" name="Обект 1"/>
          <p:cNvGraphicFramePr>
            <a:graphicFrameLocks noChangeAspect="1"/>
          </p:cNvGraphicFramePr>
          <p:nvPr/>
        </p:nvGraphicFramePr>
        <p:xfrm>
          <a:off x="3871913" y="1235075"/>
          <a:ext cx="4497387" cy="554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5" name="Acrobat Document" r:id="rId3" imgW="4730817" imgH="6694876" progId="Acrobat.Document.DC">
                  <p:embed/>
                </p:oleObj>
              </mc:Choice>
              <mc:Fallback>
                <p:oleObj name="Acrobat Document" r:id="rId3" imgW="4730817" imgH="6694876" progId="Acrobat.Document.DC">
                  <p:embed/>
                  <p:pic>
                    <p:nvPicPr>
                      <p:cNvPr id="0" name="Об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1913" y="1235075"/>
                        <a:ext cx="4497387" cy="554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11438" y="136525"/>
            <a:ext cx="7958137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ИЗВОДИ ОТ АНКЕТНОТО ПРОУЧВАНЕ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76350" y="1214438"/>
            <a:ext cx="9785350" cy="5643562"/>
          </a:xfrm>
        </p:spPr>
        <p:txBody>
          <a:bodyPr>
            <a:normAutofit fontScale="70000" lnSpcReduction="20000"/>
          </a:bodyPr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Брой на издадени/предоставени административни услуги за 202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1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г. – 1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314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бр.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Брой на попълнени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анкети: на сайта – общо 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25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, от които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22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физически и </a:t>
            </a: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3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юридически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лица; в ЦАО – 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12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бр.,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от които</a:t>
            </a:r>
            <a:r>
              <a:rPr lang="en-US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10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физически и 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2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юридически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лица.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Близо 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3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% от обслужените потребители –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консултирани и/или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заявили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услуга в Областна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администрация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– Враца,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са попълнили анкета.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Прави впечатление, че са дадени само положителни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оценки по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зададените в анкетата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въпроси. </a:t>
            </a:r>
            <a:endParaRPr lang="bg-BG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Потребителите на услуги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намират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обстановката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в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Центъра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за административно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добронамерена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и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делова, основана на взаимно доверие и уважение.</a:t>
            </a:r>
            <a:endParaRPr lang="ru-RU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Потребителите считат,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че писмената информация, съдържаща се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в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табла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образци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на заявления за административни услуги и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други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е лесноразбираема и пълна.</a:t>
            </a:r>
            <a:endParaRPr lang="ru-RU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Потребителите считат, че обслужването в ЦАО е бързо - в рамките на 5 до 10 минути.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Нормативно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определените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срокове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за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извършване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административна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услуга 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се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спазват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и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затова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потребителите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се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чувстват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удовлетворени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Те високо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оценяват обслужването в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ЦАО,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като  посочват, че служителите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им предоставят ясна, точна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и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изчерпателна информация. Считат също, че тя е лесноразбираема и пълна.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Данните от анкетното проучване показват, че Областна администрация – Враца е намерила ефективна форма за предоставяне на административни услуги.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Съдейки от анкетите, оценката за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административното обслужване е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много добра. </a:t>
            </a:r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12913" y="142875"/>
            <a:ext cx="8937625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МЕРКИ ЗА ПОДОБРЯВАНЕ НА АДМИНИСТРАТИВНОТО ОБСЛУЖВАНЕ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89050" y="1530350"/>
            <a:ext cx="9891713" cy="5094288"/>
          </a:xfrm>
        </p:spPr>
        <p:txBody>
          <a:bodyPr>
            <a:normAutofit fontScale="70000" lnSpcReduction="20000"/>
          </a:bodyPr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Административното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в Областна администрация –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Враца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да се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осъществява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при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спазване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общите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и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препоръчителни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стандарти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за качество на административното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описани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по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съдържание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и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смисъл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в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Наредба за административното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 се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осигурява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и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поддържа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актуална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задължителната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информация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относно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всяка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една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от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предоставяните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от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администрацията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услуги,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както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в ЦАО,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така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и на интернет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страницата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Областна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администрация –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Враца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 в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Административния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регистър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 се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насърчават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потребителите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да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извършват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плащанията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с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платежна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карта чрез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терминално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устройство ПОС в 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ЦАО.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 се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оказва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необходимото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съдействие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потребителите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при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заявяване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заплащане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и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получаване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на електронни административни услуги по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реда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Наредбата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за общите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изисквания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към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информационните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системи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регистрите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и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електронните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административни услуги. </a:t>
            </a:r>
            <a:endParaRPr lang="ru-RU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се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насърчават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по-голяма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част от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потребителите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за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изразяване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на мнение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относно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предлаганото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административно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се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осигури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измерване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и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публикуване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официалната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страница на Областна администрация –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Враца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оценките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 </a:t>
            </a:r>
            <a:r>
              <a:rPr lang="ru-RU" b="1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удовлетвореност</a:t>
            </a:r>
            <a:r>
              <a:rPr lang="ru-RU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на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потребителите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за всяка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календарна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година.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ru-RU" dirty="0" smtClean="0">
              <a:solidFill>
                <a:srgbClr val="FF0000"/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912938" y="258763"/>
            <a:ext cx="8764587" cy="10763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ОСНОВАНИЯ ЗА ПРОУЧВАНЕТО</a:t>
            </a:r>
            <a:endParaRPr lang="bg-BG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14475" y="1171575"/>
            <a:ext cx="9329738" cy="5529263"/>
          </a:xfrm>
        </p:spPr>
        <p:txBody>
          <a:bodyPr>
            <a:normAutofit fontScale="85000" lnSpcReduction="20000"/>
          </a:bodyPr>
          <a:lstStyle/>
          <a:p>
            <a:pPr marL="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bg-BG" dirty="0" smtClean="0"/>
              <a:t> </a:t>
            </a: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Проучването на удовлетвореността на гражданите се провежда в изпълнение на Наредбата за административното обслужване и Вътрешните правила  за организация на административното обслужване в Областна администрация </a:t>
            </a:r>
            <a:r>
              <a:rPr lang="bg-BG" sz="21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Враца.  </a:t>
            </a:r>
            <a:endParaRPr lang="bg-BG" sz="21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Областна администрация </a:t>
            </a:r>
            <a:r>
              <a:rPr lang="bg-BG" sz="21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Враца, </a:t>
            </a:r>
            <a:r>
              <a:rPr lang="bg-BG" sz="21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периодично провежда анонимно анкетно проучване в Центъра </a:t>
            </a:r>
            <a:r>
              <a:rPr lang="bg-BG" sz="21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 административно обслужване, за </a:t>
            </a:r>
            <a:r>
              <a:rPr lang="bg-BG" sz="21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 отчете оценката на гражданите за нивото на административно обслужване по определени </a:t>
            </a:r>
            <a:r>
              <a:rPr lang="bg-BG" sz="21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показатели.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 </a:t>
            </a:r>
            <a:r>
              <a:rPr lang="bg-BG" sz="21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да съберем пълната информация за оценката на потребителите на услуги за обслужването, на сайта на администрацията е публикувана анкета с </a:t>
            </a:r>
            <a:r>
              <a:rPr lang="bg-BG" sz="21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въпроси, </a:t>
            </a:r>
            <a:r>
              <a:rPr lang="bg-BG" sz="21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пряко </a:t>
            </a:r>
            <a:r>
              <a:rPr lang="bg-BG" sz="21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отчитащи </a:t>
            </a:r>
            <a:r>
              <a:rPr lang="bg-BG" sz="21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удовлетвореността от административното обслужване. Резултатите от анкетата са включени в настоящия анализ. </a:t>
            </a:r>
            <a:endParaRPr lang="bg-BG" sz="2100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Резултатите от анкетата проследяват спазването на стандартите за качество на предоставяните административни услуги и са основа за предприемане на </a:t>
            </a:r>
            <a:r>
              <a:rPr lang="bg-BG" sz="21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мерки за подобряване на обслужването, за да се достигнат изискванията на потребителите на услуги.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79575" y="133350"/>
            <a:ext cx="8890000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>
                <a:solidFill>
                  <a:schemeClr val="accent6">
                    <a:lumMod val="75000"/>
                  </a:schemeClr>
                </a:solidFill>
              </a:rPr>
              <a:t>ЦЕЛИ НА АНКЕТНОТО ПРОУЧВАНЕ В </a:t>
            </a: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ЦАО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06538" y="1244600"/>
            <a:ext cx="9386887" cy="5262563"/>
          </a:xfrm>
        </p:spPr>
        <p:txBody>
          <a:bodyPr>
            <a:normAutofit fontScale="92500" lnSpcReduction="20000"/>
          </a:bodyPr>
          <a:lstStyle/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Събиране на информацията относно потребителската удовлетвореност от предлагания в Областна администрация „продукт-услуга”.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Проучване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оценката на гражданите</a:t>
            </a:r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 административното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 в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ЦАО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Областна администрация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Враца. </a:t>
            </a:r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Събиране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конкретни предложения на потребителите на услуги в администрацията по административното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обслужване за повишаване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удовлетвореността.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Оценка на ефективността на каналите за предоставяне на информация към потребителите на услуги – кои канали са най-често използвани, каква информация е най-полезна за гражданите.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Анализ на резултатите и оценка на факторите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подобряване на административното обслужване в центъра.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Представяне на резултатите пред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ръководството на администрацията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и огласяване на резултатите пред служителите и гражданите.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44650" y="244475"/>
            <a:ext cx="8924925" cy="10763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НАСОЧЕНОСТ И НАЧИН </a:t>
            </a:r>
            <a:r>
              <a:rPr lang="bg-BG" b="1" dirty="0">
                <a:solidFill>
                  <a:schemeClr val="accent6">
                    <a:lumMod val="75000"/>
                  </a:schemeClr>
                </a:solidFill>
              </a:rPr>
              <a:t>НА ПРОВЕЖДАНЕ НА ПРОУЧВАНЕТО В </a:t>
            </a: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ЦАО </a:t>
            </a:r>
            <a:r>
              <a:rPr lang="bg-BG" dirty="0"/>
              <a:t/>
            </a:r>
            <a:br>
              <a:rPr lang="bg-BG" dirty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385888" y="1420813"/>
            <a:ext cx="9480550" cy="5251450"/>
          </a:xfrm>
        </p:spPr>
        <p:txBody>
          <a:bodyPr/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Проучването е насочено към всички потребители на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административни услуги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в Областна администрация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- Враца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– физически и юридически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лица,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и е на доброволен принцип за участие, с попълване на анкетна карта. 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Проучването е на база анкетиране на клиентите с анкетна карта, която се предоставя в приемната на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ЦАО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 Областната администрация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– Враца и на сайта на администрацията, както и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база изложените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мнения и предложения в книгата за работата на администрацията.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потребителите на услуги </a:t>
            </a:r>
            <a:r>
              <a:rPr lang="bg-BG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в ЦАО </a:t>
            </a:r>
            <a:r>
              <a:rPr lang="bg-BG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е предоставена възможността свободно и  напълно анонимно да изразят своето мнение, като попълнят анкетната карта и я поставят в урната.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75" y="271463"/>
            <a:ext cx="8874125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446213" y="1454150"/>
            <a:ext cx="4806950" cy="2935288"/>
          </a:xfrm>
        </p:spPr>
        <p:txBody>
          <a:bodyPr/>
          <a:lstStyle/>
          <a:p>
            <a:pPr marL="4572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ru-RU" dirty="0">
                <a:solidFill>
                  <a:srgbClr val="F16741"/>
                </a:solidFill>
              </a:rPr>
              <a:t>Как намирате </a:t>
            </a:r>
            <a:r>
              <a:rPr lang="ru-RU" dirty="0" err="1">
                <a:solidFill>
                  <a:srgbClr val="F16741"/>
                </a:solidFill>
              </a:rPr>
              <a:t>обстановката</a:t>
            </a:r>
            <a:r>
              <a:rPr lang="ru-RU" dirty="0">
                <a:solidFill>
                  <a:srgbClr val="F16741"/>
                </a:solidFill>
              </a:rPr>
              <a:t> в </a:t>
            </a:r>
            <a:r>
              <a:rPr lang="ru-RU" dirty="0" err="1">
                <a:solidFill>
                  <a:srgbClr val="F16741"/>
                </a:solidFill>
              </a:rPr>
              <a:t>Центъра</a:t>
            </a:r>
            <a:r>
              <a:rPr lang="ru-RU" dirty="0">
                <a:solidFill>
                  <a:srgbClr val="F16741"/>
                </a:solidFill>
              </a:rPr>
              <a:t> за административно </a:t>
            </a:r>
            <a:r>
              <a:rPr lang="ru-RU" dirty="0" err="1">
                <a:solidFill>
                  <a:srgbClr val="F16741"/>
                </a:solidFill>
              </a:rPr>
              <a:t>обслужване</a:t>
            </a:r>
            <a:r>
              <a:rPr lang="ru-RU" dirty="0">
                <a:solidFill>
                  <a:srgbClr val="F16741"/>
                </a:solidFill>
              </a:rPr>
              <a:t> в Областна администрация - Враца?</a:t>
            </a:r>
          </a:p>
          <a:p>
            <a:pPr marL="388620" indent="-342900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Добронамерена </a:t>
            </a:r>
            <a:r>
              <a:rPr lang="bg-BG" sz="1800" dirty="0"/>
              <a:t>и </a:t>
            </a:r>
            <a:r>
              <a:rPr lang="bg-BG" sz="1800" dirty="0" smtClean="0"/>
              <a:t>делова – 60%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На взаимно доверие и уважение 40%</a:t>
            </a:r>
            <a:endParaRPr lang="bg-BG" sz="1800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Нито едно от двете – 0%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486525" y="1454150"/>
            <a:ext cx="4783138" cy="2855913"/>
          </a:xfrm>
        </p:spPr>
        <p:txBody>
          <a:bodyPr/>
          <a:lstStyle/>
          <a:p>
            <a:pPr marL="616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bg-BG" dirty="0" smtClean="0">
                <a:solidFill>
                  <a:srgbClr val="F16741"/>
                </a:solidFill>
              </a:rPr>
              <a:t>Каква беше информацията, която получихте от служителя в Центъра за административно обслужване?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Ясна, точна и изчерпателна - 100%</a:t>
            </a:r>
            <a:endParaRPr lang="bg-BG" sz="1800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Не достатъчно разбираема - 0%</a:t>
            </a:r>
          </a:p>
          <a:p>
            <a:pPr marL="616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graphicFrame>
        <p:nvGraphicFramePr>
          <p:cNvPr id="17413" name="Диаграма 11"/>
          <p:cNvGraphicFramePr>
            <a:graphicFrameLocks/>
          </p:cNvGraphicFramePr>
          <p:nvPr/>
        </p:nvGraphicFramePr>
        <p:xfrm>
          <a:off x="1897063" y="3795713"/>
          <a:ext cx="4572000" cy="294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name="Диаграма" r:id="rId3" imgW="3888310" imgH="2512568" progId="Excel.Chart.8">
                  <p:embed/>
                </p:oleObj>
              </mc:Choice>
              <mc:Fallback>
                <p:oleObj name="Диаграма" r:id="rId3" imgW="3888310" imgH="2512568" progId="Excel.Chart.8">
                  <p:embed/>
                  <p:pic>
                    <p:nvPicPr>
                      <p:cNvPr id="0" name="Диаграма 11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3795713"/>
                        <a:ext cx="4572000" cy="294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Диаграма 14"/>
          <p:cNvGraphicFramePr>
            <a:graphicFrameLocks/>
          </p:cNvGraphicFramePr>
          <p:nvPr/>
        </p:nvGraphicFramePr>
        <p:xfrm>
          <a:off x="6580188" y="3948113"/>
          <a:ext cx="4030662" cy="277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name="Диаграма" r:id="rId5" imgW="4172107" imgH="2828925" progId="Excel.Chart.8">
                  <p:embed/>
                </p:oleObj>
              </mc:Choice>
              <mc:Fallback>
                <p:oleObj name="Диаграма" r:id="rId5" imgW="4172107" imgH="2828925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0188" y="3948113"/>
                        <a:ext cx="4030662" cy="277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75" y="141288"/>
            <a:ext cx="8874125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584325" y="1071563"/>
            <a:ext cx="4208463" cy="2036762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900" dirty="0">
                <a:solidFill>
                  <a:srgbClr val="F16741"/>
                </a:solidFill>
              </a:rPr>
              <a:t>Ако </a:t>
            </a:r>
            <a:r>
              <a:rPr lang="ru-RU" sz="2900" dirty="0" err="1">
                <a:solidFill>
                  <a:srgbClr val="F16741"/>
                </a:solidFill>
              </a:rPr>
              <a:t>въпросът</a:t>
            </a:r>
            <a:r>
              <a:rPr lang="ru-RU" sz="2900" dirty="0">
                <a:solidFill>
                  <a:srgbClr val="F16741"/>
                </a:solidFill>
              </a:rPr>
              <a:t> Ви не е бил от </a:t>
            </a:r>
            <a:r>
              <a:rPr lang="ru-RU" sz="2900" dirty="0" err="1">
                <a:solidFill>
                  <a:srgbClr val="F16741"/>
                </a:solidFill>
              </a:rPr>
              <a:t>компетентността</a:t>
            </a:r>
            <a:r>
              <a:rPr lang="ru-RU" sz="2900" dirty="0">
                <a:solidFill>
                  <a:srgbClr val="F16741"/>
                </a:solidFill>
              </a:rPr>
              <a:t> на служителя в </a:t>
            </a:r>
            <a:r>
              <a:rPr lang="ru-RU" sz="2900" dirty="0" err="1">
                <a:solidFill>
                  <a:srgbClr val="F16741"/>
                </a:solidFill>
              </a:rPr>
              <a:t>Центъра</a:t>
            </a:r>
            <a:r>
              <a:rPr lang="ru-RU" sz="2900" dirty="0">
                <a:solidFill>
                  <a:srgbClr val="F16741"/>
                </a:solidFill>
              </a:rPr>
              <a:t> за административно </a:t>
            </a:r>
            <a:r>
              <a:rPr lang="ru-RU" sz="2900" dirty="0" err="1">
                <a:solidFill>
                  <a:srgbClr val="F16741"/>
                </a:solidFill>
              </a:rPr>
              <a:t>обслужване</a:t>
            </a:r>
            <a:r>
              <a:rPr lang="ru-RU" sz="2900" dirty="0">
                <a:solidFill>
                  <a:srgbClr val="F16741"/>
                </a:solidFill>
              </a:rPr>
              <a:t>, </a:t>
            </a:r>
            <a:r>
              <a:rPr lang="ru-RU" sz="2900" dirty="0" err="1">
                <a:solidFill>
                  <a:srgbClr val="F16741"/>
                </a:solidFill>
              </a:rPr>
              <a:t>бяхте</a:t>
            </a:r>
            <a:r>
              <a:rPr lang="ru-RU" sz="2900" dirty="0">
                <a:solidFill>
                  <a:srgbClr val="F16741"/>
                </a:solidFill>
              </a:rPr>
              <a:t> ли </a:t>
            </a:r>
            <a:r>
              <a:rPr lang="ru-RU" sz="2900" dirty="0" err="1">
                <a:solidFill>
                  <a:srgbClr val="F16741"/>
                </a:solidFill>
              </a:rPr>
              <a:t>насочени</a:t>
            </a:r>
            <a:r>
              <a:rPr lang="ru-RU" sz="2900" dirty="0">
                <a:solidFill>
                  <a:srgbClr val="F16741"/>
                </a:solidFill>
              </a:rPr>
              <a:t> </a:t>
            </a:r>
            <a:r>
              <a:rPr lang="ru-RU" sz="2900" dirty="0" err="1">
                <a:solidFill>
                  <a:srgbClr val="F16741"/>
                </a:solidFill>
              </a:rPr>
              <a:t>към</a:t>
            </a:r>
            <a:r>
              <a:rPr lang="ru-RU" sz="2900" dirty="0">
                <a:solidFill>
                  <a:srgbClr val="F16741"/>
                </a:solidFill>
              </a:rPr>
              <a:t> друг компетентен </a:t>
            </a:r>
            <a:r>
              <a:rPr lang="ru-RU" sz="2900" dirty="0" err="1">
                <a:solidFill>
                  <a:srgbClr val="F16741"/>
                </a:solidFill>
              </a:rPr>
              <a:t>служител</a:t>
            </a:r>
            <a:r>
              <a:rPr lang="ru-RU" sz="2900" dirty="0">
                <a:solidFill>
                  <a:srgbClr val="F16741"/>
                </a:solidFill>
              </a:rPr>
              <a:t> в </a:t>
            </a:r>
            <a:r>
              <a:rPr lang="ru-RU" sz="2900" dirty="0" err="1">
                <a:solidFill>
                  <a:srgbClr val="F16741"/>
                </a:solidFill>
              </a:rPr>
              <a:t>администрацията</a:t>
            </a:r>
            <a:r>
              <a:rPr lang="ru-RU" sz="2900" dirty="0">
                <a:solidFill>
                  <a:srgbClr val="F16741"/>
                </a:solidFill>
              </a:rPr>
              <a:t> или </a:t>
            </a:r>
            <a:r>
              <a:rPr lang="ru-RU" sz="2900" dirty="0" err="1">
                <a:solidFill>
                  <a:srgbClr val="F16741"/>
                </a:solidFill>
              </a:rPr>
              <a:t>към</a:t>
            </a:r>
            <a:r>
              <a:rPr lang="ru-RU" sz="2900" dirty="0">
                <a:solidFill>
                  <a:srgbClr val="F16741"/>
                </a:solidFill>
              </a:rPr>
              <a:t> </a:t>
            </a:r>
            <a:r>
              <a:rPr lang="ru-RU" sz="2900" dirty="0" err="1">
                <a:solidFill>
                  <a:srgbClr val="F16741"/>
                </a:solidFill>
              </a:rPr>
              <a:t>съответния</a:t>
            </a:r>
            <a:r>
              <a:rPr lang="ru-RU" sz="2900" dirty="0">
                <a:solidFill>
                  <a:srgbClr val="F16741"/>
                </a:solidFill>
              </a:rPr>
              <a:t> компетентен орган?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sz="1600" dirty="0"/>
          </a:p>
        </p:txBody>
      </p:sp>
      <p:sp>
        <p:nvSpPr>
          <p:cNvPr id="18436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84325" y="2778125"/>
            <a:ext cx="4545013" cy="285273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Да – 40%   </a:t>
            </a:r>
          </a:p>
          <a:p>
            <a:pPr eaLnBrk="1" hangingPunct="1"/>
            <a:r>
              <a:rPr lang="bg-BG" altLang="bg-BG" sz="1800" smtClean="0"/>
              <a:t>Не - 0%</a:t>
            </a:r>
          </a:p>
          <a:p>
            <a:pPr eaLnBrk="1" hangingPunct="1"/>
            <a:r>
              <a:rPr lang="bg-BG" altLang="bg-BG" sz="1800" smtClean="0"/>
              <a:t>Не беше необходимо – 60%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665913" y="1071563"/>
            <a:ext cx="3900487" cy="1244600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endParaRPr lang="ru-RU" dirty="0" smtClean="0"/>
          </a:p>
          <a:p>
            <a:pPr eaLnBrk="1" fontAlgn="auto" hangingPunct="1">
              <a:buClr>
                <a:schemeClr val="accent6"/>
              </a:buClr>
              <a:defRPr/>
            </a:pPr>
            <a:endParaRPr lang="ru-RU" sz="6400" dirty="0"/>
          </a:p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8000" dirty="0" err="1">
                <a:solidFill>
                  <a:srgbClr val="F16741"/>
                </a:solidFill>
              </a:rPr>
              <a:t>Ползвате</a:t>
            </a:r>
            <a:r>
              <a:rPr lang="ru-RU" sz="8000" dirty="0">
                <a:solidFill>
                  <a:srgbClr val="F16741"/>
                </a:solidFill>
              </a:rPr>
              <a:t> ли информация от интернет сайта на Областна администрация - Враца?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sz="1800" dirty="0"/>
          </a:p>
        </p:txBody>
      </p:sp>
      <p:sp>
        <p:nvSpPr>
          <p:cNvPr id="18438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665913" y="2684463"/>
            <a:ext cx="4487862" cy="29464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 Да - 96%</a:t>
            </a:r>
          </a:p>
          <a:p>
            <a:pPr eaLnBrk="1" hangingPunct="1"/>
            <a:r>
              <a:rPr lang="bg-BG" altLang="bg-BG" sz="1800" smtClean="0"/>
              <a:t> Не - 4%</a:t>
            </a:r>
          </a:p>
          <a:p>
            <a:pPr eaLnBrk="1" hangingPunct="1"/>
            <a:endParaRPr lang="bg-BG" altLang="bg-BG" smtClean="0"/>
          </a:p>
        </p:txBody>
      </p:sp>
      <p:graphicFrame>
        <p:nvGraphicFramePr>
          <p:cNvPr id="18439" name="Диаграма 8"/>
          <p:cNvGraphicFramePr>
            <a:graphicFrameLocks/>
          </p:cNvGraphicFramePr>
          <p:nvPr/>
        </p:nvGraphicFramePr>
        <p:xfrm>
          <a:off x="881063" y="3814763"/>
          <a:ext cx="5129212" cy="328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Диаграма" r:id="rId3" imgW="3009795" imgH="1943020" progId="Excel.Chart.8">
                  <p:embed/>
                </p:oleObj>
              </mc:Choice>
              <mc:Fallback>
                <p:oleObj name="Диаграма" r:id="rId3" imgW="3009795" imgH="1943020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3814763"/>
                        <a:ext cx="5129212" cy="3284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Диаграма 11"/>
          <p:cNvGraphicFramePr>
            <a:graphicFrameLocks/>
          </p:cNvGraphicFramePr>
          <p:nvPr/>
        </p:nvGraphicFramePr>
        <p:xfrm>
          <a:off x="6292850" y="3932238"/>
          <a:ext cx="4860925" cy="316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Диаграма" r:id="rId5" imgW="3686343" imgH="2257385" progId="Excel.Chart.8">
                  <p:embed/>
                </p:oleObj>
              </mc:Choice>
              <mc:Fallback>
                <p:oleObj name="Диаграма" r:id="rId5" imgW="3686343" imgH="2257385" progId="Excel.Chart.8">
                  <p:embed/>
                  <p:pic>
                    <p:nvPicPr>
                      <p:cNvPr id="0" name="Диаграма 11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2850" y="3932238"/>
                        <a:ext cx="4860925" cy="316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577975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8000" dirty="0" err="1">
                <a:solidFill>
                  <a:srgbClr val="F16741"/>
                </a:solidFill>
              </a:rPr>
              <a:t>Каква</a:t>
            </a:r>
            <a:r>
              <a:rPr lang="ru-RU" sz="8000" dirty="0">
                <a:solidFill>
                  <a:srgbClr val="F16741"/>
                </a:solidFill>
              </a:rPr>
              <a:t> е </a:t>
            </a:r>
            <a:r>
              <a:rPr lang="ru-RU" sz="8000" dirty="0" err="1">
                <a:solidFill>
                  <a:srgbClr val="F16741"/>
                </a:solidFill>
              </a:rPr>
              <a:t>писмената</a:t>
            </a:r>
            <a:r>
              <a:rPr lang="ru-RU" sz="8000" dirty="0">
                <a:solidFill>
                  <a:srgbClr val="F16741"/>
                </a:solidFill>
              </a:rPr>
              <a:t> информация </a:t>
            </a:r>
            <a:r>
              <a:rPr lang="ru-RU" sz="8000" dirty="0" err="1">
                <a:solidFill>
                  <a:srgbClr val="F16741"/>
                </a:solidFill>
              </a:rPr>
              <a:t>съдържаща</a:t>
            </a:r>
            <a:r>
              <a:rPr lang="ru-RU" sz="8000" dirty="0">
                <a:solidFill>
                  <a:srgbClr val="F16741"/>
                </a:solidFill>
              </a:rPr>
              <a:t> се в </a:t>
            </a:r>
            <a:r>
              <a:rPr lang="ru-RU" sz="8000" dirty="0" err="1">
                <a:solidFill>
                  <a:srgbClr val="F16741"/>
                </a:solidFill>
              </a:rPr>
              <a:t>табла</a:t>
            </a:r>
            <a:r>
              <a:rPr lang="ru-RU" sz="8000" dirty="0">
                <a:solidFill>
                  <a:srgbClr val="F16741"/>
                </a:solidFill>
              </a:rPr>
              <a:t>, </a:t>
            </a:r>
            <a:r>
              <a:rPr lang="ru-RU" sz="8000" dirty="0" err="1">
                <a:solidFill>
                  <a:srgbClr val="F16741"/>
                </a:solidFill>
              </a:rPr>
              <a:t>образци</a:t>
            </a:r>
            <a:r>
              <a:rPr lang="ru-RU" sz="8000" dirty="0">
                <a:solidFill>
                  <a:srgbClr val="F16741"/>
                </a:solidFill>
              </a:rPr>
              <a:t> на заявления за </a:t>
            </a:r>
            <a:r>
              <a:rPr lang="ru-RU" sz="8000" dirty="0" err="1">
                <a:solidFill>
                  <a:srgbClr val="F16741"/>
                </a:solidFill>
              </a:rPr>
              <a:t>административни</a:t>
            </a:r>
            <a:r>
              <a:rPr lang="ru-RU" sz="8000" dirty="0">
                <a:solidFill>
                  <a:srgbClr val="F16741"/>
                </a:solidFill>
              </a:rPr>
              <a:t> услуги и </a:t>
            </a:r>
            <a:r>
              <a:rPr lang="ru-RU" sz="8000" dirty="0" err="1">
                <a:solidFill>
                  <a:srgbClr val="F16741"/>
                </a:solidFill>
              </a:rPr>
              <a:t>други</a:t>
            </a:r>
            <a:r>
              <a:rPr lang="ru-RU" sz="8000" dirty="0">
                <a:solidFill>
                  <a:srgbClr val="F16741"/>
                </a:solidFill>
              </a:rPr>
              <a:t>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19460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851150"/>
            <a:ext cx="4224338" cy="27543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Лесноразбираема и пълна - 100%</a:t>
            </a:r>
          </a:p>
          <a:p>
            <a:pPr eaLnBrk="1" hangingPunct="1"/>
            <a:r>
              <a:rPr lang="bg-BG" altLang="bg-BG" sz="1800" smtClean="0"/>
              <a:t>По-скоро не - 0%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570663" y="1166813"/>
            <a:ext cx="3902075" cy="1568450"/>
          </a:xfrm>
        </p:spPr>
        <p:txBody>
          <a:bodyPr>
            <a:normAutofit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Колко </a:t>
            </a:r>
            <a:r>
              <a:rPr lang="ru-RU" sz="2000" dirty="0" err="1">
                <a:solidFill>
                  <a:srgbClr val="F16741"/>
                </a:solidFill>
              </a:rPr>
              <a:t>време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беше</a:t>
            </a:r>
            <a:r>
              <a:rPr lang="ru-RU" sz="2000" dirty="0">
                <a:solidFill>
                  <a:srgbClr val="F16741"/>
                </a:solidFill>
              </a:rPr>
              <a:t> необходимо, за да </a:t>
            </a:r>
            <a:r>
              <a:rPr lang="ru-RU" sz="2000" dirty="0" err="1">
                <a:solidFill>
                  <a:srgbClr val="F16741"/>
                </a:solidFill>
              </a:rPr>
              <a:t>бъдете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обслужени</a:t>
            </a:r>
            <a:r>
              <a:rPr lang="ru-RU" sz="2000" dirty="0">
                <a:solidFill>
                  <a:srgbClr val="F16741"/>
                </a:solidFill>
              </a:rPr>
              <a:t>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19462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851150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5 мин. - </a:t>
            </a:r>
            <a:r>
              <a:rPr lang="en-US" altLang="bg-BG" sz="1800" smtClean="0"/>
              <a:t>3</a:t>
            </a:r>
            <a:r>
              <a:rPr lang="bg-BG" altLang="bg-BG" sz="1800" smtClean="0"/>
              <a:t>6%       20 мин. – </a:t>
            </a:r>
            <a:r>
              <a:rPr lang="en-US" altLang="bg-BG" sz="1800" smtClean="0"/>
              <a:t>0%</a:t>
            </a:r>
            <a:endParaRPr lang="bg-BG" altLang="bg-BG" sz="1800" smtClean="0"/>
          </a:p>
          <a:p>
            <a:pPr eaLnBrk="1" hangingPunct="1"/>
            <a:r>
              <a:rPr lang="bg-BG" altLang="bg-BG" sz="1800" smtClean="0"/>
              <a:t>10 мин. - 66%	     Повече – 0%</a:t>
            </a:r>
          </a:p>
          <a:p>
            <a:pPr eaLnBrk="1" hangingPunct="1"/>
            <a:endParaRPr lang="bg-BG" altLang="bg-BG" smtClean="0"/>
          </a:p>
        </p:txBody>
      </p:sp>
      <p:graphicFrame>
        <p:nvGraphicFramePr>
          <p:cNvPr id="19463" name="Диаграма 8"/>
          <p:cNvGraphicFramePr>
            <a:graphicFrameLocks/>
          </p:cNvGraphicFramePr>
          <p:nvPr/>
        </p:nvGraphicFramePr>
        <p:xfrm>
          <a:off x="1058863" y="3683000"/>
          <a:ext cx="6330950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Диаграма" r:id="rId3" imgW="6333972" imgH="4114800" progId="Excel.Chart.8">
                  <p:embed/>
                </p:oleObj>
              </mc:Choice>
              <mc:Fallback>
                <p:oleObj name="Диаграма" r:id="rId3" imgW="6333972" imgH="4114800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863" y="3683000"/>
                        <a:ext cx="6330950" cy="410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4" name="Диаграма 14"/>
          <p:cNvGraphicFramePr>
            <a:graphicFrameLocks/>
          </p:cNvGraphicFramePr>
          <p:nvPr/>
        </p:nvGraphicFramePr>
        <p:xfrm>
          <a:off x="5880100" y="3943350"/>
          <a:ext cx="5172075" cy="282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Диаграма" r:id="rId5" imgW="4548159" imgH="2480740" progId="Excel.Chart.8">
                  <p:embed/>
                </p:oleObj>
              </mc:Choice>
              <mc:Fallback>
                <p:oleObj name="Диаграма" r:id="rId5" imgW="4548159" imgH="2480740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3943350"/>
                        <a:ext cx="5172075" cy="282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381125"/>
          </a:xfrm>
        </p:spPr>
        <p:txBody>
          <a:bodyPr>
            <a:normAutofit fontScale="925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dirty="0" err="1">
                <a:solidFill>
                  <a:srgbClr val="F16741"/>
                </a:solidFill>
              </a:rPr>
              <a:t>Останахте</a:t>
            </a:r>
            <a:r>
              <a:rPr lang="ru-RU" dirty="0">
                <a:solidFill>
                  <a:srgbClr val="F16741"/>
                </a:solidFill>
              </a:rPr>
              <a:t> ли </a:t>
            </a:r>
            <a:r>
              <a:rPr lang="ru-RU" dirty="0" err="1">
                <a:solidFill>
                  <a:srgbClr val="F16741"/>
                </a:solidFill>
              </a:rPr>
              <a:t>удовлетворени</a:t>
            </a:r>
            <a:r>
              <a:rPr lang="ru-RU" dirty="0">
                <a:solidFill>
                  <a:srgbClr val="F16741"/>
                </a:solidFill>
              </a:rPr>
              <a:t> от </a:t>
            </a:r>
            <a:r>
              <a:rPr lang="ru-RU" dirty="0" err="1">
                <a:solidFill>
                  <a:srgbClr val="F16741"/>
                </a:solidFill>
              </a:rPr>
              <a:t>времето</a:t>
            </a:r>
            <a:r>
              <a:rPr lang="ru-RU" dirty="0">
                <a:solidFill>
                  <a:srgbClr val="F16741"/>
                </a:solidFill>
              </a:rPr>
              <a:t>, за </a:t>
            </a:r>
            <a:r>
              <a:rPr lang="ru-RU" dirty="0" err="1">
                <a:solidFill>
                  <a:srgbClr val="F16741"/>
                </a:solidFill>
              </a:rPr>
              <a:t>което</a:t>
            </a:r>
            <a:r>
              <a:rPr lang="ru-RU" dirty="0">
                <a:solidFill>
                  <a:srgbClr val="F16741"/>
                </a:solidFill>
              </a:rPr>
              <a:t> Ви </a:t>
            </a:r>
            <a:r>
              <a:rPr lang="ru-RU" dirty="0" err="1">
                <a:solidFill>
                  <a:srgbClr val="F16741"/>
                </a:solidFill>
              </a:rPr>
              <a:t>обслужиха</a:t>
            </a:r>
            <a:r>
              <a:rPr lang="ru-RU" dirty="0">
                <a:solidFill>
                  <a:srgbClr val="F16741"/>
                </a:solidFill>
              </a:rPr>
              <a:t> в </a:t>
            </a:r>
            <a:r>
              <a:rPr lang="ru-RU" dirty="0" err="1">
                <a:solidFill>
                  <a:srgbClr val="F16741"/>
                </a:solidFill>
              </a:rPr>
              <a:t>Центъра</a:t>
            </a:r>
            <a:r>
              <a:rPr lang="ru-RU" dirty="0">
                <a:solidFill>
                  <a:srgbClr val="F16741"/>
                </a:solidFill>
              </a:rPr>
              <a:t> за административно </a:t>
            </a:r>
            <a:r>
              <a:rPr lang="ru-RU" dirty="0" err="1">
                <a:solidFill>
                  <a:srgbClr val="F16741"/>
                </a:solidFill>
              </a:rPr>
              <a:t>обслужване</a:t>
            </a:r>
            <a:r>
              <a:rPr lang="ru-RU" dirty="0" smtClean="0">
                <a:solidFill>
                  <a:srgbClr val="F16741"/>
                </a:solidFill>
              </a:rPr>
              <a:t>?</a:t>
            </a:r>
            <a:endParaRPr lang="ru-RU" dirty="0">
              <a:solidFill>
                <a:srgbClr val="F16741"/>
              </a:solidFill>
            </a:endParaRPr>
          </a:p>
        </p:txBody>
      </p:sp>
      <p:sp>
        <p:nvSpPr>
          <p:cNvPr id="20484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654300"/>
            <a:ext cx="4224338" cy="295116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Да, напълно- 100%</a:t>
            </a:r>
          </a:p>
          <a:p>
            <a:pPr eaLnBrk="1" hangingPunct="1"/>
            <a:r>
              <a:rPr lang="bg-BG" altLang="bg-BG" sz="1800" smtClean="0"/>
              <a:t>Отчасти- 0%</a:t>
            </a:r>
            <a:endParaRPr lang="en-US" altLang="bg-BG" sz="1800" smtClean="0"/>
          </a:p>
          <a:p>
            <a:pPr eaLnBrk="1" hangingPunct="1"/>
            <a:r>
              <a:rPr lang="bg-BG" altLang="bg-BG" sz="1800" smtClean="0"/>
              <a:t>Не</a:t>
            </a:r>
            <a:r>
              <a:rPr lang="en-US" altLang="bg-BG" sz="1800" smtClean="0"/>
              <a:t> - 0</a:t>
            </a:r>
            <a:r>
              <a:rPr lang="bg-BG" altLang="bg-BG" sz="1800" smtClean="0"/>
              <a:t>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572250" y="1368425"/>
            <a:ext cx="3900488" cy="11906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 err="1">
                <a:solidFill>
                  <a:srgbClr val="F16741"/>
                </a:solidFill>
              </a:rPr>
              <a:t>Спазени</a:t>
            </a:r>
            <a:r>
              <a:rPr lang="ru-RU" sz="2000" dirty="0">
                <a:solidFill>
                  <a:srgbClr val="F16741"/>
                </a:solidFill>
              </a:rPr>
              <a:t> ли </a:t>
            </a:r>
            <a:r>
              <a:rPr lang="ru-RU" sz="2000" dirty="0" err="1">
                <a:solidFill>
                  <a:srgbClr val="F16741"/>
                </a:solidFill>
              </a:rPr>
              <a:t>бяха</a:t>
            </a:r>
            <a:r>
              <a:rPr lang="ru-RU" sz="2000" dirty="0">
                <a:solidFill>
                  <a:srgbClr val="F16741"/>
                </a:solidFill>
              </a:rPr>
              <a:t> нормативно </a:t>
            </a:r>
            <a:r>
              <a:rPr lang="ru-RU" sz="2000" dirty="0" err="1">
                <a:solidFill>
                  <a:srgbClr val="F16741"/>
                </a:solidFill>
              </a:rPr>
              <a:t>определените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срокове</a:t>
            </a:r>
            <a:r>
              <a:rPr lang="ru-RU" sz="2000" dirty="0">
                <a:solidFill>
                  <a:srgbClr val="F16741"/>
                </a:solidFill>
              </a:rPr>
              <a:t> за </a:t>
            </a:r>
            <a:r>
              <a:rPr lang="ru-RU" sz="2000" dirty="0" err="1">
                <a:solidFill>
                  <a:srgbClr val="F16741"/>
                </a:solidFill>
              </a:rPr>
              <a:t>извършване</a:t>
            </a:r>
            <a:r>
              <a:rPr lang="ru-RU" sz="2000" dirty="0">
                <a:solidFill>
                  <a:srgbClr val="F16741"/>
                </a:solidFill>
              </a:rPr>
              <a:t> на </a:t>
            </a:r>
            <a:r>
              <a:rPr lang="ru-RU" sz="2000" dirty="0" err="1">
                <a:solidFill>
                  <a:srgbClr val="F16741"/>
                </a:solidFill>
              </a:rPr>
              <a:t>административната</a:t>
            </a:r>
            <a:r>
              <a:rPr lang="ru-RU" sz="2000" dirty="0">
                <a:solidFill>
                  <a:srgbClr val="F16741"/>
                </a:solidFill>
              </a:rPr>
              <a:t> услуга?</a:t>
            </a:r>
          </a:p>
        </p:txBody>
      </p:sp>
      <p:sp>
        <p:nvSpPr>
          <p:cNvPr id="20486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851150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Да – 100%</a:t>
            </a:r>
          </a:p>
          <a:p>
            <a:pPr eaLnBrk="1" hangingPunct="1"/>
            <a:r>
              <a:rPr lang="bg-BG" altLang="bg-BG" sz="1800" smtClean="0"/>
              <a:t>Не – 0%</a:t>
            </a:r>
          </a:p>
          <a:p>
            <a:pPr eaLnBrk="1" hangingPunct="1"/>
            <a:endParaRPr lang="bg-BG" altLang="bg-BG" smtClean="0"/>
          </a:p>
        </p:txBody>
      </p:sp>
      <p:graphicFrame>
        <p:nvGraphicFramePr>
          <p:cNvPr id="20487" name="Диаграма 8"/>
          <p:cNvGraphicFramePr>
            <a:graphicFrameLocks/>
          </p:cNvGraphicFramePr>
          <p:nvPr/>
        </p:nvGraphicFramePr>
        <p:xfrm>
          <a:off x="922338" y="3556000"/>
          <a:ext cx="675005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1" name="Диаграма" r:id="rId3" imgW="6753266" imgH="4352912" progId="Excel.Chart.8">
                  <p:embed/>
                </p:oleObj>
              </mc:Choice>
              <mc:Fallback>
                <p:oleObj name="Диаграма" r:id="rId3" imgW="6753266" imgH="4352912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3556000"/>
                        <a:ext cx="675005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Диаграма 14"/>
          <p:cNvGraphicFramePr>
            <a:graphicFrameLocks/>
          </p:cNvGraphicFramePr>
          <p:nvPr/>
        </p:nvGraphicFramePr>
        <p:xfrm>
          <a:off x="5681663" y="4029075"/>
          <a:ext cx="4498975" cy="265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name="Диаграма" r:id="rId5" imgW="4505172" imgH="2657355" progId="Excel.Chart.8">
                  <p:embed/>
                </p:oleObj>
              </mc:Choice>
              <mc:Fallback>
                <p:oleObj name="Диаграма" r:id="rId5" imgW="4505172" imgH="2657355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1663" y="4029075"/>
                        <a:ext cx="4498975" cy="265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381125"/>
          </a:xfrm>
        </p:spPr>
        <p:txBody>
          <a:bodyPr/>
          <a:lstStyle/>
          <a:p>
            <a:pPr eaLnBrk="1" fontAlgn="auto" hangingPunct="1">
              <a:lnSpc>
                <a:spcPct val="110000"/>
              </a:lnSpc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Как </a:t>
            </a:r>
            <a:r>
              <a:rPr lang="ru-RU" sz="2000" dirty="0" err="1">
                <a:solidFill>
                  <a:srgbClr val="F16741"/>
                </a:solidFill>
              </a:rPr>
              <a:t>оценявате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отношението</a:t>
            </a:r>
            <a:r>
              <a:rPr lang="ru-RU" sz="2000" dirty="0">
                <a:solidFill>
                  <a:srgbClr val="F16741"/>
                </a:solidFill>
              </a:rPr>
              <a:t> на </a:t>
            </a:r>
            <a:r>
              <a:rPr lang="ru-RU" sz="2000" dirty="0" err="1">
                <a:solidFill>
                  <a:srgbClr val="F16741"/>
                </a:solidFill>
              </a:rPr>
              <a:t>служителите</a:t>
            </a:r>
            <a:r>
              <a:rPr lang="ru-RU" sz="2000" dirty="0">
                <a:solidFill>
                  <a:srgbClr val="F16741"/>
                </a:solidFill>
              </a:rPr>
              <a:t> в Областна администрация - Враца </a:t>
            </a:r>
            <a:r>
              <a:rPr lang="ru-RU" sz="2000" dirty="0" err="1">
                <a:solidFill>
                  <a:srgbClr val="F16741"/>
                </a:solidFill>
              </a:rPr>
              <a:t>към</a:t>
            </a:r>
            <a:r>
              <a:rPr lang="ru-RU" sz="2000" dirty="0">
                <a:solidFill>
                  <a:srgbClr val="F16741"/>
                </a:solidFill>
              </a:rPr>
              <a:t> Вас?</a:t>
            </a:r>
          </a:p>
        </p:txBody>
      </p:sp>
      <p:sp>
        <p:nvSpPr>
          <p:cNvPr id="21508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654300"/>
            <a:ext cx="4224338" cy="295116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Любезно и отзивчиво - 100%</a:t>
            </a:r>
          </a:p>
          <a:p>
            <a:pPr eaLnBrk="1" hangingPunct="1"/>
            <a:r>
              <a:rPr lang="bg-BG" altLang="bg-BG" sz="1800" smtClean="0"/>
              <a:t>По-скоро неуважително - 0%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415088" y="1273175"/>
            <a:ext cx="3900487" cy="9747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Как </a:t>
            </a:r>
            <a:r>
              <a:rPr lang="ru-RU" sz="2000" dirty="0" err="1">
                <a:solidFill>
                  <a:srgbClr val="F16741"/>
                </a:solidFill>
              </a:rPr>
              <a:t>оценявате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качеството</a:t>
            </a:r>
            <a:r>
              <a:rPr lang="ru-RU" sz="2000" dirty="0">
                <a:solidFill>
                  <a:srgbClr val="F16741"/>
                </a:solidFill>
              </a:rPr>
              <a:t> на </a:t>
            </a:r>
            <a:r>
              <a:rPr lang="ru-RU" sz="2000" dirty="0" err="1">
                <a:solidFill>
                  <a:srgbClr val="F16741"/>
                </a:solidFill>
              </a:rPr>
              <a:t>административното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обслужване</a:t>
            </a:r>
            <a:r>
              <a:rPr lang="ru-RU" sz="2000" dirty="0">
                <a:solidFill>
                  <a:srgbClr val="F16741"/>
                </a:solidFill>
              </a:rPr>
              <a:t>?</a:t>
            </a:r>
          </a:p>
        </p:txBody>
      </p:sp>
      <p:sp>
        <p:nvSpPr>
          <p:cNvPr id="21510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593975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Много добро – 100%</a:t>
            </a:r>
          </a:p>
          <a:p>
            <a:pPr eaLnBrk="1" hangingPunct="1"/>
            <a:r>
              <a:rPr lang="bg-BG" altLang="bg-BG" sz="1800" smtClean="0"/>
              <a:t>Добро – 0%</a:t>
            </a:r>
          </a:p>
          <a:p>
            <a:pPr eaLnBrk="1" hangingPunct="1"/>
            <a:r>
              <a:rPr lang="bg-BG" altLang="bg-BG" sz="1800" smtClean="0"/>
              <a:t>Задоволително – 0%</a:t>
            </a:r>
          </a:p>
          <a:p>
            <a:pPr eaLnBrk="1" hangingPunct="1"/>
            <a:endParaRPr lang="bg-BG" altLang="bg-BG" smtClean="0"/>
          </a:p>
        </p:txBody>
      </p:sp>
      <p:graphicFrame>
        <p:nvGraphicFramePr>
          <p:cNvPr id="21511" name="Диаграма 8"/>
          <p:cNvGraphicFramePr>
            <a:graphicFrameLocks/>
          </p:cNvGraphicFramePr>
          <p:nvPr/>
        </p:nvGraphicFramePr>
        <p:xfrm>
          <a:off x="781050" y="3638550"/>
          <a:ext cx="6750050" cy="43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name="Диаграма" r:id="rId3" imgW="6753266" imgH="4352912" progId="Excel.Chart.8">
                  <p:embed/>
                </p:oleObj>
              </mc:Choice>
              <mc:Fallback>
                <p:oleObj name="Диаграма" r:id="rId3" imgW="6753266" imgH="4352912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" y="3638550"/>
                        <a:ext cx="6750050" cy="434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2" name="Диаграма 14"/>
          <p:cNvGraphicFramePr>
            <a:graphicFrameLocks/>
          </p:cNvGraphicFramePr>
          <p:nvPr/>
        </p:nvGraphicFramePr>
        <p:xfrm>
          <a:off x="5818188" y="4048125"/>
          <a:ext cx="5253037" cy="293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Диаграма" r:id="rId5" imgW="4267320" imgH="2295512" progId="Excel.Chart.8">
                  <p:embed/>
                </p:oleObj>
              </mc:Choice>
              <mc:Fallback>
                <p:oleObj name="Диаграма" r:id="rId5" imgW="4267320" imgH="2295512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8188" y="4048125"/>
                        <a:ext cx="5253037" cy="293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Медисън</Template>
  <TotalTime>1880</TotalTime>
  <Words>1444</Words>
  <Application>Microsoft Office PowerPoint</Application>
  <PresentationFormat>Широк екран</PresentationFormat>
  <Paragraphs>135</Paragraphs>
  <Slides>15</Slides>
  <Notes>0</Notes>
  <HiddenSlides>0</HiddenSlides>
  <MMClips>0</MMClips>
  <ScaleCrop>false</ScaleCrop>
  <HeadingPairs>
    <vt:vector size="8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Вградени OLE сървъри</vt:lpstr>
      </vt:variant>
      <vt:variant>
        <vt:i4>2</vt:i4>
      </vt:variant>
      <vt:variant>
        <vt:lpstr>Заглавия на слайдовете</vt:lpstr>
      </vt:variant>
      <vt:variant>
        <vt:i4>15</vt:i4>
      </vt:variant>
    </vt:vector>
  </HeadingPairs>
  <TitlesOfParts>
    <vt:vector size="23" baseType="lpstr">
      <vt:lpstr>Arial</vt:lpstr>
      <vt:lpstr>Wingdings</vt:lpstr>
      <vt:lpstr>Calibri</vt:lpstr>
      <vt:lpstr>Wingdings 3</vt:lpstr>
      <vt:lpstr>MS Shell Dlg 2</vt:lpstr>
      <vt:lpstr>Madison</vt:lpstr>
      <vt:lpstr>Диаграма на Microsoft Excel</vt:lpstr>
      <vt:lpstr>Adobe Acrobat Document</vt:lpstr>
      <vt:lpstr>ДОКЛАД    ЗА ОЦЕНКА НА УДОВЛЕТВОРЕНОСТТА  НА ПОТРЕБИТЕЛИТЕ  ОТ ПРЕДОСТАВЯНОТО  АДМИНИСТРАТИВНО ОБСЛУЖВАНЕ  ОТ ОБЛАСТНА АДМИНИСТРАЦИЯ – ВРАЦА  ЗА ПЕРИОДА 01.01.2021 - 31.12.2021 г.  (съгласно чл.24, ал. 8 от Наредбата за административното обслужване)</vt:lpstr>
      <vt:lpstr>ОСНОВАНИЯ ЗА ПРОУЧВАНЕТО</vt:lpstr>
      <vt:lpstr>ЦЕЛИ НА АНКЕТНОТО ПРОУЧВАНЕ В ЦАО</vt:lpstr>
      <vt:lpstr>НАСОЧЕНОСТ И НАЧИН НА ПРОВЕЖДАНЕ НА ПРОУЧВАНЕТО В ЦАО  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АНКЕТИ,  ПОПЪЛНЕНИ В ЦАО</vt:lpstr>
      <vt:lpstr>Презентация на PowerPoint</vt:lpstr>
      <vt:lpstr>МНЕНИЯ И ПРЕДЛОЖЕНИЯ ОТ КНИГАТА НА АДМИНИСТРАЦИЯТА</vt:lpstr>
      <vt:lpstr>ИЗВОДИ ОТ АНКЕТНОТО ПРОУЧВАНЕ</vt:lpstr>
      <vt:lpstr>МЕРКИ ЗА ПОДОБРЯВАНЕ НА АДМИНИСТРАТИВНОТО ОБСЛУЖВАНЕ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  НА  РЕЗУЛТАТИТЕ ОТ АНКЕТАТА ЗА ПРОУЧВАНЕ НА УДОВЛЕТВОРЕНОСТТА НА ПОТРЕБИТЕЛИТЕ НА АДМИНИСТРАТИВНИ УСЛУГИ</dc:title>
  <dc:creator>Malina Nikolova</dc:creator>
  <cp:lastModifiedBy>user</cp:lastModifiedBy>
  <cp:revision>150</cp:revision>
  <dcterms:created xsi:type="dcterms:W3CDTF">2019-01-13T07:35:29Z</dcterms:created>
  <dcterms:modified xsi:type="dcterms:W3CDTF">2022-03-21T13:04:04Z</dcterms:modified>
</cp:coreProperties>
</file>