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28-4F4B-857B-EB4AF81B13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28-4F4B-857B-EB4AF81B131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28-4F4B-857B-EB4AF81B131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28-4F4B-857B-EB4AF81B131D}"/>
              </c:ext>
            </c:extLst>
          </c:dPt>
          <c:cat>
            <c:strRef>
              <c:f>Лист1!$A$2:$A$5</c:f>
              <c:strCache>
                <c:ptCount val="2"/>
                <c:pt idx="0">
                  <c:v>Физическо лице</c:v>
                </c:pt>
                <c:pt idx="1">
                  <c:v>Юридическо лице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A5-4359-BB83-428F5B019D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FD-4F42-94E0-9D021D07F2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FD-4F42-94E0-9D021D07F2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FD-4F42-94E0-9D021D07F2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FD-4F42-94E0-9D021D07F29C}"/>
              </c:ext>
            </c:extLst>
          </c:dPt>
          <c:cat>
            <c:strRef>
              <c:f>Лист1!$A$2:$A$5</c:f>
              <c:strCache>
                <c:ptCount val="3"/>
                <c:pt idx="0">
                  <c:v>Един път</c:v>
                </c:pt>
                <c:pt idx="1">
                  <c:v>Между 1 и 5 пъти</c:v>
                </c:pt>
                <c:pt idx="2">
                  <c:v>Повече от 5 пъти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C-455D-9AE9-36FBD97F6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8E-466C-8AE5-73A0716CBC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8E-466C-8AE5-73A0716CBC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8E-466C-8AE5-73A0716CBC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8E-466C-8AE5-73A0716CBCD2}"/>
              </c:ext>
            </c:extLst>
          </c:dPt>
          <c:cat>
            <c:strRef>
              <c:f>Лист1!$A$2:$A$5</c:f>
              <c:strCache>
                <c:ptCount val="2"/>
                <c:pt idx="0">
                  <c:v>Ясна, точна и изчерпателна</c:v>
                </c:pt>
                <c:pt idx="1">
                  <c:v>Не достатъчно разбираема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F3-4CDB-8033-A6FD13C29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54-41F3-928C-2776C9D77B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54-41F3-928C-2776C9D77B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654-41F3-928C-2776C9D77B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654-41F3-928C-2776C9D77B31}"/>
              </c:ext>
            </c:extLst>
          </c:dPt>
          <c:cat>
            <c:strRef>
              <c:f>Лист1!$A$2:$A$5</c:f>
              <c:strCache>
                <c:ptCount val="2"/>
                <c:pt idx="0">
                  <c:v>Лесноразбираема и пълна</c:v>
                </c:pt>
                <c:pt idx="1">
                  <c:v>По-скоро не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C-4401-BFB4-933BBBFBC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45287893700789"/>
          <c:y val="0.10174218124125362"/>
          <c:w val="0.37346924212598431"/>
          <c:h val="0.5602038287276188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24-484F-9708-C90EFBAFB7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24-484F-9708-C90EFBAFB7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724-484F-9708-C90EFBAFB7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724-484F-9708-C90EFBAFB7E3}"/>
              </c:ext>
            </c:extLst>
          </c:dPt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4-4991-AD1D-00645FAC8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0635262876513547"/>
          <c:y val="0.6214354906305759"/>
          <c:w val="0.23395346014195775"/>
          <c:h val="9.172847242742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9F-44E0-9735-89151248B9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9F-44E0-9735-89151248B9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9F-44E0-9735-89151248B9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9F-44E0-9735-89151248B9EC}"/>
              </c:ext>
            </c:extLst>
          </c:dPt>
          <c:cat>
            <c:strRef>
              <c:f>Лист1!$A$2:$A$5</c:f>
              <c:strCache>
                <c:ptCount val="2"/>
                <c:pt idx="0">
                  <c:v>Любезно и отзивчиво</c:v>
                </c:pt>
                <c:pt idx="1">
                  <c:v>По-скоро неуважително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D8-41F5-B09D-BC914316F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оценявате качеството на административното обслужване?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7C-436E-B24E-BD13F7F30E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7C-436E-B24E-BD13F7F30E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7C-436E-B24E-BD13F7F30E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7C-436E-B24E-BD13F7F30E85}"/>
              </c:ext>
            </c:extLst>
          </c:dPt>
          <c:cat>
            <c:strRef>
              <c:f>Лист1!$A$2:$A$5</c:f>
              <c:strCache>
                <c:ptCount val="3"/>
                <c:pt idx="0">
                  <c:v>Много добро</c:v>
                </c:pt>
                <c:pt idx="1">
                  <c:v>Добро</c:v>
                </c:pt>
                <c:pt idx="2">
                  <c:v>Задоволително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9-4CCF-84CC-E38C57887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7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56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0865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4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634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1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251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66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782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454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206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EEC83DA-4E9A-45C6-AABA-6830548A5E6B}" type="datetimeFigureOut">
              <a:rPr lang="bg-BG" smtClean="0"/>
              <a:t>30.3.2020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3561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330036" y="656705"/>
            <a:ext cx="7232073" cy="3724102"/>
          </a:xfrm>
        </p:spPr>
        <p:txBody>
          <a:bodyPr>
            <a:normAutofit/>
          </a:bodyPr>
          <a:lstStyle/>
          <a:p>
            <a:pPr algn="ctr"/>
            <a:r>
              <a:rPr lang="bg-BG" sz="31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ДОКЛАД  </a:t>
            </a:r>
            <a:br>
              <a:rPr lang="bg-BG" sz="31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7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/>
            </a:r>
            <a:br>
              <a:rPr lang="bg-BG" sz="27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</a:t>
            </a: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 ОЦЕНКА НА УДОВЛЕТВОРЕНОСТТА</a:t>
            </a:r>
            <a:b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НА ПОТРЕБИТЕЛИТЕ </a:t>
            </a:r>
            <a:b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 ПРЕДОСТАВЯНОТО  АДМИНИСТРАТИВНО ОБСЛУЖВАНЕ </a:t>
            </a:r>
            <a:b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</a:t>
            </a:r>
            <a:r>
              <a:rPr lang="bg-BG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bg-BG" sz="24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ОБЛАСТНА </a:t>
            </a:r>
            <a:r>
              <a:rPr lang="bg-BG" sz="24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АДМИНИСТРАЦИЯ </a:t>
            </a: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– ВРАЦА </a:t>
            </a:r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/>
            </a:r>
            <a:b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 ПЕРИОДА 01.01.2019 - 31.12.2019 г.</a:t>
            </a:r>
            <a:br>
              <a:rPr lang="bg-BG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n-US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bg-BG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съгласно </a:t>
            </a:r>
            <a:r>
              <a:rPr lang="bg-BG" sz="1600" i="1" dirty="0">
                <a:latin typeface="Times New Roman" panose="02020603050405020304" pitchFamily="18" charset="0"/>
                <a:ea typeface="Calibri" panose="020F0502020204030204" pitchFamily="34" charset="0"/>
              </a:rPr>
              <a:t>чл.24, ал. </a:t>
            </a:r>
            <a:r>
              <a:rPr lang="en-US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bg-BG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g-BG" sz="1600" i="1" dirty="0">
                <a:latin typeface="Times New Roman" panose="02020603050405020304" pitchFamily="18" charset="0"/>
                <a:ea typeface="Calibri" panose="020F0502020204030204" pitchFamily="34" charset="0"/>
              </a:rPr>
              <a:t>от Наредбата за административното </a:t>
            </a:r>
            <a:r>
              <a:rPr lang="bg-BG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обслужване</a:t>
            </a:r>
            <a:r>
              <a:rPr lang="en-US" sz="16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bg-BG" sz="1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161" y="2226624"/>
            <a:ext cx="3253839" cy="24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808" y="154914"/>
            <a:ext cx="7958331" cy="1077229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АНКЕТИ, ПОПЪЛНЕНИ </a:t>
            </a:r>
            <a:r>
              <a:rPr lang="bg-BG" smtClean="0">
                <a:solidFill>
                  <a:schemeClr val="accent6">
                    <a:lumMod val="75000"/>
                  </a:schemeClr>
                </a:solidFill>
              </a:rPr>
              <a:t>В ЦАО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308541"/>
              </p:ext>
            </p:extLst>
          </p:nvPr>
        </p:nvGraphicFramePr>
        <p:xfrm>
          <a:off x="1331178" y="1380470"/>
          <a:ext cx="9700998" cy="1209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549">
                  <a:extLst>
                    <a:ext uri="{9D8B030D-6E8A-4147-A177-3AD203B41FA5}">
                      <a16:colId xmlns:a16="http://schemas.microsoft.com/office/drawing/2014/main" val="3237156459"/>
                    </a:ext>
                  </a:extLst>
                </a:gridCol>
                <a:gridCol w="507390">
                  <a:extLst>
                    <a:ext uri="{9D8B030D-6E8A-4147-A177-3AD203B41FA5}">
                      <a16:colId xmlns:a16="http://schemas.microsoft.com/office/drawing/2014/main" val="3176613481"/>
                    </a:ext>
                  </a:extLst>
                </a:gridCol>
                <a:gridCol w="548008">
                  <a:extLst>
                    <a:ext uri="{9D8B030D-6E8A-4147-A177-3AD203B41FA5}">
                      <a16:colId xmlns:a16="http://schemas.microsoft.com/office/drawing/2014/main" val="3791320120"/>
                    </a:ext>
                  </a:extLst>
                </a:gridCol>
                <a:gridCol w="471432">
                  <a:extLst>
                    <a:ext uri="{9D8B030D-6E8A-4147-A177-3AD203B41FA5}">
                      <a16:colId xmlns:a16="http://schemas.microsoft.com/office/drawing/2014/main" val="2374372669"/>
                    </a:ext>
                  </a:extLst>
                </a:gridCol>
                <a:gridCol w="542014">
                  <a:extLst>
                    <a:ext uri="{9D8B030D-6E8A-4147-A177-3AD203B41FA5}">
                      <a16:colId xmlns:a16="http://schemas.microsoft.com/office/drawing/2014/main" val="3633596777"/>
                    </a:ext>
                  </a:extLst>
                </a:gridCol>
                <a:gridCol w="791050">
                  <a:extLst>
                    <a:ext uri="{9D8B030D-6E8A-4147-A177-3AD203B41FA5}">
                      <a16:colId xmlns:a16="http://schemas.microsoft.com/office/drawing/2014/main" val="1977136729"/>
                    </a:ext>
                  </a:extLst>
                </a:gridCol>
                <a:gridCol w="751874">
                  <a:extLst>
                    <a:ext uri="{9D8B030D-6E8A-4147-A177-3AD203B41FA5}">
                      <a16:colId xmlns:a16="http://schemas.microsoft.com/office/drawing/2014/main" val="1475119312"/>
                    </a:ext>
                  </a:extLst>
                </a:gridCol>
                <a:gridCol w="650439">
                  <a:extLst>
                    <a:ext uri="{9D8B030D-6E8A-4147-A177-3AD203B41FA5}">
                      <a16:colId xmlns:a16="http://schemas.microsoft.com/office/drawing/2014/main" val="3553241306"/>
                    </a:ext>
                  </a:extLst>
                </a:gridCol>
                <a:gridCol w="1001463">
                  <a:extLst>
                    <a:ext uri="{9D8B030D-6E8A-4147-A177-3AD203B41FA5}">
                      <a16:colId xmlns:a16="http://schemas.microsoft.com/office/drawing/2014/main" val="3187699267"/>
                    </a:ext>
                  </a:extLst>
                </a:gridCol>
                <a:gridCol w="790382">
                  <a:extLst>
                    <a:ext uri="{9D8B030D-6E8A-4147-A177-3AD203B41FA5}">
                      <a16:colId xmlns:a16="http://schemas.microsoft.com/office/drawing/2014/main" val="677780086"/>
                    </a:ext>
                  </a:extLst>
                </a:gridCol>
                <a:gridCol w="944864">
                  <a:extLst>
                    <a:ext uri="{9D8B030D-6E8A-4147-A177-3AD203B41FA5}">
                      <a16:colId xmlns:a16="http://schemas.microsoft.com/office/drawing/2014/main" val="1948677119"/>
                    </a:ext>
                  </a:extLst>
                </a:gridCol>
                <a:gridCol w="916231">
                  <a:extLst>
                    <a:ext uri="{9D8B030D-6E8A-4147-A177-3AD203B41FA5}">
                      <a16:colId xmlns:a16="http://schemas.microsoft.com/office/drawing/2014/main" val="4070356692"/>
                    </a:ext>
                  </a:extLst>
                </a:gridCol>
                <a:gridCol w="611264">
                  <a:extLst>
                    <a:ext uri="{9D8B030D-6E8A-4147-A177-3AD203B41FA5}">
                      <a16:colId xmlns:a16="http://schemas.microsoft.com/office/drawing/2014/main" val="4017964591"/>
                    </a:ext>
                  </a:extLst>
                </a:gridCol>
                <a:gridCol w="799038">
                  <a:extLst>
                    <a:ext uri="{9D8B030D-6E8A-4147-A177-3AD203B41FA5}">
                      <a16:colId xmlns:a16="http://schemas.microsoft.com/office/drawing/2014/main" val="839707535"/>
                    </a:ext>
                  </a:extLst>
                </a:gridCol>
              </a:tblGrid>
              <a:tr h="30234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Вие сте?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На колко години сте?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С какво образование сте?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Вие сте? 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295394"/>
                  </a:ext>
                </a:extLst>
              </a:tr>
              <a:tr h="755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Мъж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Жена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Под 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От 25 до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Над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Основно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Средно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marL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Висше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165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Работодател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Работещ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Безработен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190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Пенсионер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Учащ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Друго, моля уточнете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extLst>
                  <a:ext uri="{0D108BD9-81ED-4DB2-BD59-A6C34878D82A}">
                    <a16:rowId xmlns:a16="http://schemas.microsoft.com/office/drawing/2014/main" val="2099880331"/>
                  </a:ext>
                </a:extLst>
              </a:tr>
              <a:tr h="151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extLst>
                  <a:ext uri="{0D108BD9-81ED-4DB2-BD59-A6C34878D82A}">
                    <a16:rowId xmlns:a16="http://schemas.microsoft.com/office/drawing/2014/main" val="219429862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52848"/>
              </p:ext>
            </p:extLst>
          </p:nvPr>
        </p:nvGraphicFramePr>
        <p:xfrm>
          <a:off x="1331178" y="2738177"/>
          <a:ext cx="9700999" cy="2673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538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7300908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968804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936749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77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№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Въпрос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1799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Досега ползвали ли се услугите на Областна администрация - Враца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171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Лесно ли се намира информация за Областна администрация – Враца и нейните услуги 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215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Писмената информация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bg-BG" sz="1200" dirty="0">
                          <a:effectLst/>
                        </a:rPr>
                        <a:t>табели, писма, брошури и формуляри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bg-BG" sz="1200" dirty="0">
                          <a:effectLst/>
                        </a:rPr>
                        <a:t> е: ясна, точна, пълна, лесноразбираема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smtClean="0">
                          <a:effectLst/>
                        </a:rPr>
                        <a:t>Устните </a:t>
                      </a:r>
                      <a:r>
                        <a:rPr lang="bg-BG" sz="1200" dirty="0">
                          <a:effectLst/>
                        </a:rPr>
                        <a:t>обяснения, които дават служителите са ясни, точни, пълни, лесноразбираеми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148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Служителите се отнасят към клиентите вежливо и с уважение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155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Достъпът до сградата е лесен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155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Ориентирането в сградата е лесно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11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Работното време в ЦИАУ е удобно за гражданите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83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Приемните за граждани са чисти и подредени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49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Обстановката в приемните за граждани предразполага за свободен разговор със служителя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-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11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Предложения за подобрение на административното обслужване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15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331178" y="5560156"/>
            <a:ext cx="9700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Изводи: 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1. Анкетираните потребители в ЦАО са 15.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Всички отговори са положителни.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От анкетираните потребители 11 са изразили допълнително мнение.</a:t>
            </a:r>
            <a:endParaRPr lang="bg-B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68310" y="45796"/>
            <a:ext cx="7950984" cy="1081705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522" y="1182029"/>
            <a:ext cx="4092498" cy="557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1170878"/>
            <a:ext cx="4016955" cy="557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01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21749" y="152674"/>
            <a:ext cx="7950984" cy="108170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83" y="1215483"/>
            <a:ext cx="3892550" cy="554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1215484"/>
            <a:ext cx="3895725" cy="547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3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03936" y="140799"/>
            <a:ext cx="7950984" cy="108170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93" y="1304694"/>
            <a:ext cx="3892550" cy="533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1293541"/>
            <a:ext cx="3895725" cy="535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2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03936" y="140799"/>
            <a:ext cx="7950984" cy="108170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527" y="1338147"/>
            <a:ext cx="3892550" cy="528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1315844"/>
            <a:ext cx="3895725" cy="531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3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92703" y="143038"/>
            <a:ext cx="7958331" cy="1077229"/>
          </a:xfrm>
        </p:spPr>
        <p:txBody>
          <a:bodyPr>
            <a:normAutofit/>
          </a:bodyPr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ОБЛАСТНА АДМИНИСТРАЦИЯ – ВРАЦА ЩЕ ПРОДЪЛЖАВА 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184" y="1529602"/>
            <a:ext cx="9891434" cy="39978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осъществява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обратна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връзка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чрез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използване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прилагане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различни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методи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анкетни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проучвания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;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анализ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сигнали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предложения,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жалби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похвали, публикации и друга информация;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провеждане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консултации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със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служители и др.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насърчава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плащане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платежна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карта чрез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терминално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устройство ПОС.</a:t>
            </a:r>
            <a:endParaRPr lang="ru-RU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популяризира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възможността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електронно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заявяване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извършване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административни услуги по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електронен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път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.,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осъществява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обратна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връзка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следи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мнението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насърчава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изразяване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мнение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относно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предлаганото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административно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обслужване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.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осигурява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измерване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публикуване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официалната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страница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Областна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администрация –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Враца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оценките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удовлетвореност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всяка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календарна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година. </a:t>
            </a:r>
          </a:p>
          <a:p>
            <a:pPr marL="6160" indent="0">
              <a:buNone/>
            </a:pP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3831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16" y="257988"/>
            <a:ext cx="8764380" cy="1077229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6"/>
            <a:ext cx="9329738" cy="55292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g-BG" dirty="0" smtClean="0"/>
              <a:t> </a:t>
            </a:r>
            <a:endParaRPr lang="bg-BG" dirty="0"/>
          </a:p>
          <a:p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Изследването 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удовлетвореността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потребителите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качеството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административното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се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периодично провежда анонимно анкетно проучване в Центъра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административно обслужване, 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отчете оценката на гражданите за нивото на административно обслужване по определени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показатели. </a:t>
            </a:r>
          </a:p>
          <a:p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въпроси,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пряко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отчитащи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мерки за подобряване на обслужването, за да се достигнат изискванията на потребителите на услуги. </a:t>
            </a:r>
          </a:p>
          <a:p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9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0358" y="166789"/>
            <a:ext cx="8889781" cy="1077229"/>
          </a:xfrm>
        </p:spPr>
        <p:txBody>
          <a:bodyPr/>
          <a:lstStyle/>
          <a:p>
            <a:pPr algn="ctr"/>
            <a:r>
              <a:rPr lang="bg-BG" b="1" dirty="0">
                <a:solidFill>
                  <a:schemeClr val="accent5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5">
                    <a:lumMod val="75000"/>
                  </a:schemeClr>
                </a:solidFill>
              </a:rPr>
              <a:t>ЦАО</a:t>
            </a:r>
            <a:endParaRPr lang="bg-B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7331" y="1244018"/>
            <a:ext cx="9386887" cy="5263937"/>
          </a:xfrm>
        </p:spPr>
        <p:txBody>
          <a:bodyPr>
            <a:normAutofit fontScale="92500" lnSpcReduction="20000"/>
          </a:bodyPr>
          <a:lstStyle/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 	на 	оценката 	на 	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за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административното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в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ЦАО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на конкретни предложения на потребителите на услуги в администрацията по административното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за повишаване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удовлетвореността.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Анализ на резултатите и оценка на факторите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подобряване на административното обслужване в центъра.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Представяне на резултатите пред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ръководството на администрацията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огласяване на резултатите пред служителите 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потребителите.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446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732" y="243978"/>
            <a:ext cx="8925407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1605"/>
            <a:ext cx="9479756" cy="5250657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Проучването е насочено към всички потребители на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административни услуги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 Областна администрация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Враца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физически и юридически лица и е на доброволен принцип за участие, с попълване на анкетна карта.  </a:t>
            </a:r>
          </a:p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ЦАО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 Областната администрация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Враца и на сайта на администрацията, както и изложените мнения и предложения в книгата за работата на администрацията.</a:t>
            </a:r>
          </a:p>
          <a:p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 на услуги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ЦАО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е предоставена възможността свободно и  напълно анонимно да изразят своето мнение, като попълнят анкетната карта и я поставят в урната.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287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33" y="271428"/>
            <a:ext cx="8874199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92233" y="1546113"/>
            <a:ext cx="3896467" cy="713818"/>
          </a:xfrm>
        </p:spPr>
        <p:txBody>
          <a:bodyPr/>
          <a:lstStyle/>
          <a:p>
            <a:r>
              <a:rPr lang="bg-BG" sz="2000" b="1" dirty="0">
                <a:solidFill>
                  <a:schemeClr val="accent3"/>
                </a:solidFill>
              </a:rPr>
              <a:t>Вие сте?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590572" y="1737463"/>
            <a:ext cx="3893623" cy="2152720"/>
          </a:xfrm>
        </p:spPr>
        <p:txBody>
          <a:bodyPr/>
          <a:lstStyle/>
          <a:p>
            <a:pPr marL="45720" indent="0">
              <a:buNone/>
            </a:pPr>
            <a:endParaRPr lang="bg-BG" dirty="0"/>
          </a:p>
          <a:p>
            <a:r>
              <a:rPr lang="bg-BG" dirty="0"/>
              <a:t>Физическо </a:t>
            </a:r>
            <a:r>
              <a:rPr lang="bg-BG" dirty="0" smtClean="0"/>
              <a:t>лице – 90%</a:t>
            </a:r>
            <a:endParaRPr lang="bg-BG" dirty="0"/>
          </a:p>
          <a:p>
            <a:r>
              <a:rPr lang="bg-BG" dirty="0"/>
              <a:t>Юридическо </a:t>
            </a:r>
            <a:r>
              <a:rPr lang="bg-BG" dirty="0" smtClean="0"/>
              <a:t>лице – 10%</a:t>
            </a:r>
            <a:endParaRPr lang="bg-BG" dirty="0"/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6634" y="1737463"/>
            <a:ext cx="4427610" cy="713818"/>
          </a:xfrm>
        </p:spPr>
        <p:txBody>
          <a:bodyPr>
            <a:normAutofit fontScale="25000" lnSpcReduction="20000"/>
          </a:bodyPr>
          <a:lstStyle/>
          <a:p>
            <a:r>
              <a:rPr lang="bg-BG" sz="8000" b="1" dirty="0">
                <a:solidFill>
                  <a:schemeClr val="accent3"/>
                </a:solidFill>
              </a:rPr>
              <a:t>Колко пъти сте ползвали услуги, предоставяни от Областна администрация - Враца?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666634" y="2301262"/>
            <a:ext cx="3899798" cy="3071434"/>
          </a:xfrm>
        </p:spPr>
        <p:txBody>
          <a:bodyPr>
            <a:normAutofit/>
          </a:bodyPr>
          <a:lstStyle/>
          <a:p>
            <a:r>
              <a:rPr lang="bg-BG" dirty="0" smtClean="0"/>
              <a:t>Един път - 50%</a:t>
            </a:r>
            <a:endParaRPr lang="bg-BG" dirty="0"/>
          </a:p>
          <a:p>
            <a:r>
              <a:rPr lang="bg-BG" dirty="0"/>
              <a:t>Между 1 и 5 </a:t>
            </a:r>
            <a:r>
              <a:rPr lang="bg-BG" dirty="0" smtClean="0"/>
              <a:t>пъти - 30%</a:t>
            </a:r>
            <a:endParaRPr lang="bg-BG" dirty="0"/>
          </a:p>
          <a:p>
            <a:r>
              <a:rPr lang="bg-BG" dirty="0"/>
              <a:t>Повече от 5 </a:t>
            </a:r>
            <a:r>
              <a:rPr lang="bg-BG" dirty="0" smtClean="0"/>
              <a:t>пъти - 20%</a:t>
            </a:r>
            <a:endParaRPr lang="bg-BG" dirty="0"/>
          </a:p>
          <a:p>
            <a:endParaRPr lang="bg-BG" dirty="0"/>
          </a:p>
        </p:txBody>
      </p:sp>
      <p:graphicFrame>
        <p:nvGraphicFramePr>
          <p:cNvPr id="12" name="Диаграма 11"/>
          <p:cNvGraphicFramePr/>
          <p:nvPr>
            <p:extLst>
              <p:ext uri="{D42A27DB-BD31-4B8C-83A1-F6EECF244321}">
                <p14:modId xmlns:p14="http://schemas.microsoft.com/office/powerpoint/2010/main" val="1747419104"/>
              </p:ext>
            </p:extLst>
          </p:nvPr>
        </p:nvGraphicFramePr>
        <p:xfrm>
          <a:off x="1876382" y="3777191"/>
          <a:ext cx="3528167" cy="289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а 14"/>
          <p:cNvGraphicFramePr/>
          <p:nvPr>
            <p:extLst>
              <p:ext uri="{D42A27DB-BD31-4B8C-83A1-F6EECF244321}">
                <p14:modId xmlns:p14="http://schemas.microsoft.com/office/powerpoint/2010/main" val="1708195676"/>
              </p:ext>
            </p:extLst>
          </p:nvPr>
        </p:nvGraphicFramePr>
        <p:xfrm>
          <a:off x="6486881" y="3777191"/>
          <a:ext cx="4079551" cy="289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839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33" y="140800"/>
            <a:ext cx="8874199" cy="1078348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99" y="1276597"/>
            <a:ext cx="4207668" cy="1282167"/>
          </a:xfrm>
        </p:spPr>
        <p:txBody>
          <a:bodyPr>
            <a:normAutofit fontScale="62500" lnSpcReduction="20000"/>
          </a:bodyPr>
          <a:lstStyle/>
          <a:p>
            <a:r>
              <a:rPr lang="bg-BG" sz="3200" dirty="0">
                <a:solidFill>
                  <a:schemeClr val="accent3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121563" y="2558764"/>
            <a:ext cx="5007769" cy="3071434"/>
          </a:xfrm>
        </p:spPr>
        <p:txBody>
          <a:bodyPr/>
          <a:lstStyle/>
          <a:p>
            <a:r>
              <a:rPr lang="bg-BG" dirty="0"/>
              <a:t>Ясна, точна и </a:t>
            </a:r>
            <a:r>
              <a:rPr lang="bg-BG" dirty="0" smtClean="0"/>
              <a:t>изчерпателна - 98%</a:t>
            </a:r>
            <a:endParaRPr lang="bg-BG" dirty="0"/>
          </a:p>
          <a:p>
            <a:r>
              <a:rPr lang="bg-BG" dirty="0"/>
              <a:t>Не достатъчно </a:t>
            </a:r>
            <a:r>
              <a:rPr lang="bg-BG" dirty="0" smtClean="0"/>
              <a:t>разбираема - 2%</a:t>
            </a:r>
            <a:endParaRPr lang="bg-BG" dirty="0"/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6634" y="1310033"/>
            <a:ext cx="3899798" cy="979716"/>
          </a:xfrm>
        </p:spPr>
        <p:txBody>
          <a:bodyPr>
            <a:normAutofit fontScale="77500" lnSpcReduction="20000"/>
          </a:bodyPr>
          <a:lstStyle/>
          <a:p>
            <a:r>
              <a:rPr lang="bg-BG" sz="2400" dirty="0">
                <a:solidFill>
                  <a:schemeClr val="accent3"/>
                </a:solidFill>
              </a:rPr>
              <a:t>Писмената информация, съдържаща се във формуляри, писма, интернет публикации е: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379369" y="2558764"/>
            <a:ext cx="4774365" cy="3071434"/>
          </a:xfrm>
        </p:spPr>
        <p:txBody>
          <a:bodyPr/>
          <a:lstStyle/>
          <a:p>
            <a:r>
              <a:rPr lang="bg-BG" dirty="0"/>
              <a:t>Лесноразбираема и </a:t>
            </a:r>
            <a:r>
              <a:rPr lang="bg-BG" dirty="0" smtClean="0"/>
              <a:t>пълна - 97%</a:t>
            </a:r>
            <a:endParaRPr lang="bg-BG" dirty="0"/>
          </a:p>
          <a:p>
            <a:r>
              <a:rPr lang="bg-BG" dirty="0"/>
              <a:t>По-скоро </a:t>
            </a:r>
            <a:r>
              <a:rPr lang="bg-BG" dirty="0" smtClean="0"/>
              <a:t>не - 3%</a:t>
            </a:r>
            <a:endParaRPr lang="bg-BG" dirty="0"/>
          </a:p>
          <a:p>
            <a:endParaRPr lang="bg-BG" dirty="0"/>
          </a:p>
        </p:txBody>
      </p:sp>
      <p:graphicFrame>
        <p:nvGraphicFramePr>
          <p:cNvPr id="9" name="Диаграма 8"/>
          <p:cNvGraphicFramePr/>
          <p:nvPr>
            <p:extLst>
              <p:ext uri="{D42A27DB-BD31-4B8C-83A1-F6EECF244321}">
                <p14:modId xmlns:p14="http://schemas.microsoft.com/office/powerpoint/2010/main" val="3064012072"/>
              </p:ext>
            </p:extLst>
          </p:nvPr>
        </p:nvGraphicFramePr>
        <p:xfrm>
          <a:off x="2053901" y="3598597"/>
          <a:ext cx="3268663" cy="313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а 11"/>
          <p:cNvGraphicFramePr/>
          <p:nvPr>
            <p:extLst>
              <p:ext uri="{D42A27DB-BD31-4B8C-83A1-F6EECF244321}">
                <p14:modId xmlns:p14="http://schemas.microsoft.com/office/powerpoint/2010/main" val="3396388536"/>
              </p:ext>
            </p:extLst>
          </p:nvPr>
        </p:nvGraphicFramePr>
        <p:xfrm>
          <a:off x="6922470" y="3598597"/>
          <a:ext cx="3388125" cy="290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92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6295" y="194239"/>
            <a:ext cx="8880137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6295" y="1623515"/>
            <a:ext cx="3896467" cy="1030620"/>
          </a:xfrm>
        </p:spPr>
        <p:txBody>
          <a:bodyPr>
            <a:normAutofit fontScale="92500" lnSpcReduction="10000"/>
          </a:bodyPr>
          <a:lstStyle/>
          <a:p>
            <a:r>
              <a:rPr lang="bg-BG" dirty="0">
                <a:solidFill>
                  <a:schemeClr val="accent3"/>
                </a:solidFill>
              </a:rPr>
              <a:t>Спазени ли бяха законовите срокове за извършване на административната услуга?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792097" y="2654135"/>
            <a:ext cx="3893623" cy="2951828"/>
          </a:xfrm>
        </p:spPr>
        <p:txBody>
          <a:bodyPr/>
          <a:lstStyle/>
          <a:p>
            <a:r>
              <a:rPr lang="bg-BG" dirty="0" smtClean="0"/>
              <a:t>Да - </a:t>
            </a:r>
            <a:r>
              <a:rPr lang="en-US" dirty="0" smtClean="0"/>
              <a:t>100</a:t>
            </a:r>
            <a:r>
              <a:rPr lang="bg-BG" dirty="0" smtClean="0"/>
              <a:t>%</a:t>
            </a:r>
            <a:endParaRPr lang="bg-BG" dirty="0"/>
          </a:p>
          <a:p>
            <a:r>
              <a:rPr lang="bg-BG" dirty="0" smtClean="0"/>
              <a:t>Не - </a:t>
            </a:r>
            <a:r>
              <a:rPr lang="en-US" dirty="0" smtClean="0"/>
              <a:t>0</a:t>
            </a:r>
            <a:r>
              <a:rPr lang="bg-BG" dirty="0" smtClean="0"/>
              <a:t>%</a:t>
            </a:r>
            <a:endParaRPr lang="bg-BG" dirty="0"/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593" y="1567543"/>
            <a:ext cx="3899798" cy="1479731"/>
          </a:xfrm>
        </p:spPr>
        <p:txBody>
          <a:bodyPr>
            <a:normAutofit fontScale="92500" lnSpcReduction="20000"/>
          </a:bodyPr>
          <a:lstStyle/>
          <a:p>
            <a:r>
              <a:rPr lang="bg-BG" dirty="0">
                <a:solidFill>
                  <a:schemeClr val="accent3"/>
                </a:solidFill>
              </a:rPr>
              <a:t>Как оценявате отношението на служителите в Областна администрация - Враца към потребителите на административни услуги?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336506" y="2851331"/>
            <a:ext cx="4371975" cy="3071434"/>
          </a:xfrm>
        </p:spPr>
        <p:txBody>
          <a:bodyPr/>
          <a:lstStyle/>
          <a:p>
            <a:r>
              <a:rPr lang="bg-BG" dirty="0"/>
              <a:t>Любезно и </a:t>
            </a:r>
            <a:r>
              <a:rPr lang="bg-BG" dirty="0" smtClean="0"/>
              <a:t>отзивчиво - 97%</a:t>
            </a:r>
            <a:endParaRPr lang="bg-BG" dirty="0"/>
          </a:p>
          <a:p>
            <a:r>
              <a:rPr lang="bg-BG" dirty="0"/>
              <a:t>По-скоро </a:t>
            </a:r>
            <a:r>
              <a:rPr lang="bg-BG" dirty="0" smtClean="0"/>
              <a:t>неуважително - 3%</a:t>
            </a:r>
            <a:endParaRPr lang="bg-BG" dirty="0"/>
          </a:p>
          <a:p>
            <a:endParaRPr lang="bg-BG" dirty="0"/>
          </a:p>
        </p:txBody>
      </p:sp>
      <p:graphicFrame>
        <p:nvGraphicFramePr>
          <p:cNvPr id="9" name="Диаграма 8"/>
          <p:cNvGraphicFramePr/>
          <p:nvPr>
            <p:extLst>
              <p:ext uri="{D42A27DB-BD31-4B8C-83A1-F6EECF244321}">
                <p14:modId xmlns:p14="http://schemas.microsoft.com/office/powerpoint/2010/main" val="986516312"/>
              </p:ext>
            </p:extLst>
          </p:nvPr>
        </p:nvGraphicFramePr>
        <p:xfrm>
          <a:off x="1348160" y="3184989"/>
          <a:ext cx="5106390" cy="481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а 14"/>
          <p:cNvGraphicFramePr/>
          <p:nvPr>
            <p:extLst>
              <p:ext uri="{D42A27DB-BD31-4B8C-83A1-F6EECF244321}">
                <p14:modId xmlns:p14="http://schemas.microsoft.com/office/powerpoint/2010/main" val="3645213229"/>
              </p:ext>
            </p:extLst>
          </p:nvPr>
        </p:nvGraphicFramePr>
        <p:xfrm>
          <a:off x="6572593" y="3984171"/>
          <a:ext cx="4410040" cy="2560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754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5362" y="157001"/>
            <a:ext cx="8802359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870365" y="2052115"/>
            <a:ext cx="8616660" cy="713818"/>
          </a:xfrm>
        </p:spPr>
        <p:txBody>
          <a:bodyPr/>
          <a:lstStyle/>
          <a:p>
            <a:r>
              <a:rPr lang="bg-BG" dirty="0">
                <a:solidFill>
                  <a:schemeClr val="accent3"/>
                </a:solidFill>
              </a:rPr>
              <a:t>Как оценявате качеството на административното обслужване?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870365" y="2985308"/>
            <a:ext cx="3893623" cy="3071434"/>
          </a:xfrm>
        </p:spPr>
        <p:txBody>
          <a:bodyPr>
            <a:normAutofit/>
          </a:bodyPr>
          <a:lstStyle/>
          <a:p>
            <a:r>
              <a:rPr lang="bg-BG" dirty="0"/>
              <a:t>Много </a:t>
            </a:r>
            <a:r>
              <a:rPr lang="bg-BG" dirty="0" smtClean="0"/>
              <a:t>добро - 90%</a:t>
            </a:r>
            <a:endParaRPr lang="bg-BG" dirty="0"/>
          </a:p>
          <a:p>
            <a:r>
              <a:rPr lang="bg-BG" dirty="0" smtClean="0"/>
              <a:t>Добро - 10%</a:t>
            </a:r>
            <a:endParaRPr lang="bg-BG" dirty="0"/>
          </a:p>
          <a:p>
            <a:r>
              <a:rPr lang="bg-BG" dirty="0" smtClean="0"/>
              <a:t>Задоволително - 0%</a:t>
            </a:r>
            <a:endParaRPr lang="bg-BG" dirty="0"/>
          </a:p>
          <a:p>
            <a:pPr marL="0" indent="0">
              <a:buNone/>
            </a:pPr>
            <a:r>
              <a:rPr lang="bg-BG" dirty="0"/>
              <a:t> </a:t>
            </a:r>
          </a:p>
          <a:p>
            <a:endParaRPr lang="bg-BG" dirty="0"/>
          </a:p>
        </p:txBody>
      </p:sp>
      <p:graphicFrame>
        <p:nvGraphicFramePr>
          <p:cNvPr id="9" name="Контейнер за съдържание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32493157"/>
              </p:ext>
            </p:extLst>
          </p:nvPr>
        </p:nvGraphicFramePr>
        <p:xfrm>
          <a:off x="6316283" y="2673780"/>
          <a:ext cx="4754562" cy="338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808" y="137100"/>
            <a:ext cx="7958331" cy="1077229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597" y="1214329"/>
            <a:ext cx="9785268" cy="5643671"/>
          </a:xfrm>
        </p:spPr>
        <p:txBody>
          <a:bodyPr>
            <a:normAutofit fontScale="70000" lnSpcReduction="20000"/>
          </a:bodyPr>
          <a:lstStyle/>
          <a:p>
            <a:endParaRPr lang="bg-BG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Брой на заявените и предоставени административни услуги за 2019 г. – 1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117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бр.</a:t>
            </a:r>
          </a:p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Брой на попълнени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анкети: на сайта – общо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49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от които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41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физически и 8 юридически лица; </a:t>
            </a:r>
          </a:p>
          <a:p>
            <a:pPr marL="6160" indent="0">
              <a:buNone/>
            </a:pP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ЦАО – 15 бр.</a:t>
            </a: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Процентната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извадка на обслужените – консултирани и/или лично заявили услуга в Областна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администрация - Враца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е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5,73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% и може да послужи за представителна извадка. Анализирайки отговорите на потребителите се установява преобладаващи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положителни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оценки по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зададените в анкетата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въпроси. </a:t>
            </a: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услуги високо оценяват обслужването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Центъра,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  посочват, че служителите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ЦАО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им предоставят информация и обяснения, които са ясни, точни и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изчерпателни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 съответно оценката, като цяло за предоставяната информация, е висока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98%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положителна. </a:t>
            </a: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Голям процент от потребителите сочат, че писмената информация, съдържаща се във формуляри, писма, интернет публикации е лесноразбираема и пълна – 97 %, като това е и най-високата оценка в анкетното проучване. </a:t>
            </a:r>
            <a:endParaRPr lang="bg-B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Качеството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обслужване на гражданите се определя и от компетентността и отношението на служителите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ЦАО. 97 % от анкетираните оценяват отношението на служителите като любезно и отзивчиво.</a:t>
            </a: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 цяло данните от анкетното проучване показват, че Областна администрация – Враца е намерила ефективна форма за предоставяне на административните услуги.</a:t>
            </a:r>
            <a:endParaRPr lang="bg-B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802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670</TotalTime>
  <Words>1073</Words>
  <Application>Microsoft Office PowerPoint</Application>
  <PresentationFormat>Широк екран</PresentationFormat>
  <Paragraphs>170</Paragraphs>
  <Slides>15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22" baseType="lpstr">
      <vt:lpstr>Arial</vt:lpstr>
      <vt:lpstr>Calibri</vt:lpstr>
      <vt:lpstr>MS Shell Dlg 2</vt:lpstr>
      <vt:lpstr>Times New Roman</vt:lpstr>
      <vt:lpstr>Wingdings</vt:lpstr>
      <vt:lpstr>Wingdings 3</vt:lpstr>
      <vt:lpstr>Madison</vt:lpstr>
      <vt:lpstr>ДОКЛАД    ЗА ОЦЕНКА НА УДОВЛЕТВОРЕНОСТТА  НА ПОТРЕБИТЕЛИТЕ  ОТ ПРЕДОСТАВЯНОТО  АДМИНИСТРАТИВНО ОБСЛУЖВАНЕ  ОТ ОБЛАСТНА АДМИНИСТРАЦИЯ – ВРАЦА  ЗА ПЕРИОДА 01.01.2019 - 31.12.2019 г. (съгласно чл.24, ал. 8 от Наредбата за административното обслужване)</vt:lpstr>
      <vt:lpstr>ОСНОВАНИЯ ЗА ПРОУЧВАНЕТО</vt:lpstr>
      <vt:lpstr>ЦЕЛИ НА АНКЕТНОТО ПРОУЧВАНЕ В ЦАО</vt:lpstr>
      <vt:lpstr>НАСОЧЕНОСТ И НАЧИН НА ПРОВЕЖДАНЕ НА ПРОУЧВАНЕТО В ЦАО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ИЗВОДИ ОТ АНКЕТНОТО ПРОУЧВАНЕ</vt:lpstr>
      <vt:lpstr>РЕЗУЛТАТИ ОТ АНКЕТИ, ПОПЪЛНЕНИ В ЦАО</vt:lpstr>
      <vt:lpstr>МНЕНИЯ И ПРЕДЛОЖЕНИЯ ОТ КНИГАТА НА АДМИНИСТРАЦИЯТА</vt:lpstr>
      <vt:lpstr>МНЕНИЯ И ПРЕДЛОЖЕНИЯ ОТ КНИГАТА НА АДМИНИСТРАЦИЯТА</vt:lpstr>
      <vt:lpstr>МНЕНИЯ И ПРЕДЛОЖЕНИЯ ОТ КНИГАТА НА АДМИНИСТРАЦИЯТА</vt:lpstr>
      <vt:lpstr>МНЕНИЯ И ПРЕДЛОЖЕНИЯ ОТ КНИГАТА НА АДМИНИСТРАЦИЯТА</vt:lpstr>
      <vt:lpstr>ОБЛАСТНА АДМИНИСТРАЦИЯ – ВРАЦА ЩЕ ПРОДЪЛЖАВА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ekrasteva</cp:lastModifiedBy>
  <cp:revision>76</cp:revision>
  <dcterms:created xsi:type="dcterms:W3CDTF">2019-01-13T07:35:29Z</dcterms:created>
  <dcterms:modified xsi:type="dcterms:W3CDTF">2020-03-30T08:48:53Z</dcterms:modified>
</cp:coreProperties>
</file>