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65" r:id="rId15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28-4F4B-857B-EB4AF81B13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28-4F4B-857B-EB4AF81B131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28-4F4B-857B-EB4AF81B131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28-4F4B-857B-EB4AF81B131D}"/>
              </c:ext>
            </c:extLst>
          </c:dPt>
          <c:cat>
            <c:strRef>
              <c:f>Лист1!$A$2:$A$5</c:f>
              <c:strCache>
                <c:ptCount val="2"/>
                <c:pt idx="0">
                  <c:v>Физическо лице</c:v>
                </c:pt>
                <c:pt idx="1">
                  <c:v>Юридическо лице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85.71</c:v>
                </c:pt>
                <c:pt idx="1">
                  <c:v>14.29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A5-4359-BB83-428F5B019D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FD-4F42-94E0-9D021D07F2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FD-4F42-94E0-9D021D07F2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FD-4F42-94E0-9D021D07F2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BFD-4F42-94E0-9D021D07F29C}"/>
              </c:ext>
            </c:extLst>
          </c:dPt>
          <c:cat>
            <c:strRef>
              <c:f>Лист1!$A$2:$A$5</c:f>
              <c:strCache>
                <c:ptCount val="3"/>
                <c:pt idx="0">
                  <c:v>Един път</c:v>
                </c:pt>
                <c:pt idx="1">
                  <c:v>Между 1 и 5 пъти</c:v>
                </c:pt>
                <c:pt idx="2">
                  <c:v>Повече от 5 пъти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52.73</c:v>
                </c:pt>
                <c:pt idx="1">
                  <c:v>34.549999999999997</c:v>
                </c:pt>
                <c:pt idx="2">
                  <c:v>12.73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C-455D-9AE9-36FBD97F6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8E-466C-8AE5-73A0716CBC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8E-466C-8AE5-73A0716CBC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8E-466C-8AE5-73A0716CBC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8E-466C-8AE5-73A0716CBCD2}"/>
              </c:ext>
            </c:extLst>
          </c:dPt>
          <c:cat>
            <c:strRef>
              <c:f>Лист1!$A$2:$A$5</c:f>
              <c:strCache>
                <c:ptCount val="2"/>
                <c:pt idx="0">
                  <c:v>Ясна, точна и изчерпателна</c:v>
                </c:pt>
                <c:pt idx="1">
                  <c:v>Не достатъчно разбираема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92.73</c:v>
                </c:pt>
                <c:pt idx="1">
                  <c:v>7.27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F3-4CDB-8033-A6FD13C29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654-41F3-928C-2776C9D77B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654-41F3-928C-2776C9D77B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654-41F3-928C-2776C9D77B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654-41F3-928C-2776C9D77B31}"/>
              </c:ext>
            </c:extLst>
          </c:dPt>
          <c:cat>
            <c:strRef>
              <c:f>Лист1!$A$2:$A$5</c:f>
              <c:strCache>
                <c:ptCount val="2"/>
                <c:pt idx="0">
                  <c:v>Лесноразбираема и пълна</c:v>
                </c:pt>
                <c:pt idx="1">
                  <c:v>По-скоро не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96.36</c:v>
                </c:pt>
                <c:pt idx="1">
                  <c:v>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4C-4401-BFB4-933BBBFBC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45287893700789"/>
          <c:y val="0.10174218124125362"/>
          <c:w val="0.37346924212598431"/>
          <c:h val="0.5602038287276188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724-484F-9708-C90EFBAFB7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724-484F-9708-C90EFBAFB7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724-484F-9708-C90EFBAFB7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724-484F-9708-C90EFBAFB7E3}"/>
              </c:ext>
            </c:extLst>
          </c:dPt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96.3</c:v>
                </c:pt>
                <c:pt idx="1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B4-4991-AD1D-00645FAC8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30635262876513547"/>
          <c:y val="0.6214354906305759"/>
          <c:w val="0.23395346014195775"/>
          <c:h val="9.1728472427427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9F-44E0-9735-89151248B9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9F-44E0-9735-89151248B9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9F-44E0-9735-89151248B9E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9F-44E0-9735-89151248B9EC}"/>
              </c:ext>
            </c:extLst>
          </c:dPt>
          <c:cat>
            <c:strRef>
              <c:f>Лист1!$A$2:$A$5</c:f>
              <c:strCache>
                <c:ptCount val="2"/>
                <c:pt idx="0">
                  <c:v>Любезно и отзивчиво</c:v>
                </c:pt>
                <c:pt idx="1">
                  <c:v>По-скоро неуважително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92.73</c:v>
                </c:pt>
                <c:pt idx="1">
                  <c:v>7.27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D8-41F5-B09D-BC914316F5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Продажби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7C-436E-B24E-BD13F7F30E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7C-436E-B24E-BD13F7F30E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87C-436E-B24E-BD13F7F30E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87C-436E-B24E-BD13F7F30E85}"/>
              </c:ext>
            </c:extLst>
          </c:dPt>
          <c:cat>
            <c:strRef>
              <c:f>Лист1!$A$2:$A$5</c:f>
              <c:strCache>
                <c:ptCount val="3"/>
                <c:pt idx="0">
                  <c:v>Много добро</c:v>
                </c:pt>
                <c:pt idx="1">
                  <c:v>Добро</c:v>
                </c:pt>
                <c:pt idx="2">
                  <c:v>Задоволително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87.27</c:v>
                </c:pt>
                <c:pt idx="1">
                  <c:v>5.45</c:v>
                </c:pt>
                <c:pt idx="2">
                  <c:v>7.27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9-4CCF-84CC-E38C57887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7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0561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0865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4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5634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1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251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66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782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454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9206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EEC83DA-4E9A-45C6-AABA-6830548A5E6B}" type="datetimeFigureOut">
              <a:rPr lang="bg-BG" smtClean="0"/>
              <a:t>14.1.2019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24B37-529D-4A21-AB28-AA68F82AA7F5}" type="slidenum">
              <a:rPr lang="bg-BG" smtClean="0"/>
              <a:t>‹#›</a:t>
            </a:fld>
            <a:endParaRPr lang="bg-BG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3561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733033" y="691736"/>
            <a:ext cx="6579693" cy="2268559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АНАЛИЗ</a:t>
            </a:r>
            <a:r>
              <a:rPr lang="bg-BG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br>
              <a:rPr lang="bg-BG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bg-BG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НА  РЕЗУЛТАТИТЕ </a:t>
            </a:r>
            <a:r>
              <a:rPr lang="bg-BG" sz="40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ОТ ПРОУЧВАНЕ </a:t>
            </a:r>
            <a:r>
              <a:rPr lang="bg-BG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НА УДОВЛЕТВОРЕНОСТТА НА ПОТРЕБИТЕЛИТЕ НА АДМИНИСТРАТИВНИ УСЛУГИ </a:t>
            </a:r>
            <a:br>
              <a:rPr lang="bg-BG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bg-BG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2445702" y="5006048"/>
            <a:ext cx="5357600" cy="1160213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ОБЛАСТНА АДМИНИСТРАЦИЯ – ВРАЦА</a:t>
            </a:r>
          </a:p>
          <a:p>
            <a:pPr algn="ctr"/>
            <a:r>
              <a:rPr lang="bg-BG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ДЕКЕМВРИ 2018 г.</a:t>
            </a:r>
            <a:endParaRPr lang="bg-BG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161" y="2226624"/>
            <a:ext cx="3253839" cy="244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808" y="154914"/>
            <a:ext cx="7958331" cy="1077229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АНКЕТИ, ПОПЪЛНЕНИ В ЦИАУ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110953"/>
              </p:ext>
            </p:extLst>
          </p:nvPr>
        </p:nvGraphicFramePr>
        <p:xfrm>
          <a:off x="1331178" y="1380470"/>
          <a:ext cx="9700998" cy="1209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549">
                  <a:extLst>
                    <a:ext uri="{9D8B030D-6E8A-4147-A177-3AD203B41FA5}">
                      <a16:colId xmlns:a16="http://schemas.microsoft.com/office/drawing/2014/main" val="3237156459"/>
                    </a:ext>
                  </a:extLst>
                </a:gridCol>
                <a:gridCol w="507390">
                  <a:extLst>
                    <a:ext uri="{9D8B030D-6E8A-4147-A177-3AD203B41FA5}">
                      <a16:colId xmlns:a16="http://schemas.microsoft.com/office/drawing/2014/main" val="3176613481"/>
                    </a:ext>
                  </a:extLst>
                </a:gridCol>
                <a:gridCol w="548008">
                  <a:extLst>
                    <a:ext uri="{9D8B030D-6E8A-4147-A177-3AD203B41FA5}">
                      <a16:colId xmlns:a16="http://schemas.microsoft.com/office/drawing/2014/main" val="3791320120"/>
                    </a:ext>
                  </a:extLst>
                </a:gridCol>
                <a:gridCol w="471432">
                  <a:extLst>
                    <a:ext uri="{9D8B030D-6E8A-4147-A177-3AD203B41FA5}">
                      <a16:colId xmlns:a16="http://schemas.microsoft.com/office/drawing/2014/main" val="2374372669"/>
                    </a:ext>
                  </a:extLst>
                </a:gridCol>
                <a:gridCol w="542014">
                  <a:extLst>
                    <a:ext uri="{9D8B030D-6E8A-4147-A177-3AD203B41FA5}">
                      <a16:colId xmlns:a16="http://schemas.microsoft.com/office/drawing/2014/main" val="3633596777"/>
                    </a:ext>
                  </a:extLst>
                </a:gridCol>
                <a:gridCol w="791050">
                  <a:extLst>
                    <a:ext uri="{9D8B030D-6E8A-4147-A177-3AD203B41FA5}">
                      <a16:colId xmlns:a16="http://schemas.microsoft.com/office/drawing/2014/main" val="1977136729"/>
                    </a:ext>
                  </a:extLst>
                </a:gridCol>
                <a:gridCol w="751874">
                  <a:extLst>
                    <a:ext uri="{9D8B030D-6E8A-4147-A177-3AD203B41FA5}">
                      <a16:colId xmlns:a16="http://schemas.microsoft.com/office/drawing/2014/main" val="1475119312"/>
                    </a:ext>
                  </a:extLst>
                </a:gridCol>
                <a:gridCol w="650439">
                  <a:extLst>
                    <a:ext uri="{9D8B030D-6E8A-4147-A177-3AD203B41FA5}">
                      <a16:colId xmlns:a16="http://schemas.microsoft.com/office/drawing/2014/main" val="3553241306"/>
                    </a:ext>
                  </a:extLst>
                </a:gridCol>
                <a:gridCol w="1001463">
                  <a:extLst>
                    <a:ext uri="{9D8B030D-6E8A-4147-A177-3AD203B41FA5}">
                      <a16:colId xmlns:a16="http://schemas.microsoft.com/office/drawing/2014/main" val="3187699267"/>
                    </a:ext>
                  </a:extLst>
                </a:gridCol>
                <a:gridCol w="790382">
                  <a:extLst>
                    <a:ext uri="{9D8B030D-6E8A-4147-A177-3AD203B41FA5}">
                      <a16:colId xmlns:a16="http://schemas.microsoft.com/office/drawing/2014/main" val="677780086"/>
                    </a:ext>
                  </a:extLst>
                </a:gridCol>
                <a:gridCol w="944864">
                  <a:extLst>
                    <a:ext uri="{9D8B030D-6E8A-4147-A177-3AD203B41FA5}">
                      <a16:colId xmlns:a16="http://schemas.microsoft.com/office/drawing/2014/main" val="1948677119"/>
                    </a:ext>
                  </a:extLst>
                </a:gridCol>
                <a:gridCol w="916231">
                  <a:extLst>
                    <a:ext uri="{9D8B030D-6E8A-4147-A177-3AD203B41FA5}">
                      <a16:colId xmlns:a16="http://schemas.microsoft.com/office/drawing/2014/main" val="4070356692"/>
                    </a:ext>
                  </a:extLst>
                </a:gridCol>
                <a:gridCol w="611264">
                  <a:extLst>
                    <a:ext uri="{9D8B030D-6E8A-4147-A177-3AD203B41FA5}">
                      <a16:colId xmlns:a16="http://schemas.microsoft.com/office/drawing/2014/main" val="4017964591"/>
                    </a:ext>
                  </a:extLst>
                </a:gridCol>
                <a:gridCol w="799038">
                  <a:extLst>
                    <a:ext uri="{9D8B030D-6E8A-4147-A177-3AD203B41FA5}">
                      <a16:colId xmlns:a16="http://schemas.microsoft.com/office/drawing/2014/main" val="839707535"/>
                    </a:ext>
                  </a:extLst>
                </a:gridCol>
              </a:tblGrid>
              <a:tr h="30234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Вие сте?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На колко години сте?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С какво образование сте?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 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Вие сте? 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 dirty="0">
                          <a:effectLst/>
                        </a:rPr>
                        <a:t> 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295394"/>
                  </a:ext>
                </a:extLst>
              </a:tr>
              <a:tr h="755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Мъж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Жена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Под 25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-25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От 25 до 55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Над 55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Основно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Средно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marL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Висше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165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Работодател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Работещ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Безработен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 indent="190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Пенсионер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Учащ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Друго, моля уточнете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900">
                          <a:effectLst/>
                        </a:rPr>
                        <a:t> 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extLst>
                  <a:ext uri="{0D108BD9-81ED-4DB2-BD59-A6C34878D82A}">
                    <a16:rowId xmlns:a16="http://schemas.microsoft.com/office/drawing/2014/main" val="2099880331"/>
                  </a:ext>
                </a:extLst>
              </a:tr>
              <a:tr h="1511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</a:t>
                      </a:r>
                      <a:endParaRPr lang="bg-BG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</a:t>
                      </a:r>
                      <a:endParaRPr lang="bg-BG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93" marR="57793" marT="0" marB="0"/>
                </a:tc>
                <a:extLst>
                  <a:ext uri="{0D108BD9-81ED-4DB2-BD59-A6C34878D82A}">
                    <a16:rowId xmlns:a16="http://schemas.microsoft.com/office/drawing/2014/main" val="219429862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176798"/>
              </p:ext>
            </p:extLst>
          </p:nvPr>
        </p:nvGraphicFramePr>
        <p:xfrm>
          <a:off x="1331178" y="2738177"/>
          <a:ext cx="9700999" cy="2673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538">
                  <a:extLst>
                    <a:ext uri="{9D8B030D-6E8A-4147-A177-3AD203B41FA5}">
                      <a16:colId xmlns:a16="http://schemas.microsoft.com/office/drawing/2014/main" val="814127676"/>
                    </a:ext>
                  </a:extLst>
                </a:gridCol>
                <a:gridCol w="7300908">
                  <a:extLst>
                    <a:ext uri="{9D8B030D-6E8A-4147-A177-3AD203B41FA5}">
                      <a16:colId xmlns:a16="http://schemas.microsoft.com/office/drawing/2014/main" val="4272256967"/>
                    </a:ext>
                  </a:extLst>
                </a:gridCol>
                <a:gridCol w="968804">
                  <a:extLst>
                    <a:ext uri="{9D8B030D-6E8A-4147-A177-3AD203B41FA5}">
                      <a16:colId xmlns:a16="http://schemas.microsoft.com/office/drawing/2014/main" val="1784602840"/>
                    </a:ext>
                  </a:extLst>
                </a:gridCol>
                <a:gridCol w="936749">
                  <a:extLst>
                    <a:ext uri="{9D8B030D-6E8A-4147-A177-3AD203B41FA5}">
                      <a16:colId xmlns:a16="http://schemas.microsoft.com/office/drawing/2014/main" val="2119091395"/>
                    </a:ext>
                  </a:extLst>
                </a:gridCol>
              </a:tblGrid>
              <a:tr h="77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№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Въпрос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3312206905"/>
                  </a:ext>
                </a:extLst>
              </a:tr>
              <a:tr h="1799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Досега ползвали ли се услугите на Областна администрация - Враца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401998385"/>
                  </a:ext>
                </a:extLst>
              </a:tr>
              <a:tr h="171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Лесно ли се намира информация за Областна администрация – Враца и нейните услуги 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12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1415948187"/>
                  </a:ext>
                </a:extLst>
              </a:tr>
              <a:tr h="2158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Писмената информация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bg-BG" sz="1200" dirty="0">
                          <a:effectLst/>
                        </a:rPr>
                        <a:t>табели, писма, брошури и формуляри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r>
                        <a:rPr lang="bg-BG" sz="1200" dirty="0">
                          <a:effectLst/>
                        </a:rPr>
                        <a:t> е: ясна, точна, пълна, лесноразбираема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12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995134975"/>
                  </a:ext>
                </a:extLst>
              </a:tr>
              <a:tr h="2103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Устите обяснения, които дават служителите са ясни, точни, пълни, лесноразбираеми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12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1482161307"/>
                  </a:ext>
                </a:extLst>
              </a:tr>
              <a:tr h="148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Служителите се отнасят към клиентите вежливо и с уважение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12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1081516073"/>
                  </a:ext>
                </a:extLst>
              </a:tr>
              <a:tr h="155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Достъпът до сградата е лесен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30133844"/>
                  </a:ext>
                </a:extLst>
              </a:tr>
              <a:tr h="155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Ориентирането в сградата е лесно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125412460"/>
                  </a:ext>
                </a:extLst>
              </a:tr>
              <a:tr h="11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8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Работното време в ЦИАУ е удобно за гражданите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995412865"/>
                  </a:ext>
                </a:extLst>
              </a:tr>
              <a:tr h="83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Приемните за граждани са чисти и подредени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3352946573"/>
                  </a:ext>
                </a:extLst>
              </a:tr>
              <a:tr h="149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Обстановката в приемните за граждани предразполага за свободен разговор със служителя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-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023117782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11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Предложения за подобрение на административното обслужване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>
                          <a:effectLst/>
                        </a:rPr>
                        <a:t>-</a:t>
                      </a:r>
                      <a:endParaRPr lang="bg-BG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200" dirty="0">
                          <a:effectLst/>
                        </a:rPr>
                        <a:t>12</a:t>
                      </a:r>
                      <a:endParaRPr lang="bg-BG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37" marR="31837" marT="0" marB="0"/>
                </a:tc>
                <a:extLst>
                  <a:ext uri="{0D108BD9-81ED-4DB2-BD59-A6C34878D82A}">
                    <a16:rowId xmlns:a16="http://schemas.microsoft.com/office/drawing/2014/main" val="2753777186"/>
                  </a:ext>
                </a:extLst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1331178" y="5560156"/>
            <a:ext cx="9700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Изводи: </a:t>
            </a:r>
          </a:p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1. Анкетираните потребители в ЦИАУ са 12.</a:t>
            </a:r>
          </a:p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2. Всички отговори са положителни.</a:t>
            </a:r>
          </a:p>
          <a:p>
            <a:r>
              <a:rPr lang="bg-B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3. От анкетираните потребители 7 са изразили допълнително мнение.</a:t>
            </a:r>
            <a:endParaRPr lang="bg-B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2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568310" y="45796"/>
            <a:ext cx="7950984" cy="1081705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431" y="1246242"/>
            <a:ext cx="3909898" cy="5530614"/>
          </a:xfr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10" y="1246242"/>
            <a:ext cx="3909898" cy="5530614"/>
          </a:xfrm>
        </p:spPr>
      </p:pic>
    </p:spTree>
    <p:extLst>
      <p:ext uri="{BB962C8B-B14F-4D97-AF65-F5344CB8AC3E}">
        <p14:creationId xmlns:p14="http://schemas.microsoft.com/office/powerpoint/2010/main" val="262701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21749" y="152674"/>
            <a:ext cx="7950984" cy="1081705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95" y="1208062"/>
            <a:ext cx="3915834" cy="5539010"/>
          </a:xfr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682" y="1206576"/>
            <a:ext cx="3916884" cy="5540496"/>
          </a:xfrm>
        </p:spPr>
      </p:pic>
    </p:spTree>
    <p:extLst>
      <p:ext uri="{BB962C8B-B14F-4D97-AF65-F5344CB8AC3E}">
        <p14:creationId xmlns:p14="http://schemas.microsoft.com/office/powerpoint/2010/main" val="10863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03936" y="140799"/>
            <a:ext cx="7950984" cy="1081705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78050"/>
            <a:ext cx="3755518" cy="5312241"/>
          </a:xfr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212" y="1278050"/>
            <a:ext cx="3755518" cy="5312241"/>
          </a:xfrm>
        </p:spPr>
      </p:pic>
    </p:spTree>
    <p:extLst>
      <p:ext uri="{BB962C8B-B14F-4D97-AF65-F5344CB8AC3E}">
        <p14:creationId xmlns:p14="http://schemas.microsoft.com/office/powerpoint/2010/main" val="309129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92703" y="143038"/>
            <a:ext cx="7958331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МЕРКИ ЗА ПОДОБРЯВАНЕ НА АДМИНИСТРАТИВНОТО ОБСЛУЖВАНЕ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89184" y="1529602"/>
            <a:ext cx="9891434" cy="399782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се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осигури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измерване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и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публикуване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официалната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страница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Областна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администрация –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Враца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оценките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 </a:t>
            </a:r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удовлетвореност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за всяка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календарна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година. 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се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разшири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анкетното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проучване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с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отчитане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време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чакане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при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получаване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информация и/или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обработване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документи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се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синхронизират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въпросите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които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анкетираните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потребители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отговарят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писмено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в ЦИАУ и по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електронен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път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официалната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страница на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администрацията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се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насърчават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по-голяма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част от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изразяване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на мнение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относно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предлаганото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административно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обслужване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 се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разработят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брошури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с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необходимата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информация за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предоставяните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от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Областна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администрация – </a:t>
            </a:r>
            <a:r>
              <a:rPr lang="ru-RU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Враца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услуги.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8450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12916" y="257988"/>
            <a:ext cx="8764380" cy="1077229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ОСНОВАНИЯ ЗА ПРОУЧВАНЕТО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14475" y="1171576"/>
            <a:ext cx="9329738" cy="55292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g-BG" dirty="0" smtClean="0"/>
              <a:t> </a:t>
            </a:r>
            <a:endParaRPr lang="bg-BG" dirty="0"/>
          </a:p>
          <a:p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Проучването на удовлетвореността на гражданите се провежда в изпълнение на Наредбата за административното обслужване и Вътрешните правила  за организация на административното обслужване в 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Враца.  </a:t>
            </a: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периодично провежда анонимно анкетно проучване в Центъра за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информация и административни услуги, 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отчете оценката на гражданите за нивото на административно обслужване по определени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показатели. </a:t>
            </a:r>
          </a:p>
          <a:p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съберем пълната информация за оценката на потребителите на услуги за обслужването, на сайта на администрацията е публикувана анкета с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въпроси,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пряко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отчитащи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удовлетвореността от административното обслужване. Резултатите от анкетата са включени в настоящия анализ. </a:t>
            </a:r>
            <a:endParaRPr lang="bg-BG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Резултатите от анкетата проследяват спазването на стандартите за качество на предоставяните административни услуги и са основа за предприемане на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мерки за подобряване на обслужването, за да се достигнат изискванията на потребителите на услуги. </a:t>
            </a:r>
          </a:p>
          <a:p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493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0358" y="166789"/>
            <a:ext cx="8889781" cy="1077229"/>
          </a:xfrm>
        </p:spPr>
        <p:txBody>
          <a:bodyPr/>
          <a:lstStyle/>
          <a:p>
            <a:pPr algn="ctr"/>
            <a:r>
              <a:rPr lang="bg-BG" b="1" dirty="0">
                <a:solidFill>
                  <a:schemeClr val="accent5">
                    <a:lumMod val="75000"/>
                  </a:schemeClr>
                </a:solidFill>
              </a:rPr>
              <a:t>ЦЕЛИ НА АНКЕТНОТО ПРОУЧВАНЕ В </a:t>
            </a:r>
            <a:r>
              <a:rPr lang="bg-BG" b="1" dirty="0" smtClean="0">
                <a:solidFill>
                  <a:schemeClr val="accent5">
                    <a:lumMod val="75000"/>
                  </a:schemeClr>
                </a:solidFill>
              </a:rPr>
              <a:t>ЦИАУ</a:t>
            </a:r>
            <a:endParaRPr lang="bg-B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07331" y="1244018"/>
            <a:ext cx="9386887" cy="5263937"/>
          </a:xfrm>
        </p:spPr>
        <p:txBody>
          <a:bodyPr>
            <a:normAutofit fontScale="92500" lnSpcReduction="20000"/>
          </a:bodyPr>
          <a:lstStyle/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Събиране на информацията относно потребителската удовлетвореност от предлагания в Областна администрация „продукт-услуга”.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Проучване 	на 	оценката 	на 	гражданите 	за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административното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 в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ЦИАУ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Враца. </a:t>
            </a: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Събиране на конкретни предложения на потребителите на услуги в администрацията по административното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 за повишаване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удовлетвореността.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Оценка на ефективността на каналите за предоставяне на информация към потребителите на услуги – кои канали са най-често използвани, каква информация е най-полезна за гражданите.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Анализ на резултатите и оценка на факторите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подобряване на административното обслужване в центъра. </a:t>
            </a:r>
          </a:p>
          <a:p>
            <a:pPr lvl="0" fontAlgn="base"/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Представяне на резултатите пред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ръководството на администрацията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 огласяване на резултатите пред служителите и гражданите.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446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44732" y="243978"/>
            <a:ext cx="8925407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НАСОЧЕНОСТ И НАЧИН </a:t>
            </a: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НА ПРОВЕЖДАНЕ НА ПРОУЧВАНЕТО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ЦИАУ 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385888" y="1421605"/>
            <a:ext cx="9479756" cy="5250657"/>
          </a:xfrm>
        </p:spPr>
        <p:txBody>
          <a:bodyPr>
            <a:normAutofit/>
          </a:bodyPr>
          <a:lstStyle/>
          <a:p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Проучването е насочено към всички потребители на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административни услуги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 Областна администрация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 Враца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физически и юридически лица и е на доброволен принцип за участие, с попълване на анкетна карта.  </a:t>
            </a:r>
          </a:p>
          <a:p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Проучването е на база анкетиране на клиентите с анкетна карта, която се предоставя в приемната на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ЦИАУ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 Областната администрация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Враца и на сайта на администрацията, както и изложените мнения и предложения в книгата за работата на администрацията.</a:t>
            </a:r>
          </a:p>
          <a:p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 на услуги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 ЦИАУ </a:t>
            </a:r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е предоставена възможността свободно и  напълно анонимно да изразят своето мнение, като попълнят анкетната карта и я поставят в урната.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287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33" y="271428"/>
            <a:ext cx="8874199" cy="1078348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92233" y="1546113"/>
            <a:ext cx="3896467" cy="713818"/>
          </a:xfrm>
        </p:spPr>
        <p:txBody>
          <a:bodyPr/>
          <a:lstStyle/>
          <a:p>
            <a:r>
              <a:rPr lang="bg-BG" sz="2000" b="1" dirty="0">
                <a:solidFill>
                  <a:schemeClr val="accent3"/>
                </a:solidFill>
              </a:rPr>
              <a:t>Вие сте?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590572" y="1737463"/>
            <a:ext cx="3893623" cy="2152720"/>
          </a:xfrm>
        </p:spPr>
        <p:txBody>
          <a:bodyPr/>
          <a:lstStyle/>
          <a:p>
            <a:pPr marL="45720" indent="0">
              <a:buNone/>
            </a:pPr>
            <a:endParaRPr lang="bg-BG" dirty="0"/>
          </a:p>
          <a:p>
            <a:r>
              <a:rPr lang="bg-BG" dirty="0"/>
              <a:t>Физическо </a:t>
            </a:r>
            <a:r>
              <a:rPr lang="bg-BG" dirty="0" smtClean="0"/>
              <a:t>лице - 85.71</a:t>
            </a:r>
            <a:r>
              <a:rPr lang="bg-BG" dirty="0"/>
              <a:t>%</a:t>
            </a:r>
          </a:p>
          <a:p>
            <a:r>
              <a:rPr lang="bg-BG" dirty="0"/>
              <a:t>Юридическо </a:t>
            </a:r>
            <a:r>
              <a:rPr lang="bg-BG" dirty="0" smtClean="0"/>
              <a:t>лице - 14.29</a:t>
            </a:r>
            <a:r>
              <a:rPr lang="bg-BG" dirty="0"/>
              <a:t>%</a:t>
            </a:r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6634" y="1737463"/>
            <a:ext cx="4427610" cy="713818"/>
          </a:xfrm>
        </p:spPr>
        <p:txBody>
          <a:bodyPr>
            <a:normAutofit fontScale="25000" lnSpcReduction="20000"/>
          </a:bodyPr>
          <a:lstStyle/>
          <a:p>
            <a:r>
              <a:rPr lang="bg-BG" sz="8000" b="1" dirty="0">
                <a:solidFill>
                  <a:schemeClr val="accent3"/>
                </a:solidFill>
              </a:rPr>
              <a:t>Колко пъти сте ползвали услуги, предоставяни от Областна администрация - Враца?</a:t>
            </a:r>
          </a:p>
          <a:p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666634" y="2301262"/>
            <a:ext cx="3899798" cy="3071434"/>
          </a:xfrm>
        </p:spPr>
        <p:txBody>
          <a:bodyPr>
            <a:normAutofit/>
          </a:bodyPr>
          <a:lstStyle/>
          <a:p>
            <a:r>
              <a:rPr lang="bg-BG" dirty="0" smtClean="0"/>
              <a:t>Един път - 52.73</a:t>
            </a:r>
            <a:r>
              <a:rPr lang="bg-BG" dirty="0"/>
              <a:t>%</a:t>
            </a:r>
          </a:p>
          <a:p>
            <a:r>
              <a:rPr lang="bg-BG" dirty="0"/>
              <a:t>Между 1 и 5 </a:t>
            </a:r>
            <a:r>
              <a:rPr lang="bg-BG" dirty="0" smtClean="0"/>
              <a:t>пъти - 34.55</a:t>
            </a:r>
            <a:r>
              <a:rPr lang="bg-BG" dirty="0"/>
              <a:t>%</a:t>
            </a:r>
          </a:p>
          <a:p>
            <a:r>
              <a:rPr lang="bg-BG" dirty="0"/>
              <a:t>Повече от 5 </a:t>
            </a:r>
            <a:r>
              <a:rPr lang="bg-BG" dirty="0" smtClean="0"/>
              <a:t>пъти - 12.73</a:t>
            </a:r>
            <a:r>
              <a:rPr lang="bg-BG" dirty="0"/>
              <a:t>%</a:t>
            </a:r>
          </a:p>
          <a:p>
            <a:endParaRPr lang="bg-BG" dirty="0"/>
          </a:p>
        </p:txBody>
      </p:sp>
      <p:graphicFrame>
        <p:nvGraphicFramePr>
          <p:cNvPr id="12" name="Диаграма 11"/>
          <p:cNvGraphicFramePr/>
          <p:nvPr>
            <p:extLst>
              <p:ext uri="{D42A27DB-BD31-4B8C-83A1-F6EECF244321}">
                <p14:modId xmlns:p14="http://schemas.microsoft.com/office/powerpoint/2010/main" val="2857453419"/>
              </p:ext>
            </p:extLst>
          </p:nvPr>
        </p:nvGraphicFramePr>
        <p:xfrm>
          <a:off x="1876382" y="3777191"/>
          <a:ext cx="3528167" cy="289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а 14"/>
          <p:cNvGraphicFramePr/>
          <p:nvPr>
            <p:extLst>
              <p:ext uri="{D42A27DB-BD31-4B8C-83A1-F6EECF244321}">
                <p14:modId xmlns:p14="http://schemas.microsoft.com/office/powerpoint/2010/main" val="2604051305"/>
              </p:ext>
            </p:extLst>
          </p:nvPr>
        </p:nvGraphicFramePr>
        <p:xfrm>
          <a:off x="6486881" y="3777191"/>
          <a:ext cx="4079551" cy="289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839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33" y="140800"/>
            <a:ext cx="8874199" cy="1078348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584399" y="1276597"/>
            <a:ext cx="4207668" cy="1282167"/>
          </a:xfrm>
        </p:spPr>
        <p:txBody>
          <a:bodyPr>
            <a:normAutofit fontScale="62500" lnSpcReduction="20000"/>
          </a:bodyPr>
          <a:lstStyle/>
          <a:p>
            <a:r>
              <a:rPr lang="bg-BG" sz="3200" dirty="0">
                <a:solidFill>
                  <a:schemeClr val="accent3"/>
                </a:solidFill>
              </a:rPr>
              <a:t>Каква беше информацията, която получихте от служителя в Центъра за административно обслужване?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121563" y="2558764"/>
            <a:ext cx="5007769" cy="3071434"/>
          </a:xfrm>
        </p:spPr>
        <p:txBody>
          <a:bodyPr/>
          <a:lstStyle/>
          <a:p>
            <a:r>
              <a:rPr lang="bg-BG" dirty="0"/>
              <a:t>Ясна, точна и </a:t>
            </a:r>
            <a:r>
              <a:rPr lang="bg-BG" dirty="0" smtClean="0"/>
              <a:t>изчерпателна - 92.73</a:t>
            </a:r>
            <a:r>
              <a:rPr lang="bg-BG" dirty="0"/>
              <a:t>%</a:t>
            </a:r>
          </a:p>
          <a:p>
            <a:r>
              <a:rPr lang="bg-BG" dirty="0"/>
              <a:t>Не достатъчно </a:t>
            </a:r>
            <a:r>
              <a:rPr lang="bg-BG" dirty="0" smtClean="0"/>
              <a:t>разбираема - 7.27</a:t>
            </a:r>
            <a:r>
              <a:rPr lang="bg-BG" dirty="0"/>
              <a:t>%</a:t>
            </a:r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6634" y="1310033"/>
            <a:ext cx="3899798" cy="979716"/>
          </a:xfrm>
        </p:spPr>
        <p:txBody>
          <a:bodyPr>
            <a:normAutofit fontScale="77500" lnSpcReduction="20000"/>
          </a:bodyPr>
          <a:lstStyle/>
          <a:p>
            <a:r>
              <a:rPr lang="bg-BG" sz="2400" dirty="0">
                <a:solidFill>
                  <a:schemeClr val="accent3"/>
                </a:solidFill>
              </a:rPr>
              <a:t>Писмената информация, съдържаща се във формуляри, писма, интернет публикации е:</a:t>
            </a:r>
          </a:p>
          <a:p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379369" y="2558764"/>
            <a:ext cx="4774365" cy="3071434"/>
          </a:xfrm>
        </p:spPr>
        <p:txBody>
          <a:bodyPr/>
          <a:lstStyle/>
          <a:p>
            <a:r>
              <a:rPr lang="bg-BG" dirty="0"/>
              <a:t>Лесноразбираема и </a:t>
            </a:r>
            <a:r>
              <a:rPr lang="bg-BG" dirty="0" smtClean="0"/>
              <a:t>пълна - 96.36</a:t>
            </a:r>
            <a:r>
              <a:rPr lang="bg-BG" dirty="0"/>
              <a:t>%</a:t>
            </a:r>
          </a:p>
          <a:p>
            <a:r>
              <a:rPr lang="bg-BG" dirty="0"/>
              <a:t>По-скоро </a:t>
            </a:r>
            <a:r>
              <a:rPr lang="bg-BG" dirty="0" smtClean="0"/>
              <a:t>не - 3.64</a:t>
            </a:r>
            <a:r>
              <a:rPr lang="bg-BG" dirty="0"/>
              <a:t>%</a:t>
            </a:r>
          </a:p>
          <a:p>
            <a:endParaRPr lang="bg-BG" dirty="0"/>
          </a:p>
        </p:txBody>
      </p:sp>
      <p:graphicFrame>
        <p:nvGraphicFramePr>
          <p:cNvPr id="9" name="Диаграма 8"/>
          <p:cNvGraphicFramePr/>
          <p:nvPr>
            <p:extLst>
              <p:ext uri="{D42A27DB-BD31-4B8C-83A1-F6EECF244321}">
                <p14:modId xmlns:p14="http://schemas.microsoft.com/office/powerpoint/2010/main" val="3064012072"/>
              </p:ext>
            </p:extLst>
          </p:nvPr>
        </p:nvGraphicFramePr>
        <p:xfrm>
          <a:off x="2053901" y="3598597"/>
          <a:ext cx="3268663" cy="3130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а 11"/>
          <p:cNvGraphicFramePr/>
          <p:nvPr>
            <p:extLst>
              <p:ext uri="{D42A27DB-BD31-4B8C-83A1-F6EECF244321}">
                <p14:modId xmlns:p14="http://schemas.microsoft.com/office/powerpoint/2010/main" val="3396388536"/>
              </p:ext>
            </p:extLst>
          </p:nvPr>
        </p:nvGraphicFramePr>
        <p:xfrm>
          <a:off x="6922470" y="3598597"/>
          <a:ext cx="3388125" cy="2909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92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6295" y="194239"/>
            <a:ext cx="8880137" cy="1078348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6295" y="1623515"/>
            <a:ext cx="3896467" cy="1030620"/>
          </a:xfrm>
        </p:spPr>
        <p:txBody>
          <a:bodyPr>
            <a:normAutofit fontScale="92500" lnSpcReduction="10000"/>
          </a:bodyPr>
          <a:lstStyle/>
          <a:p>
            <a:r>
              <a:rPr lang="bg-BG" dirty="0">
                <a:solidFill>
                  <a:schemeClr val="accent3"/>
                </a:solidFill>
              </a:rPr>
              <a:t>Спазени ли бяха законовите срокове за извършване на административната услуга?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792097" y="2534529"/>
            <a:ext cx="3893623" cy="3071434"/>
          </a:xfrm>
        </p:spPr>
        <p:txBody>
          <a:bodyPr/>
          <a:lstStyle/>
          <a:p>
            <a:r>
              <a:rPr lang="bg-BG" dirty="0" smtClean="0"/>
              <a:t>Да - 96.3</a:t>
            </a:r>
            <a:r>
              <a:rPr lang="bg-BG" dirty="0"/>
              <a:t>%</a:t>
            </a:r>
          </a:p>
          <a:p>
            <a:r>
              <a:rPr lang="bg-BG" dirty="0" smtClean="0"/>
              <a:t>Не - 3.7</a:t>
            </a:r>
            <a:r>
              <a:rPr lang="bg-BG" dirty="0"/>
              <a:t>%</a:t>
            </a:r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2593" y="1567543"/>
            <a:ext cx="3899798" cy="1479731"/>
          </a:xfrm>
        </p:spPr>
        <p:txBody>
          <a:bodyPr>
            <a:normAutofit fontScale="92500" lnSpcReduction="20000"/>
          </a:bodyPr>
          <a:lstStyle/>
          <a:p>
            <a:r>
              <a:rPr lang="bg-BG" dirty="0">
                <a:solidFill>
                  <a:schemeClr val="accent3"/>
                </a:solidFill>
              </a:rPr>
              <a:t>Как оценявате отношението на служителите в Областна администрация - Враца към потребителите на административни услуги?</a:t>
            </a:r>
          </a:p>
          <a:p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336506" y="2851331"/>
            <a:ext cx="4371975" cy="3071434"/>
          </a:xfrm>
        </p:spPr>
        <p:txBody>
          <a:bodyPr/>
          <a:lstStyle/>
          <a:p>
            <a:r>
              <a:rPr lang="bg-BG" dirty="0"/>
              <a:t>Любезно и </a:t>
            </a:r>
            <a:r>
              <a:rPr lang="bg-BG" dirty="0" smtClean="0"/>
              <a:t>отзивчиво - 92.73</a:t>
            </a:r>
            <a:r>
              <a:rPr lang="bg-BG" dirty="0"/>
              <a:t>%</a:t>
            </a:r>
          </a:p>
          <a:p>
            <a:r>
              <a:rPr lang="bg-BG" dirty="0"/>
              <a:t>По-скоро </a:t>
            </a:r>
            <a:r>
              <a:rPr lang="bg-BG" dirty="0" smtClean="0"/>
              <a:t>неуважително - 7.27</a:t>
            </a:r>
            <a:r>
              <a:rPr lang="bg-BG" dirty="0"/>
              <a:t>%</a:t>
            </a:r>
          </a:p>
          <a:p>
            <a:endParaRPr lang="bg-BG" dirty="0"/>
          </a:p>
        </p:txBody>
      </p:sp>
      <p:graphicFrame>
        <p:nvGraphicFramePr>
          <p:cNvPr id="9" name="Диаграма 8"/>
          <p:cNvGraphicFramePr/>
          <p:nvPr>
            <p:extLst>
              <p:ext uri="{D42A27DB-BD31-4B8C-83A1-F6EECF244321}">
                <p14:modId xmlns:p14="http://schemas.microsoft.com/office/powerpoint/2010/main" val="3630868068"/>
              </p:ext>
            </p:extLst>
          </p:nvPr>
        </p:nvGraphicFramePr>
        <p:xfrm>
          <a:off x="1466203" y="3047274"/>
          <a:ext cx="5106390" cy="4781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а 14"/>
          <p:cNvGraphicFramePr/>
          <p:nvPr>
            <p:extLst>
              <p:ext uri="{D42A27DB-BD31-4B8C-83A1-F6EECF244321}">
                <p14:modId xmlns:p14="http://schemas.microsoft.com/office/powerpoint/2010/main" val="1974508294"/>
              </p:ext>
            </p:extLst>
          </p:nvPr>
        </p:nvGraphicFramePr>
        <p:xfrm>
          <a:off x="6572593" y="3984171"/>
          <a:ext cx="4410040" cy="2560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754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75362" y="157001"/>
            <a:ext cx="8802359" cy="1078348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870365" y="2052115"/>
            <a:ext cx="8616660" cy="713818"/>
          </a:xfrm>
        </p:spPr>
        <p:txBody>
          <a:bodyPr/>
          <a:lstStyle/>
          <a:p>
            <a:r>
              <a:rPr lang="bg-BG" dirty="0">
                <a:solidFill>
                  <a:schemeClr val="accent3"/>
                </a:solidFill>
              </a:rPr>
              <a:t>Как оценявате качеството на административното обслужване?</a:t>
            </a:r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870365" y="2985308"/>
            <a:ext cx="3893623" cy="3071434"/>
          </a:xfrm>
        </p:spPr>
        <p:txBody>
          <a:bodyPr>
            <a:normAutofit/>
          </a:bodyPr>
          <a:lstStyle/>
          <a:p>
            <a:r>
              <a:rPr lang="bg-BG" dirty="0"/>
              <a:t>Много </a:t>
            </a:r>
            <a:r>
              <a:rPr lang="bg-BG" dirty="0" smtClean="0"/>
              <a:t>добро - 87.27</a:t>
            </a:r>
            <a:r>
              <a:rPr lang="bg-BG" dirty="0"/>
              <a:t>%</a:t>
            </a:r>
          </a:p>
          <a:p>
            <a:r>
              <a:rPr lang="bg-BG" dirty="0" smtClean="0"/>
              <a:t>Добро - 5.45</a:t>
            </a:r>
            <a:r>
              <a:rPr lang="bg-BG" dirty="0"/>
              <a:t>%</a:t>
            </a:r>
          </a:p>
          <a:p>
            <a:r>
              <a:rPr lang="bg-BG" dirty="0" smtClean="0"/>
              <a:t>Задоволително - 7.27</a:t>
            </a:r>
            <a:r>
              <a:rPr lang="bg-BG" dirty="0"/>
              <a:t>%</a:t>
            </a:r>
          </a:p>
          <a:p>
            <a:pPr marL="0" indent="0">
              <a:buNone/>
            </a:pPr>
            <a:r>
              <a:rPr lang="bg-BG" dirty="0"/>
              <a:t> </a:t>
            </a:r>
          </a:p>
          <a:p>
            <a:endParaRPr lang="bg-BG" dirty="0"/>
          </a:p>
        </p:txBody>
      </p:sp>
      <p:graphicFrame>
        <p:nvGraphicFramePr>
          <p:cNvPr id="9" name="Контейнер за съдържание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32493157"/>
              </p:ext>
            </p:extLst>
          </p:nvPr>
        </p:nvGraphicFramePr>
        <p:xfrm>
          <a:off x="6316283" y="2673780"/>
          <a:ext cx="4754562" cy="3382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808" y="137100"/>
            <a:ext cx="7958331" cy="1077229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ИЗВОДИ ОТ АНКЕТНОТО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ПРОУЧВАНЕ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76597" y="1214329"/>
            <a:ext cx="9785268" cy="5643671"/>
          </a:xfrm>
        </p:spPr>
        <p:txBody>
          <a:bodyPr>
            <a:normAutofit fontScale="70000" lnSpcReduction="20000"/>
          </a:bodyPr>
          <a:lstStyle/>
          <a:p>
            <a:endParaRPr lang="bg-BG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Брой на заявените административни услуги за 2018 г. – 1276 бр.</a:t>
            </a:r>
          </a:p>
          <a:p>
            <a:r>
              <a:rPr lang="bg-BG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Брой на попълнени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анкети: на сайта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общо 57, от които 49 физически и 8 юридически лица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;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 ЦИАУ – 12 бр.</a:t>
            </a:r>
            <a:endParaRPr lang="bg-B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Процентната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извадка на обслужените – консултирани и/или лично заявили услуга в Областна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администрация - Враца </a:t>
            </a:r>
            <a:r>
              <a:rPr lang="bg-BG">
                <a:solidFill>
                  <a:schemeClr val="accent1">
                    <a:lumMod val="60000"/>
                    <a:lumOff val="40000"/>
                  </a:schemeClr>
                </a:solidFill>
              </a:rPr>
              <a:t>е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</a:t>
            </a:r>
            <a:r>
              <a:rPr lang="bg-BG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% и може да послужи за представителна извадка. Анализирайки отговорите на потребителите се установява преобладаващи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положителни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оценки по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зададените в анкетата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въпроси. </a:t>
            </a:r>
            <a:endParaRPr lang="bg-B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Потребителите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услуги високо оценяват обслужването в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Центъра,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като  посочват, че служителите в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ЦИАУ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им предоставят информация и обяснения, които са ясни, точни и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изчерпателни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 съответно оценката, като цяло за предоставяната информация, е висока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92,73%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положителна. </a:t>
            </a: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Голям процент от потребителите сочат, че писмената информация, съдържаща се във формуляри, писма, интернет публикации е лесноразбираема и пълна – 96,36 %, като това е и най-високата оценка в анкетното проучване. </a:t>
            </a:r>
            <a:endParaRPr lang="bg-B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Качеството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обслужване на гражданите се определя и от компетентността и отношението на служителите в 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ЦИАУ. 92,73 % от анкетираните оценяват отношението на служителите като любезно и отзивчиво.</a:t>
            </a:r>
          </a:p>
          <a:p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Като цяло данните от анкетното проучване показват, че Областна администрация – Враца е намерила ефективна форма за предоставяне на административните услуги.</a:t>
            </a:r>
            <a:endParaRPr lang="bg-B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802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Медисън</Template>
  <TotalTime>201</TotalTime>
  <Words>1050</Words>
  <Application>Microsoft Office PowerPoint</Application>
  <PresentationFormat>Широк екран</PresentationFormat>
  <Paragraphs>170</Paragraphs>
  <Slides>14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21" baseType="lpstr">
      <vt:lpstr>Arial</vt:lpstr>
      <vt:lpstr>Calibri</vt:lpstr>
      <vt:lpstr>MS Shell Dlg 2</vt:lpstr>
      <vt:lpstr>Times New Roman</vt:lpstr>
      <vt:lpstr>Wingdings</vt:lpstr>
      <vt:lpstr>Wingdings 3</vt:lpstr>
      <vt:lpstr>Madison</vt:lpstr>
      <vt:lpstr>АНАЛИЗ   НА  РЕЗУЛТАТИТЕ ОТ ПРОУЧВАНЕ НА УДОВЛЕТВОРЕНОСТТА НА ПОТРЕБИТЕЛИТЕ НА АДМИНИСТРАТИВНИ УСЛУГИ  </vt:lpstr>
      <vt:lpstr>ОСНОВАНИЯ ЗА ПРОУЧВАНЕТО</vt:lpstr>
      <vt:lpstr>ЦЕЛИ НА АНКЕТНОТО ПРОУЧВАНЕ В ЦИАУ</vt:lpstr>
      <vt:lpstr>НАСОЧЕНОСТ И НАЧИН НА ПРОВЕЖДАНЕ НА ПРОУЧВАНЕТО В ЦИАУ  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ИЗВОДИ ОТ АНКЕТНОТО ПРОУЧВАНЕ</vt:lpstr>
      <vt:lpstr>РЕЗУЛТАТИ ОТ АНКЕТИ, ПОПЪЛНЕНИ В ЦИАУ</vt:lpstr>
      <vt:lpstr>МНЕНИЯ И ПРЕДЛОЖЕНИЯ ОТ КНИГАТА НА АДМИНИСТРАЦИЯТА</vt:lpstr>
      <vt:lpstr>МНЕНИЯ И ПРЕДЛОЖЕНИЯ ОТ КНИГАТА НА АДМИНИСТРАЦИЯТА</vt:lpstr>
      <vt:lpstr>МНЕНИЯ И ПРЕДЛОЖЕНИЯ ОТ КНИГАТА НА АДМИНИСТРАЦИЯТА</vt:lpstr>
      <vt:lpstr>МЕРКИ ЗА ПОДОБРЯВАНЕ НА АДМИНИСТРАТИВНОТО ОБСЛУЖВАНЕ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 НА  РЕЗУЛТАТИТЕ ОТ АНКЕТАТА ЗА ПРОУЧВАНЕ НА УДОВЛЕТВОРЕНОСТТА НА ПОТРЕБИТЕЛИТЕ НА АДМИНИСТРАТИВНИ УСЛУГИ</dc:title>
  <dc:creator>Malina Nikolova</dc:creator>
  <cp:lastModifiedBy>Malina Nikolova</cp:lastModifiedBy>
  <cp:revision>29</cp:revision>
  <dcterms:created xsi:type="dcterms:W3CDTF">2019-01-13T07:35:29Z</dcterms:created>
  <dcterms:modified xsi:type="dcterms:W3CDTF">2019-01-14T09:49:43Z</dcterms:modified>
</cp:coreProperties>
</file>